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53D2FF"/>
    <a:srgbClr val="99FF66"/>
    <a:srgbClr val="CCFF33"/>
    <a:srgbClr val="95358A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9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9.5746610457979303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2022год</c:v>
                </c:pt>
                <c:pt idx="1">
                  <c:v>Проект 2023 год</c:v>
                </c:pt>
                <c:pt idx="2">
                  <c:v>Проект 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7742.2</c:v>
                </c:pt>
                <c:pt idx="1">
                  <c:v>7935.8</c:v>
                </c:pt>
                <c:pt idx="2">
                  <c:v>8142.4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2022год</c:v>
                </c:pt>
                <c:pt idx="1">
                  <c:v>Проект 2023 год</c:v>
                </c:pt>
                <c:pt idx="2">
                  <c:v>Проект 2024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2630</c:v>
                </c:pt>
                <c:pt idx="1">
                  <c:v>2161.6</c:v>
                </c:pt>
                <c:pt idx="2">
                  <c:v>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982528"/>
        <c:axId val="163324288"/>
      </c:barChart>
      <c:catAx>
        <c:axId val="1629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3324288"/>
        <c:crosses val="autoZero"/>
        <c:auto val="1"/>
        <c:lblAlgn val="ctr"/>
        <c:lblOffset val="10"/>
        <c:tickMarkSkip val="1"/>
        <c:noMultiLvlLbl val="0"/>
      </c:catAx>
      <c:valAx>
        <c:axId val="1633242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9825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4 922,2</c:v>
                  </c:pt>
                  <c:pt idx="1">
                    <c:v>242,6</c:v>
                  </c:pt>
                  <c:pt idx="2">
                    <c:v>11,0</c:v>
                  </c:pt>
                  <c:pt idx="3">
                    <c:v>0,0</c:v>
                  </c:pt>
                  <c:pt idx="4">
                    <c:v>829,7</c:v>
                  </c:pt>
                  <c:pt idx="5">
                    <c:v>7,0</c:v>
                  </c:pt>
                  <c:pt idx="6">
                    <c:v>4 271,5</c:v>
                  </c:pt>
                  <c:pt idx="7">
                    <c:v>88,2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4922.2</c:v>
                </c:pt>
                <c:pt idx="1">
                  <c:v>242.6</c:v>
                </c:pt>
                <c:pt idx="2">
                  <c:v>11</c:v>
                </c:pt>
                <c:pt idx="3">
                  <c:v>0</c:v>
                </c:pt>
                <c:pt idx="4">
                  <c:v>829.7</c:v>
                </c:pt>
                <c:pt idx="5">
                  <c:v>7</c:v>
                </c:pt>
                <c:pt idx="6">
                  <c:v>4271.5</c:v>
                </c:pt>
                <c:pt idx="7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4 922,2</c:v>
                  </c:pt>
                  <c:pt idx="1">
                    <c:v>242,6</c:v>
                  </c:pt>
                  <c:pt idx="2">
                    <c:v>11,0</c:v>
                  </c:pt>
                  <c:pt idx="3">
                    <c:v>0,0</c:v>
                  </c:pt>
                  <c:pt idx="4">
                    <c:v>829,7</c:v>
                  </c:pt>
                  <c:pt idx="5">
                    <c:v>7,0</c:v>
                  </c:pt>
                  <c:pt idx="6">
                    <c:v>4 271,5</c:v>
                  </c:pt>
                  <c:pt idx="7">
                    <c:v>88,2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#,##0.00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98528"/>
        <c:axId val="64200064"/>
      </c:barChart>
      <c:catAx>
        <c:axId val="64198528"/>
        <c:scaling>
          <c:orientation val="minMax"/>
        </c:scaling>
        <c:delete val="1"/>
        <c:axPos val="b"/>
        <c:majorTickMark val="out"/>
        <c:minorTickMark val="none"/>
        <c:tickLblPos val="none"/>
        <c:crossAx val="64200064"/>
        <c:crosses val="autoZero"/>
        <c:auto val="1"/>
        <c:lblAlgn val="ctr"/>
        <c:lblOffset val="100"/>
        <c:noMultiLvlLbl val="0"/>
      </c:catAx>
      <c:valAx>
        <c:axId val="64200064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41985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4603</c:v>
                </c:pt>
                <c:pt idx="1">
                  <c:v>4359.7</c:v>
                </c:pt>
                <c:pt idx="2">
                  <c:v>3995.5</c:v>
                </c:pt>
                <c:pt idx="3">
                  <c:v>3886.6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4221184"/>
        <c:axId val="64222720"/>
        <c:axId val="0"/>
      </c:bar3DChart>
      <c:catAx>
        <c:axId val="642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222720"/>
        <c:crosses val="autoZero"/>
        <c:auto val="1"/>
        <c:lblAlgn val="ctr"/>
        <c:lblOffset val="100"/>
        <c:noMultiLvlLbl val="0"/>
      </c:catAx>
      <c:valAx>
        <c:axId val="64222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22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- 3771</c:v>
                </c:pt>
                <c:pt idx="1">
                  <c:v>в том числе:расходы на повышение заработной платы работникам муниципальных учреждений культуры - 480,5</c:v>
                </c:pt>
                <c:pt idx="2">
                  <c:v>Мероприятия по организации и проведению конкурсов, торжественных и иных мероприятий - 20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3771</c:v>
                </c:pt>
                <c:pt idx="1">
                  <c:v>480.5</c:v>
                </c:pt>
                <c:pt idx="2" formatCode="0.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66E-3"/>
          <c:y val="7.0869742576808295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817530621172353E-2"/>
                  <c:y val="-7.988599523369903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483923884514434E-2"/>
                  <c:y val="-6.51847120538749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Обеспечение жильем граждан, проживающих и работающих в сельской местности</c:v>
                </c:pt>
                <c:pt idx="9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4890.6000000000004</c:v>
                </c:pt>
                <c:pt idx="1">
                  <c:v>7</c:v>
                </c:pt>
                <c:pt idx="2">
                  <c:v>11</c:v>
                </c:pt>
                <c:pt idx="3">
                  <c:v>811</c:v>
                </c:pt>
                <c:pt idx="4">
                  <c:v>5</c:v>
                </c:pt>
                <c:pt idx="5">
                  <c:v>0</c:v>
                </c:pt>
                <c:pt idx="6">
                  <c:v>4271.5</c:v>
                </c:pt>
                <c:pt idx="7">
                  <c:v>68.2</c:v>
                </c:pt>
                <c:pt idx="8">
                  <c:v>20</c:v>
                </c:pt>
                <c:pt idx="9">
                  <c:v>287.89999999999998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7742.2</c:v>
                </c:pt>
                <c:pt idx="1">
                  <c:v>7935.8</c:v>
                </c:pt>
                <c:pt idx="2">
                  <c:v>8142.4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3932800"/>
        <c:axId val="163938688"/>
        <c:axId val="67943040"/>
      </c:bar3DChart>
      <c:catAx>
        <c:axId val="1639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63938688"/>
        <c:crosses val="autoZero"/>
        <c:auto val="1"/>
        <c:lblAlgn val="ctr"/>
        <c:lblOffset val="100"/>
        <c:noMultiLvlLbl val="0"/>
      </c:catAx>
      <c:valAx>
        <c:axId val="16393868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63932800"/>
        <c:crosses val="autoZero"/>
        <c:crossBetween val="between"/>
        <c:majorUnit val="50"/>
      </c:valAx>
      <c:serAx>
        <c:axId val="6794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938688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4352452902058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лиц- 1245,6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16.088450311281026</c:v>
                </c:pt>
                <c:pt idx="1">
                  <c:v>15.309601921934332</c:v>
                </c:pt>
                <c:pt idx="2">
                  <c:v>2.8686936529668565</c:v>
                </c:pt>
                <c:pt idx="3">
                  <c:v>45.01950350029707</c:v>
                </c:pt>
                <c:pt idx="4">
                  <c:v>0.17178579731859162</c:v>
                </c:pt>
                <c:pt idx="5">
                  <c:v>20.32109736250678</c:v>
                </c:pt>
                <c:pt idx="6">
                  <c:v>0.22086745369533206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902592"/>
        <c:axId val="165908480"/>
        <c:axId val="0"/>
      </c:bar3DChart>
      <c:catAx>
        <c:axId val="16590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5908480"/>
        <c:crosses val="autoZero"/>
        <c:auto val="1"/>
        <c:lblAlgn val="ctr"/>
        <c:lblOffset val="100"/>
        <c:noMultiLvlLbl val="0"/>
      </c:catAx>
      <c:valAx>
        <c:axId val="165908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590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0.4881396380484519"/>
          <c:w val="0.91577432433568018"/>
          <c:h val="0.310169515891858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1185.5999999999999</c:v>
                </c:pt>
                <c:pt idx="1">
                  <c:v>1245.5999999999999</c:v>
                </c:pt>
                <c:pt idx="2">
                  <c:v>1327.7</c:v>
                </c:pt>
                <c:pt idx="3">
                  <c:v>1418.2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17440"/>
        <c:axId val="165918976"/>
      </c:barChart>
      <c:catAx>
        <c:axId val="1659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5918976"/>
        <c:crosses val="autoZero"/>
        <c:auto val="1"/>
        <c:lblAlgn val="ctr"/>
        <c:lblOffset val="10"/>
        <c:tickMarkSkip val="1"/>
        <c:noMultiLvlLbl val="0"/>
      </c:catAx>
      <c:valAx>
        <c:axId val="1659189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59174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027264"/>
        <c:axId val="166028800"/>
        <c:axId val="0"/>
      </c:bar3DChart>
      <c:catAx>
        <c:axId val="16602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6028800"/>
        <c:crosses val="autoZero"/>
        <c:auto val="1"/>
        <c:lblAlgn val="ctr"/>
        <c:lblOffset val="100"/>
        <c:noMultiLvlLbl val="0"/>
      </c:catAx>
      <c:valAx>
        <c:axId val="16602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602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0.44379934115946079"/>
          <c:w val="0.91577432433568018"/>
          <c:h val="0.310169515891858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1255.9000000000001</c:v>
                </c:pt>
                <c:pt idx="1">
                  <c:v>1185.3</c:v>
                </c:pt>
                <c:pt idx="2">
                  <c:v>1232.7</c:v>
                </c:pt>
                <c:pt idx="3">
                  <c:v>1282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73408"/>
        <c:axId val="166716160"/>
      </c:barChart>
      <c:catAx>
        <c:axId val="1666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6716160"/>
        <c:crosses val="autoZero"/>
        <c:auto val="1"/>
        <c:lblAlgn val="ctr"/>
        <c:lblOffset val="10"/>
        <c:tickMarkSkip val="1"/>
        <c:noMultiLvlLbl val="0"/>
      </c:catAx>
      <c:valAx>
        <c:axId val="1667161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6673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68101248"/>
        <c:axId val="68102784"/>
      </c:barChart>
      <c:catAx>
        <c:axId val="68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810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10278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8101248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15114.4</c:v>
                </c:pt>
                <c:pt idx="1">
                  <c:v>10372.200000000001</c:v>
                </c:pt>
                <c:pt idx="2">
                  <c:v>10097.4</c:v>
                </c:pt>
                <c:pt idx="3" formatCode="General">
                  <c:v>9861.4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8833280"/>
        <c:axId val="158839168"/>
        <c:axId val="0"/>
      </c:bar3DChart>
      <c:catAx>
        <c:axId val="1588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839168"/>
        <c:crosses val="autoZero"/>
        <c:auto val="1"/>
        <c:lblAlgn val="ctr"/>
        <c:lblOffset val="100"/>
        <c:noMultiLvlLbl val="0"/>
      </c:catAx>
      <c:valAx>
        <c:axId val="15883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88332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0.30694</cdr:x>
      <cdr:y>0.50028</cdr:y>
    </cdr:from>
    <cdr:to>
      <cdr:x>0.3566</cdr:x>
      <cdr:y>0.55801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670436" y="1872208"/>
          <a:ext cx="432048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0.45592</cdr:x>
      <cdr:y>0.44256</cdr:y>
    </cdr:from>
    <cdr:to>
      <cdr:x>0.52214</cdr:x>
      <cdr:y>0.53877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966580" y="1656184"/>
          <a:ext cx="57606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0.62146</cdr:x>
      <cdr:y>0.38483</cdr:y>
    </cdr:from>
    <cdr:to>
      <cdr:x>0.70422</cdr:x>
      <cdr:y>0.48104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5406740" y="1440160"/>
          <a:ext cx="72008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0.33074</cdr:x>
      <cdr:y>0.36488</cdr:y>
    </cdr:from>
    <cdr:to>
      <cdr:x>0.49611</cdr:x>
      <cdr:y>0.40469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296144" y="1980163"/>
          <a:ext cx="648072" cy="2160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4271,5 тыс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62141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91589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7742,2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-222,1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1245,6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–1185,3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1573,3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3485,5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7904"/>
              </p:ext>
            </p:extLst>
          </p:nvPr>
        </p:nvGraphicFramePr>
        <p:xfrm>
          <a:off x="100012" y="1412776"/>
          <a:ext cx="904398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8194997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501854"/>
              </p:ext>
            </p:extLst>
          </p:nvPr>
        </p:nvGraphicFramePr>
        <p:xfrm>
          <a:off x="100012" y="1412776"/>
          <a:ext cx="904398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54074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11808,9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2161,6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1719,0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1909,8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38314963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2022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10372,2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45257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4750,1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43,4 %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4359,7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48371554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2022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31090368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68,2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– 68,2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2024 год – 0,0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2022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2022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2023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0,0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811,0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захоронения- 25,2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780,8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21652"/>
              </p:ext>
            </p:extLst>
          </p:nvPr>
        </p:nvGraphicFramePr>
        <p:xfrm>
          <a:off x="323528" y="1052736"/>
          <a:ext cx="8640960" cy="58683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64496"/>
                <a:gridCol w="970108"/>
                <a:gridCol w="1046116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2022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2024год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5190,1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4890,6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4661,1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4530,3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4579,9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889,4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875,8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4517,8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4271,5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3927,3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3886,6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287,9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551,4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568,7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14471,9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10084,3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287,9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9546,0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551,4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9292,7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568,7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8856919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2022-2024годы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04740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01.01.2022)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 01.01.2025)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2022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год и на плановый период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2023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и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2024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26.10.2021 № 17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030793281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65395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10372,2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10097,4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9861,4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7742,2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7935,8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8142,4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2387,2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10372,2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10097,4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9861,4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10372,2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10372,2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-1245,6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222,1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3485,5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-1185,3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13,3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1573,3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-2630,0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санкции- 17,1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4922,2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6"/>
            <a:ext cx="3960440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-4271,5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7,0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242,6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-829,7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4878261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21218</TotalTime>
  <Words>1409</Words>
  <Application>Microsoft Office PowerPoint</Application>
  <PresentationFormat>Экран (4:3)</PresentationFormat>
  <Paragraphs>345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2022-2024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2022-2024 годы</vt:lpstr>
      <vt:lpstr>Основные параметры проекта бюджета Сулинского сельского поселения Миллеровского района на 2022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2022 году  10372,2   тыс. рублей</vt:lpstr>
      <vt:lpstr>Расходы бюджета Сулинского сельского поселения Миллеровского района на социальную сферу в 2022 году – 4359,7 тыс.рублей</vt:lpstr>
      <vt:lpstr>Структура расходов по разделу «Культура, кинематография» на 2022 год           </vt:lpstr>
      <vt:lpstr>Расходы по разделу «Социальная политика» на 2022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2022 году           </vt:lpstr>
      <vt:lpstr>Структура муниципального долга Сулинского сельского поселения на 2022-2024годы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2228</cp:revision>
  <dcterms:created xsi:type="dcterms:W3CDTF">2011-10-21T12:19:44Z</dcterms:created>
  <dcterms:modified xsi:type="dcterms:W3CDTF">2021-11-19T13:23:59Z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