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heme/themeOverride3.xml" ContentType="application/vnd.openxmlformats-officedocument.themeOverr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theme/themeOverride4.xml" ContentType="application/vnd.openxmlformats-officedocument.themeOverride+xml"/>
  <Override PartName="/ppt/drawings/drawing6.xml" ContentType="application/vnd.openxmlformats-officedocument.drawingml.chartshapes+xml"/>
  <Override PartName="/ppt/charts/chart13.xml" ContentType="application/vnd.openxmlformats-officedocument.drawingml.chart+xml"/>
  <Override PartName="/ppt/drawings/drawing7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14.xml" ContentType="application/vnd.openxmlformats-officedocument.drawingml.chart+xml"/>
  <Override PartName="/ppt/drawings/drawing8.xml" ContentType="application/vnd.openxmlformats-officedocument.drawingml.chartshape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812" r:id="rId2"/>
    <p:sldMasterId id="2147483824" r:id="rId3"/>
    <p:sldMasterId id="2147484065" r:id="rId4"/>
  </p:sldMasterIdLst>
  <p:notesMasterIdLst>
    <p:notesMasterId r:id="rId28"/>
  </p:notesMasterIdLst>
  <p:handoutMasterIdLst>
    <p:handoutMasterId r:id="rId29"/>
  </p:handoutMasterIdLst>
  <p:sldIdLst>
    <p:sldId id="896" r:id="rId5"/>
    <p:sldId id="897" r:id="rId6"/>
    <p:sldId id="1202" r:id="rId7"/>
    <p:sldId id="1166" r:id="rId8"/>
    <p:sldId id="1590" r:id="rId9"/>
    <p:sldId id="1204" r:id="rId10"/>
    <p:sldId id="1170" r:id="rId11"/>
    <p:sldId id="904" r:id="rId12"/>
    <p:sldId id="1201" r:id="rId13"/>
    <p:sldId id="1423" r:id="rId14"/>
    <p:sldId id="1572" r:id="rId15"/>
    <p:sldId id="1609" r:id="rId16"/>
    <p:sldId id="1610" r:id="rId17"/>
    <p:sldId id="1611" r:id="rId18"/>
    <p:sldId id="1502" r:id="rId19"/>
    <p:sldId id="1594" r:id="rId20"/>
    <p:sldId id="1595" r:id="rId21"/>
    <p:sldId id="1597" r:id="rId22"/>
    <p:sldId id="1598" r:id="rId23"/>
    <p:sldId id="1602" r:id="rId24"/>
    <p:sldId id="1500" r:id="rId25"/>
    <p:sldId id="1575" r:id="rId26"/>
    <p:sldId id="1607" r:id="rId27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D15A"/>
    <a:srgbClr val="53D2FF"/>
    <a:srgbClr val="99FF66"/>
    <a:srgbClr val="CCFF33"/>
    <a:srgbClr val="95358A"/>
    <a:srgbClr val="EAA0A0"/>
    <a:srgbClr val="FB998F"/>
    <a:srgbClr val="7EEA9F"/>
    <a:srgbClr val="DCB1AE"/>
    <a:srgbClr val="97E6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2" autoAdjust="0"/>
    <p:restoredTop sz="95632" autoAdjust="0"/>
  </p:normalViewPr>
  <p:slideViewPr>
    <p:cSldViewPr>
      <p:cViewPr>
        <p:scale>
          <a:sx n="66" d="100"/>
          <a:sy n="66" d="100"/>
        </p:scale>
        <p:origin x="-2982" y="-10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openxmlformats.org/officeDocument/2006/relationships/image" Target="../media/image1.jpeg"/><Relationship Id="rId1" Type="http://schemas.openxmlformats.org/officeDocument/2006/relationships/themeOverride" Target="../theme/themeOverride4.xml"/><Relationship Id="rId4" Type="http://schemas.openxmlformats.org/officeDocument/2006/relationships/chartUserShapes" Target="../drawings/drawing6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225675664319766E-2"/>
          <c:y val="9.5746610457979303E-2"/>
          <c:w val="0.91577432433568018"/>
          <c:h val="0.7353146351192000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00B050"/>
            </a:soli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4.7744424251779341E-2"/>
                  <c:y val="2.7293421039058401E-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4.2127433163334583E-3"/>
                  <c:y val="-2.7293421039058338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810"/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Sheet1!$B$1:$D$1</c:f>
              <c:strCache>
                <c:ptCount val="3"/>
                <c:pt idx="0">
                  <c:v> Проект 2022год</c:v>
                </c:pt>
                <c:pt idx="1">
                  <c:v>Проект 2023 год</c:v>
                </c:pt>
                <c:pt idx="2">
                  <c:v>Проект 2024 год</c:v>
                </c:pt>
              </c:strCache>
            </c:strRef>
          </c:cat>
          <c:val>
            <c:numRef>
              <c:f>Sheet1!$B$2:$D$2</c:f>
              <c:numCache>
                <c:formatCode>#,##0.0</c:formatCode>
                <c:ptCount val="3"/>
                <c:pt idx="0">
                  <c:v>7742.2</c:v>
                </c:pt>
                <c:pt idx="1">
                  <c:v>7935.8</c:v>
                </c:pt>
                <c:pt idx="2">
                  <c:v>8142.4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Безвозмездные перечисления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43000"/>
                    <a:satMod val="165000"/>
                  </a:schemeClr>
                </a:gs>
                <a:gs pos="55000">
                  <a:schemeClr val="accent5">
                    <a:tint val="83000"/>
                    <a:satMod val="155000"/>
                  </a:schemeClr>
                </a:gs>
                <a:gs pos="100000">
                  <a:schemeClr val="accent5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5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 Проект 2022год</c:v>
                </c:pt>
                <c:pt idx="1">
                  <c:v>Проект 2023 год</c:v>
                </c:pt>
                <c:pt idx="2">
                  <c:v>Проект 2024 год</c:v>
                </c:pt>
              </c:strCache>
            </c:strRef>
          </c:cat>
          <c:val>
            <c:numRef>
              <c:f>Sheet1!$B$3:$D$3</c:f>
              <c:numCache>
                <c:formatCode>#,##0.0</c:formatCode>
                <c:ptCount val="3"/>
                <c:pt idx="0">
                  <c:v>2630</c:v>
                </c:pt>
                <c:pt idx="1">
                  <c:v>2161.6</c:v>
                </c:pt>
                <c:pt idx="2">
                  <c:v>1719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965120"/>
        <c:axId val="55685888"/>
      </c:barChart>
      <c:catAx>
        <c:axId val="114965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33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55685888"/>
        <c:crosses val="autoZero"/>
        <c:auto val="1"/>
        <c:lblAlgn val="ctr"/>
        <c:lblOffset val="10"/>
        <c:tickMarkSkip val="1"/>
        <c:noMultiLvlLbl val="0"/>
      </c:catAx>
      <c:valAx>
        <c:axId val="55685888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9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14965120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36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6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ayout>
        <c:manualLayout>
          <c:xMode val="edge"/>
          <c:yMode val="edge"/>
          <c:x val="0.27307300717338412"/>
          <c:y val="0.88011096172559267"/>
          <c:w val="0.72692699282661588"/>
          <c:h val="5.7703879706073498E-2"/>
        </c:manualLayout>
      </c:layout>
      <c:overlay val="0"/>
      <c:spPr>
        <a:noFill/>
        <a:ln w="3383">
          <a:noFill/>
          <a:prstDash val="solid"/>
        </a:ln>
      </c:spPr>
      <c:txPr>
        <a:bodyPr/>
        <a:lstStyle/>
        <a:p>
          <a:pPr>
            <a:defRPr sz="136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5"/>
      <c:rotY val="160"/>
      <c:depthPercent val="1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5939163330840714E-2"/>
          <c:y val="0.13573200771759891"/>
          <c:w val="0.52109994281441074"/>
          <c:h val="0.7094499802017787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dPt>
            <c:idx val="0"/>
            <c:bubble3D val="0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4"/>
            <c:bubble3D val="0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5"/>
            <c:bubble3D val="0"/>
            <c:spPr>
              <a:solidFill>
                <a:srgbClr val="FF99CC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6"/>
            <c:bubble3D val="0"/>
            <c:spPr>
              <a:solidFill>
                <a:srgbClr val="FF99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7"/>
            <c:bubble3D val="0"/>
            <c:spPr>
              <a:solidFill>
                <a:srgbClr val="993366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8"/>
            <c:bubble3D val="0"/>
            <c:spPr>
              <a:solidFill>
                <a:srgbClr val="00FFFF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9"/>
            <c:bubble3D val="0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0"/>
            <c:bubble3D val="0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Lbls>
            <c:dLbl>
              <c:idx val="2"/>
              <c:layout>
                <c:manualLayout>
                  <c:x val="4.8604470928017153E-2"/>
                  <c:y val="-4.578301594387092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numFmt formatCode="0.0%" sourceLinked="0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multiLvlStrRef>
              <c:f>Sheet1!$B$1:$M$2</c:f>
              <c:multiLvlStrCache>
                <c:ptCount val="8"/>
                <c:lvl>
                  <c:pt idx="0">
                    <c:v>4 922,2</c:v>
                  </c:pt>
                  <c:pt idx="1">
                    <c:v>242,6</c:v>
                  </c:pt>
                  <c:pt idx="2">
                    <c:v>11,0</c:v>
                  </c:pt>
                  <c:pt idx="3">
                    <c:v>0,0</c:v>
                  </c:pt>
                  <c:pt idx="4">
                    <c:v>829,7</c:v>
                  </c:pt>
                  <c:pt idx="5">
                    <c:v>7,0</c:v>
                  </c:pt>
                  <c:pt idx="6">
                    <c:v>4 271,5</c:v>
                  </c:pt>
                  <c:pt idx="7">
                    <c:v>88,2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оборона</c:v>
                  </c:pt>
                  <c:pt idx="2">
                    <c:v>Национальная безопасность и правоохранительная деятельность - </c:v>
                  </c:pt>
                  <c:pt idx="3">
                    <c:v>Национальная экономика</c:v>
                  </c:pt>
                  <c:pt idx="4">
                    <c:v>Жилищно-коммунальное хозяйство -        </c:v>
                  </c:pt>
                  <c:pt idx="5">
                    <c:v>Образование - </c:v>
                  </c:pt>
                  <c:pt idx="6">
                    <c:v>Культура, кинематография - </c:v>
                  </c:pt>
                  <c:pt idx="7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Sheet1!$B$2:$M$2</c:f>
              <c:numCache>
                <c:formatCode>#,##0.0</c:formatCode>
                <c:ptCount val="12"/>
                <c:pt idx="0">
                  <c:v>4922.2</c:v>
                </c:pt>
                <c:pt idx="1">
                  <c:v>242.6</c:v>
                </c:pt>
                <c:pt idx="2">
                  <c:v>11</c:v>
                </c:pt>
                <c:pt idx="3">
                  <c:v>0</c:v>
                </c:pt>
                <c:pt idx="4">
                  <c:v>829.7</c:v>
                </c:pt>
                <c:pt idx="5">
                  <c:v>7</c:v>
                </c:pt>
                <c:pt idx="6">
                  <c:v>4271.5</c:v>
                </c:pt>
                <c:pt idx="7">
                  <c:v>88.2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14">
              <a:solidFill>
                <a:schemeClr val="tx1"/>
              </a:solidFill>
              <a:prstDash val="solid"/>
            </a:ln>
          </c:spPr>
          <c:explosion val="11"/>
          <c:dPt>
            <c:idx val="0"/>
            <c:bubble3D val="0"/>
            <c:spPr>
              <a:solidFill>
                <a:schemeClr val="accent1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bg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chemeClr val="tx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CCCCFF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8"/>
            <c:bubble3D val="0"/>
            <c:spPr>
              <a:solidFill>
                <a:srgbClr val="FF00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9"/>
            <c:bubble3D val="0"/>
            <c:spPr>
              <a:solidFill>
                <a:srgbClr val="FFFF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10"/>
            <c:bubble3D val="0"/>
            <c:spPr>
              <a:solidFill>
                <a:srgbClr val="00FF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93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multiLvlStrRef>
              <c:f>Sheet1!$B$1:$M$2</c:f>
              <c:multiLvlStrCache>
                <c:ptCount val="8"/>
                <c:lvl>
                  <c:pt idx="0">
                    <c:v>4 922,2</c:v>
                  </c:pt>
                  <c:pt idx="1">
                    <c:v>242,6</c:v>
                  </c:pt>
                  <c:pt idx="2">
                    <c:v>11,0</c:v>
                  </c:pt>
                  <c:pt idx="3">
                    <c:v>0,0</c:v>
                  </c:pt>
                  <c:pt idx="4">
                    <c:v>829,7</c:v>
                  </c:pt>
                  <c:pt idx="5">
                    <c:v>7,0</c:v>
                  </c:pt>
                  <c:pt idx="6">
                    <c:v>4 271,5</c:v>
                  </c:pt>
                  <c:pt idx="7">
                    <c:v>88,2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оборона</c:v>
                  </c:pt>
                  <c:pt idx="2">
                    <c:v>Национальная безопасность и правоохранительная деятельность - </c:v>
                  </c:pt>
                  <c:pt idx="3">
                    <c:v>Национальная экономика</c:v>
                  </c:pt>
                  <c:pt idx="4">
                    <c:v>Жилищно-коммунальное хозяйство -        </c:v>
                  </c:pt>
                  <c:pt idx="5">
                    <c:v>Образование - </c:v>
                  </c:pt>
                  <c:pt idx="6">
                    <c:v>Культура, кинематография - </c:v>
                  </c:pt>
                  <c:pt idx="7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Sheet1!$B$3:$M$3</c:f>
              <c:numCache>
                <c:formatCode>General</c:formatCode>
                <c:ptCount val="12"/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229">
          <a:noFill/>
        </a:ln>
      </c:spPr>
    </c:plotArea>
    <c:legend>
      <c:legendPos val="r"/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ayout>
        <c:manualLayout>
          <c:xMode val="edge"/>
          <c:yMode val="edge"/>
          <c:x val="0.61428470173015148"/>
          <c:y val="0"/>
          <c:w val="0.3773025702760876"/>
          <c:h val="0.9286719840342883"/>
        </c:manualLayout>
      </c:layout>
      <c:overlay val="1"/>
      <c:spPr>
        <a:noFill/>
        <a:ln w="3154">
          <a:noFill/>
          <a:prstDash val="solid"/>
        </a:ln>
      </c:spPr>
      <c:txPr>
        <a:bodyPr/>
        <a:lstStyle/>
        <a:p>
          <a:pPr rtl="0">
            <a:defRPr sz="12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769984"/>
        <c:axId val="83820928"/>
      </c:barChart>
      <c:catAx>
        <c:axId val="83769984"/>
        <c:scaling>
          <c:orientation val="minMax"/>
        </c:scaling>
        <c:delete val="1"/>
        <c:axPos val="b"/>
        <c:majorTickMark val="out"/>
        <c:minorTickMark val="none"/>
        <c:tickLblPos val="none"/>
        <c:crossAx val="83820928"/>
        <c:crosses val="autoZero"/>
        <c:auto val="1"/>
        <c:lblAlgn val="ctr"/>
        <c:lblOffset val="100"/>
        <c:noMultiLvlLbl val="0"/>
      </c:catAx>
      <c:valAx>
        <c:axId val="83820928"/>
        <c:scaling>
          <c:orientation val="minMax"/>
          <c:max val="1600000"/>
          <c:min val="800000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8376998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blipFill>
              <a:blip xmlns:r="http://schemas.openxmlformats.org/officeDocument/2006/relationships" r:embed="rId2"/>
              <a:tile tx="0" ty="0" sx="100000" sy="100000" flip="none" algn="tl"/>
            </a:blipFill>
            <a:ln>
              <a:solidFill>
                <a:schemeClr val="accent5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 prstMaterial="dkEdge"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2.1988848095637222E-2"/>
                  <c:y val="-3.3986928104575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99399161920513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988005997001498E-2"/>
                  <c:y val="-3.9215686274509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4194282623062927E-2"/>
                  <c:y val="2.8101279071352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 2022 год</c:v>
                </c:pt>
                <c:pt idx="2">
                  <c:v>2023 год</c:v>
                </c:pt>
                <c:pt idx="3">
                  <c:v>2024год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.0">
                  <c:v>4603</c:v>
                </c:pt>
                <c:pt idx="1">
                  <c:v>4359.7</c:v>
                </c:pt>
                <c:pt idx="2">
                  <c:v>3995.5</c:v>
                </c:pt>
                <c:pt idx="3">
                  <c:v>3886.6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15004160"/>
        <c:axId val="115005696"/>
        <c:axId val="0"/>
      </c:bar3DChart>
      <c:catAx>
        <c:axId val="115004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5005696"/>
        <c:crosses val="autoZero"/>
        <c:auto val="1"/>
        <c:lblAlgn val="ctr"/>
        <c:lblOffset val="100"/>
        <c:noMultiLvlLbl val="0"/>
      </c:catAx>
      <c:valAx>
        <c:axId val="115005696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50041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1631419608347611"/>
          <c:w val="0.51583136482939629"/>
          <c:h val="0.774219392976510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explosion val="3"/>
            <c:spPr>
              <a:solidFill>
                <a:srgbClr val="0070C0"/>
              </a:solidFill>
            </c:spPr>
          </c:dPt>
          <c:dPt>
            <c:idx val="1"/>
            <c:bubble3D val="0"/>
            <c:explosion val="21"/>
            <c:spPr>
              <a:solidFill>
                <a:srgbClr val="FF5050"/>
              </a:solidFill>
            </c:spPr>
          </c:dPt>
          <c:dLbls>
            <c:dLbl>
              <c:idx val="1"/>
              <c:layout>
                <c:manualLayout>
                  <c:x val="-4.1666666666666683E-3"/>
                  <c:y val="8.861669922923343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4.5833333333333441E-2"/>
                  <c:y val="4.5444461143196672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1.9825459317585347E-2"/>
                  <c:y val="-9.8806635606987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6.2944772528433959E-2"/>
                  <c:y val="-4.582376137006110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Расходы на обеспечение деятельности муниципальных учреждений - 3771</c:v>
                </c:pt>
                <c:pt idx="1">
                  <c:v>в том числе:расходы на повышение заработной платы работникам муниципальных учреждений культуры - 480,5</c:v>
                </c:pt>
                <c:pt idx="2">
                  <c:v>Мероприятия по организации и проведению конкурсов, торжественных и иных мероприятий - 20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3771</c:v>
                </c:pt>
                <c:pt idx="1">
                  <c:v>480.5</c:v>
                </c:pt>
                <c:pt idx="2" formatCode="0.0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9097276902887244"/>
          <c:y val="9.0006333598128027E-2"/>
          <c:w val="0.33750000000000047"/>
          <c:h val="0.85175086416042334"/>
        </c:manualLayout>
      </c:layout>
      <c:overlay val="0"/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1666666666666666E-3"/>
          <c:y val="7.0869742576808295E-2"/>
          <c:w val="0.91444247594050743"/>
          <c:h val="0.9291302574231916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CCFF33"/>
            </a:solidFill>
          </c:spPr>
          <c:explosion val="25"/>
          <c:dPt>
            <c:idx val="0"/>
            <c:bubble3D val="0"/>
            <c:explosion val="3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1"/>
            <c:bubble3D val="0"/>
            <c:explosion val="21"/>
          </c:dPt>
          <c:dLbls>
            <c:dLbl>
              <c:idx val="0"/>
              <c:layout>
                <c:manualLayout>
                  <c:x val="-5.0113735783027122E-2"/>
                  <c:y val="-8.854101809906177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7662844488188975"/>
                  <c:y val="-0.4541757018843349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1.3817530621172353E-2"/>
                  <c:y val="-7.988599523369903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2.7483923884514434E-2"/>
                  <c:y val="-6.518471205387495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numFmt formatCode="General" sourceLinked="0"/>
            <c:spPr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c:sp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«Управление муниципальными финансами и создание условий для эффективного управления муниципальными финансами»</c:v>
                </c:pt>
                <c:pt idx="1">
                  <c:v>«Муниципальная политика»</c:v>
                </c:pt>
                <c:pt idx="2">
                  <c:v>«Обеспечение пожарной безопасности и безопасности людей на водных объектах»</c:v>
                </c:pt>
                <c:pt idx="3">
                  <c:v>«Обеспечение качественными жилищно-коммунальными услугами населения Сулинского сельского поселения»</c:v>
                </c:pt>
                <c:pt idx="4">
                  <c:v>«Информационное общество»</c:v>
                </c:pt>
                <c:pt idx="5">
                  <c:v>«Обеспечение общественного порядка и противодействие преступности»</c:v>
                </c:pt>
                <c:pt idx="6">
                  <c:v>«Развитие культуры»</c:v>
                </c:pt>
                <c:pt idx="7">
                  <c:v>«Социальная поддержка граждан»</c:v>
                </c:pt>
                <c:pt idx="8">
                  <c:v>Обеспечение жильем граждан, проживающих и работающих в сельской местности</c:v>
                </c:pt>
                <c:pt idx="9">
                  <c:v> Реализация функций иных органов местного самоуправления Сулинского сельского поселения
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>
                  <c:v>4890.6000000000004</c:v>
                </c:pt>
                <c:pt idx="1">
                  <c:v>7</c:v>
                </c:pt>
                <c:pt idx="2">
                  <c:v>11</c:v>
                </c:pt>
                <c:pt idx="3">
                  <c:v>811</c:v>
                </c:pt>
                <c:pt idx="4">
                  <c:v>5</c:v>
                </c:pt>
                <c:pt idx="5">
                  <c:v>0</c:v>
                </c:pt>
                <c:pt idx="6">
                  <c:v>4271.5</c:v>
                </c:pt>
                <c:pt idx="7">
                  <c:v>68.2</c:v>
                </c:pt>
                <c:pt idx="8">
                  <c:v>20</c:v>
                </c:pt>
                <c:pt idx="9">
                  <c:v>287.89999999999998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>
          <a:outerShdw blurRad="241300" dist="571500" dir="18900000" algn="bl" rotWithShape="0">
            <a:prstClr val="black">
              <a:alpha val="64000"/>
            </a:prstClr>
          </a:outerShdw>
        </a:effectLst>
      </c:spPr>
    </c:plotArea>
    <c:plotVisOnly val="1"/>
    <c:dispBlanksAs val="zero"/>
    <c:showDLblsOverMax val="0"/>
  </c:chart>
  <c:spPr>
    <a:gradFill rotWithShape="1">
      <a:gsLst>
        <a:gs pos="0">
          <a:schemeClr val="accent1">
            <a:tint val="1000"/>
            <a:satMod val="255000"/>
          </a:schemeClr>
        </a:gs>
        <a:gs pos="55000">
          <a:schemeClr val="accent1">
            <a:tint val="12000"/>
            <a:satMod val="255000"/>
          </a:schemeClr>
        </a:gs>
        <a:gs pos="100000">
          <a:schemeClr val="accent1">
            <a:tint val="45000"/>
            <a:satMod val="250000"/>
          </a:schemeClr>
        </a:gs>
      </a:gsLst>
      <a:path path="circle">
        <a:fillToRect l="-40000" t="-90000" r="140000" b="190000"/>
      </a:path>
    </a:gradFill>
    <a:ln w="9525" cap="flat" cmpd="sng" algn="ctr">
      <a:solidFill>
        <a:schemeClr val="accent1"/>
      </a:solidFill>
      <a:prstDash val="solid"/>
    </a:ln>
    <a:effectLst>
      <a:outerShdw blurRad="51500" dist="25400" dir="5400000" rotWithShape="0">
        <a:srgbClr val="000000">
          <a:alpha val="40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CCECFF"/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272301196951717"/>
          <c:y val="7.0349564673374679E-2"/>
          <c:w val="0.82592542613576203"/>
          <c:h val="0.7500032584328292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Сулинского сельского поселения Миллеровского района</c:v>
                </c:pt>
              </c:strCache>
            </c:strRef>
          </c:tx>
          <c:spPr>
            <a:solidFill>
              <a:schemeClr val="accent2"/>
            </a:solidFill>
            <a:ln w="31750" cap="flat" cmpd="sng" algn="ctr">
              <a:solidFill>
                <a:schemeClr val="lt1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5.4232751303247015E-3"/>
                  <c:y val="-4.88312954657913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5642253698597158E-2"/>
                  <c:y val="-3.5772299928127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0125433457605981E-2"/>
                  <c:y val="-4.0182299771397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1271174824424661E-3"/>
                  <c:y val="-4.8766683176059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7087905585634023E-3"/>
                  <c:y val="-6.62928158073094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216405705251372E-2"/>
                  <c:y val="-1.3408776914655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 2023 год</c:v>
                </c:pt>
                <c:pt idx="2">
                  <c:v> 2024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7742.2</c:v>
                </c:pt>
                <c:pt idx="1">
                  <c:v>7935.8</c:v>
                </c:pt>
                <c:pt idx="2">
                  <c:v>8142.4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55692672"/>
        <c:axId val="55661696"/>
        <c:axId val="149442560"/>
      </c:bar3DChart>
      <c:catAx>
        <c:axId val="55692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7030A0"/>
                </a:solidFill>
                <a:latin typeface="+mn-lt"/>
              </a:defRPr>
            </a:pPr>
            <a:endParaRPr lang="ru-RU"/>
          </a:p>
        </c:txPr>
        <c:crossAx val="55661696"/>
        <c:crosses val="autoZero"/>
        <c:auto val="1"/>
        <c:lblAlgn val="ctr"/>
        <c:lblOffset val="100"/>
        <c:noMultiLvlLbl val="0"/>
      </c:catAx>
      <c:valAx>
        <c:axId val="55661696"/>
        <c:scaling>
          <c:orientation val="minMax"/>
          <c:min val="30"/>
        </c:scaling>
        <c:delete val="1"/>
        <c:axPos val="l"/>
        <c:numFmt formatCode="#,##0.0" sourceLinked="1"/>
        <c:majorTickMark val="out"/>
        <c:minorTickMark val="none"/>
        <c:tickLblPos val="none"/>
        <c:crossAx val="55692672"/>
        <c:crosses val="autoZero"/>
        <c:crossBetween val="between"/>
        <c:majorUnit val="50"/>
      </c:valAx>
      <c:serAx>
        <c:axId val="149442560"/>
        <c:scaling>
          <c:orientation val="minMax"/>
        </c:scaling>
        <c:delete val="0"/>
        <c:axPos val="b"/>
        <c:majorTickMark val="out"/>
        <c:minorTickMark val="none"/>
        <c:tickLblPos val="nextTo"/>
        <c:crossAx val="55661696"/>
        <c:crosses val="autoZero"/>
      </c:serAx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596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203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2743524529020583E-3"/>
          <c:y val="0"/>
          <c:w val="0.99057616839669405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11"/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bubble3D val="0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bubble3D val="0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bubble3D val="0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6"/>
            <c:bubble3D val="0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Lbls>
            <c:dLbl>
              <c:idx val="0"/>
              <c:layout>
                <c:manualLayout>
                  <c:x val="9.98590312577355E-2"/>
                  <c:y val="0.1725700068413452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8.2334906257978003E-3"/>
                  <c:y val="-8.661647243873489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1.0067351190998271E-2"/>
                  <c:y val="-1.951903004929278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3.0338977930327452E-3"/>
                  <c:y val="-4.306283219993109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1.610383933948864E-2"/>
                  <c:y val="-3.476898034721286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2.4065003985911895E-2"/>
                  <c:y val="-0.1347576877422979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4.9624054929569283E-2"/>
                  <c:y val="-0.1626054707371697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Налог на доходы  физических лиц- 1245,6</c:v>
                </c:pt>
                <c:pt idx="1">
                  <c:v>Единый сельскохозяйственный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  <c:pt idx="5">
                  <c:v>Доходы, получаемые в виде арендной платы</c:v>
                </c:pt>
                <c:pt idx="6">
                  <c:v>Штрафы, санкции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16.088450311281026</c:v>
                </c:pt>
                <c:pt idx="1">
                  <c:v>15.309601921934332</c:v>
                </c:pt>
                <c:pt idx="2">
                  <c:v>2.8686936529668565</c:v>
                </c:pt>
                <c:pt idx="3">
                  <c:v>45.01950350029707</c:v>
                </c:pt>
                <c:pt idx="4">
                  <c:v>0.17178579731859162</c:v>
                </c:pt>
                <c:pt idx="5">
                  <c:v>20.32109736250678</c:v>
                </c:pt>
                <c:pt idx="6">
                  <c:v>0.22086745369533206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5391">
          <a:noFill/>
        </a:ln>
      </c:spPr>
    </c:plotArea>
    <c:plotVisOnly val="1"/>
    <c:dispBlanksAs val="zero"/>
    <c:showDLblsOverMax val="0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40"/>
      <c:rotY val="10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2018944"/>
        <c:axId val="72041216"/>
        <c:axId val="0"/>
      </c:bar3DChart>
      <c:catAx>
        <c:axId val="720189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crossAx val="72041216"/>
        <c:crosses val="autoZero"/>
        <c:auto val="1"/>
        <c:lblAlgn val="ctr"/>
        <c:lblOffset val="100"/>
        <c:noMultiLvlLbl val="0"/>
      </c:catAx>
      <c:valAx>
        <c:axId val="720412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720189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570419155797206E-2"/>
          <c:y val="3.1523161210988887E-2"/>
          <c:w val="0.91577432433568018"/>
          <c:h val="0.7717137842449430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43000"/>
                    <a:satMod val="165000"/>
                  </a:schemeClr>
                </a:gs>
                <a:gs pos="55000">
                  <a:schemeClr val="accent2">
                    <a:tint val="83000"/>
                    <a:satMod val="155000"/>
                  </a:schemeClr>
                </a:gs>
                <a:gs pos="100000">
                  <a:schemeClr val="accent2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4.7744424251779341E-2"/>
                  <c:y val="2.729342103905840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1185,6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4.2127433163334583E-3"/>
                  <c:y val="-2.7293421039058338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810"/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Sheet1!$B$1:$E$1</c:f>
              <c:strCache>
                <c:ptCount val="4"/>
                <c:pt idx="0">
                  <c:v>  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Sheet1!$B$2:$E$2</c:f>
              <c:numCache>
                <c:formatCode>#,##0.0</c:formatCode>
                <c:ptCount val="4"/>
                <c:pt idx="0">
                  <c:v>1185.5999999999999</c:v>
                </c:pt>
                <c:pt idx="1">
                  <c:v>1245.5999999999999</c:v>
                </c:pt>
                <c:pt idx="2">
                  <c:v>1327.7</c:v>
                </c:pt>
                <c:pt idx="3">
                  <c:v>1418.2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5">
                    <a:tint val="43000"/>
                    <a:satMod val="165000"/>
                  </a:schemeClr>
                </a:gs>
                <a:gs pos="55000">
                  <a:schemeClr val="accent5">
                    <a:tint val="83000"/>
                    <a:satMod val="155000"/>
                  </a:schemeClr>
                </a:gs>
                <a:gs pos="100000">
                  <a:schemeClr val="accent5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5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4042477721111269E-3"/>
                  <c:y val="5.216505516351896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5034,5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  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2111616"/>
        <c:axId val="72113152"/>
      </c:barChart>
      <c:catAx>
        <c:axId val="7211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33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72113152"/>
        <c:crosses val="autoZero"/>
        <c:auto val="1"/>
        <c:lblAlgn val="ctr"/>
        <c:lblOffset val="10"/>
        <c:tickMarkSkip val="1"/>
        <c:noMultiLvlLbl val="0"/>
      </c:catAx>
      <c:valAx>
        <c:axId val="72113152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9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72111616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369" b="1" i="0" u="none" strike="noStrike" baseline="0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69" b="1" i="0" u="none" strike="noStrike" baseline="0">
                <a:solidFill>
                  <a:srgbClr val="53D2FF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ayout>
        <c:manualLayout>
          <c:xMode val="edge"/>
          <c:yMode val="edge"/>
          <c:x val="0.27307300717338412"/>
          <c:y val="0.88011096172559267"/>
          <c:w val="0.72692699282661588"/>
          <c:h val="5.7703879706073498E-2"/>
        </c:manualLayout>
      </c:layout>
      <c:overlay val="0"/>
      <c:spPr>
        <a:noFill/>
        <a:ln w="3383">
          <a:noFill/>
          <a:prstDash val="solid"/>
        </a:ln>
      </c:spPr>
      <c:txPr>
        <a:bodyPr/>
        <a:lstStyle/>
        <a:p>
          <a:pPr>
            <a:defRPr sz="136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057253476332162E-2"/>
          <c:y val="3.7330083986008566E-2"/>
          <c:w val="0.96788549304733573"/>
          <c:h val="0.94524368768855438"/>
        </c:manualLayout>
      </c:layout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1918976"/>
        <c:axId val="82019072"/>
        <c:axId val="0"/>
      </c:bar3DChart>
      <c:catAx>
        <c:axId val="819189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crossAx val="82019072"/>
        <c:crosses val="autoZero"/>
        <c:auto val="1"/>
        <c:lblAlgn val="ctr"/>
        <c:lblOffset val="100"/>
        <c:noMultiLvlLbl val="0"/>
      </c:catAx>
      <c:valAx>
        <c:axId val="820190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81918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187410244241806E-2"/>
          <c:y val="2.173331745105932E-2"/>
          <c:w val="0.91577432433568018"/>
          <c:h val="0.7900880233962326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tx>
          <c:spPr>
            <a:solidFill>
              <a:srgbClr val="7030A0"/>
            </a:soli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4.7744424251779188E-2"/>
                  <c:y val="7.9459290719549169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1255,9</a:t>
                    </a:r>
                  </a:p>
                  <a:p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4.2127433163334583E-3"/>
                  <c:y val="-2.7293421039058338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810"/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Sheet1!$B$1:$E$1</c:f>
              <c:strCache>
                <c:ptCount val="4"/>
                <c:pt idx="0">
                  <c:v>  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Sheet1!$B$2:$E$2</c:f>
              <c:numCache>
                <c:formatCode>#,##0.0</c:formatCode>
                <c:ptCount val="4"/>
                <c:pt idx="0">
                  <c:v>1255.9000000000001</c:v>
                </c:pt>
                <c:pt idx="1">
                  <c:v>1185.3</c:v>
                </c:pt>
                <c:pt idx="2">
                  <c:v>1232.7</c:v>
                </c:pt>
                <c:pt idx="3">
                  <c:v>1282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5">
                    <a:tint val="43000"/>
                    <a:satMod val="165000"/>
                  </a:schemeClr>
                </a:gs>
                <a:gs pos="55000">
                  <a:schemeClr val="accent5">
                    <a:tint val="83000"/>
                    <a:satMod val="155000"/>
                  </a:schemeClr>
                </a:gs>
                <a:gs pos="100000">
                  <a:schemeClr val="accent5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5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4042477721111269E-3"/>
                  <c:y val="5.216505516351896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5034,5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  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Sheet1!$B$3:$E$3</c:f>
              <c:numCache>
                <c:formatCode>#,##0.0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143104"/>
        <c:axId val="82144640"/>
      </c:barChart>
      <c:catAx>
        <c:axId val="82143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33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82144640"/>
        <c:crosses val="autoZero"/>
        <c:auto val="1"/>
        <c:lblAlgn val="ctr"/>
        <c:lblOffset val="10"/>
        <c:tickMarkSkip val="1"/>
        <c:noMultiLvlLbl val="0"/>
      </c:catAx>
      <c:valAx>
        <c:axId val="82144640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9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8214310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369" b="1" i="0" u="none" strike="noStrike" baseline="0">
                <a:solidFill>
                  <a:srgbClr val="7030A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69" b="1" i="0" u="none" strike="noStrike" baseline="0">
                <a:solidFill>
                  <a:srgbClr val="7030A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ayout>
        <c:manualLayout>
          <c:xMode val="edge"/>
          <c:yMode val="edge"/>
          <c:x val="0.27307300717338412"/>
          <c:y val="0.88011096172559267"/>
          <c:w val="0.72692699282661588"/>
          <c:h val="5.7703879706073498E-2"/>
        </c:manualLayout>
      </c:layout>
      <c:overlay val="0"/>
      <c:spPr>
        <a:noFill/>
        <a:ln w="3383">
          <a:noFill/>
          <a:prstDash val="solid"/>
        </a:ln>
      </c:spPr>
      <c:txPr>
        <a:bodyPr/>
        <a:lstStyle/>
        <a:p>
          <a:pPr>
            <a:defRPr sz="1369" b="1" i="0" u="none" strike="noStrike" baseline="0">
              <a:solidFill>
                <a:srgbClr val="7030A0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056557798115515E-2"/>
          <c:y val="3.7640074671565854E-2"/>
          <c:w val="0.95494344220188865"/>
          <c:h val="0.88990155623976364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24"/>
        <c:axId val="82988032"/>
        <c:axId val="83051264"/>
      </c:barChart>
      <c:catAx>
        <c:axId val="82988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b="1">
                <a:solidFill>
                  <a:srgbClr val="00B050"/>
                </a:solidFill>
              </a:defRPr>
            </a:pPr>
            <a:endParaRPr lang="ru-RU"/>
          </a:p>
        </c:txPr>
        <c:crossAx val="830512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3051264"/>
        <c:scaling>
          <c:orientation val="minMax"/>
          <c:min val="0"/>
        </c:scaling>
        <c:delete val="1"/>
        <c:axPos val="l"/>
        <c:numFmt formatCode="#,##0" sourceLinked="0"/>
        <c:majorTickMark val="out"/>
        <c:minorTickMark val="none"/>
        <c:tickLblPos val="none"/>
        <c:crossAx val="82988032"/>
        <c:crosses val="autoZero"/>
        <c:crossBetween val="between"/>
        <c:majorUnit val="50000"/>
        <c:minorUnit val="10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4770057066129574E-2"/>
          <c:y val="0"/>
          <c:w val="0.9704598858677409"/>
          <c:h val="0.8741400584614487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1.342732460557234E-3"/>
                  <c:y val="0.216432865731462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084592145015106E-2"/>
                  <c:y val="0.352705410821643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3991272239006378E-3"/>
                  <c:y val="0.293921175684702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7136623027861698E-3"/>
                  <c:y val="0.264529058116232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741859684457872E-2"/>
                  <c:y val="0.197728580520621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9.3991272239006378E-3"/>
                  <c:y val="0.277889111556446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 2021 год</c:v>
                </c:pt>
                <c:pt idx="1">
                  <c:v> 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 formatCode="General">
                  <c:v>15114.4</c:v>
                </c:pt>
                <c:pt idx="1">
                  <c:v>10372.200000000001</c:v>
                </c:pt>
                <c:pt idx="2">
                  <c:v>10097.4</c:v>
                </c:pt>
                <c:pt idx="3" formatCode="General">
                  <c:v>9861.4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83383040"/>
        <c:axId val="83384576"/>
        <c:axId val="0"/>
      </c:bar3DChart>
      <c:catAx>
        <c:axId val="83383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3384576"/>
        <c:crosses val="autoZero"/>
        <c:auto val="1"/>
        <c:lblAlgn val="ctr"/>
        <c:lblOffset val="100"/>
        <c:noMultiLvlLbl val="0"/>
      </c:catAx>
      <c:valAx>
        <c:axId val="833845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83383040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#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+mn-lt"/>
            </a:rPr>
            <a:t>Повышение налоговых и неналоговых поступлений в бюджет</a:t>
          </a:r>
          <a:endParaRPr lang="ru-RU" sz="2000" b="1" dirty="0">
            <a:solidFill>
              <a:srgbClr val="FFFF00"/>
            </a:solidFill>
            <a:latin typeface="+mn-lt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+mn-lt"/>
            </a:rPr>
            <a:t>Формирование расходов с учетом их оптимизации и повышения </a:t>
          </a:r>
          <a:r>
            <a:rPr lang="ru-RU" sz="2000" b="1" dirty="0" smtClean="0">
              <a:solidFill>
                <a:srgbClr val="FFFF00"/>
              </a:solidFill>
              <a:latin typeface="+mn-lt"/>
            </a:rPr>
            <a:t>эффективнос</a:t>
          </a:r>
          <a:r>
            <a:rPr lang="ru-RU" sz="2000" dirty="0" smtClean="0">
              <a:solidFill>
                <a:srgbClr val="FFFF00"/>
              </a:solidFill>
              <a:latin typeface="+mn-lt"/>
            </a:rPr>
            <a:t>ти</a:t>
          </a:r>
          <a:endParaRPr lang="ru-RU" sz="2000" dirty="0">
            <a:solidFill>
              <a:srgbClr val="FFFF00"/>
            </a:solidFill>
            <a:latin typeface="+mn-lt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>
        <a:solidFill>
          <a:srgbClr val="99FF66"/>
        </a:solidFill>
      </dgm:spPr>
      <dgm:t>
        <a:bodyPr/>
        <a:lstStyle/>
        <a:p>
          <a:r>
            <a:rPr lang="ru-RU" sz="2400" dirty="0" smtClean="0">
              <a:solidFill>
                <a:srgbClr val="C00000"/>
              </a:solidFill>
              <a:latin typeface="+mn-lt"/>
            </a:rPr>
            <a:t>Проведение взвешенной долговой политики</a:t>
          </a:r>
          <a:endParaRPr lang="ru-RU" sz="2400" dirty="0">
            <a:solidFill>
              <a:srgbClr val="C00000"/>
            </a:solidFill>
            <a:latin typeface="+mn-lt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3" custScaleX="85616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3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3" custScaleX="83731" custScaleY="82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3" custScaleX="80551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3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3" custScaleX="79868" custScaleY="825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2" presStyleCnt="3" custScaleX="77049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2" presStyleCnt="3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2" presStyleCnt="3" custScaleX="85206" custScaleY="825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FCE99B69-BED3-44DC-9B4C-98E72C896783}" type="presOf" srcId="{F0351681-504B-468A-A43A-35239C443A97}" destId="{01B5A3FF-8112-48C6-9524-2594DAB99429}" srcOrd="0" destOrd="0" presId="urn:microsoft.com/office/officeart/2005/8/layout/hList7#2"/>
    <dgm:cxn modelId="{52A36C5F-442A-405D-AAC4-1CDB38AFABE0}" type="presOf" srcId="{914D76AC-028B-4257-BED1-2C2263772DDA}" destId="{E32018F6-38F3-4F68-9FD0-50FD7BED2859}" srcOrd="0" destOrd="0" presId="urn:microsoft.com/office/officeart/2005/8/layout/hList7#2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C5C975CD-4B7D-4AA6-9F9B-E83B130B3C4B}" type="presOf" srcId="{BE907F90-9D92-45A1-94F8-1DCBD5B9715F}" destId="{14E9E240-14D8-48CE-A8EF-4C26DD964D0B}" srcOrd="0" destOrd="0" presId="urn:microsoft.com/office/officeart/2005/8/layout/hList7#2"/>
    <dgm:cxn modelId="{3EDBF4FD-7DD4-4EF3-BE9D-862C0BA1F08D}" type="presOf" srcId="{BFE45829-723F-4E4D-9831-F195998B70F6}" destId="{A490A214-21F9-4C52-8E3B-F3A359B01D89}" srcOrd="1" destOrd="0" presId="urn:microsoft.com/office/officeart/2005/8/layout/hList7#2"/>
    <dgm:cxn modelId="{7E5FE03F-B5AC-4410-AFBD-1247EC1958A2}" type="presOf" srcId="{F0351681-504B-468A-A43A-35239C443A97}" destId="{BD834AB3-FAFF-4D74-B8D8-881F0EC6B9AD}" srcOrd="1" destOrd="0" presId="urn:microsoft.com/office/officeart/2005/8/layout/hList7#2"/>
    <dgm:cxn modelId="{79CB92D9-CC56-4E39-84EA-E5692F448B8A}" type="presOf" srcId="{E1C31608-5158-4EC9-9C62-26BAAF099A48}" destId="{D893FC16-622A-4AA0-9276-3766E5F1AA15}" srcOrd="0" destOrd="0" presId="urn:microsoft.com/office/officeart/2005/8/layout/hList7#2"/>
    <dgm:cxn modelId="{D49A4A8E-E13A-48B9-A452-439EA4800B82}" srcId="{7D9F30EA-5AAD-4B4D-9B37-1898C8B1B1C4}" destId="{BE907F90-9D92-45A1-94F8-1DCBD5B9715F}" srcOrd="2" destOrd="0" parTransId="{03FA8934-805C-4CA4-B0FE-FC842D45AFE0}" sibTransId="{1C6C0DF2-B0CB-4D92-954A-55B02AC860DD}"/>
    <dgm:cxn modelId="{F2061F9D-9788-41A1-B4E5-626B01ECEC34}" type="presOf" srcId="{BE907F90-9D92-45A1-94F8-1DCBD5B9715F}" destId="{272D07C4-E4A0-4649-AFF9-320ECA914488}" srcOrd="1" destOrd="0" presId="urn:microsoft.com/office/officeart/2005/8/layout/hList7#2"/>
    <dgm:cxn modelId="{A85BD9F3-217E-416B-A45E-45A851EA2404}" type="presOf" srcId="{BFE45829-723F-4E4D-9831-F195998B70F6}" destId="{D73F7537-DE83-45D9-AFD1-908328D4D97E}" srcOrd="0" destOrd="0" presId="urn:microsoft.com/office/officeart/2005/8/layout/hList7#2"/>
    <dgm:cxn modelId="{C18F94C0-A146-4255-BD34-1D02D94F8D2A}" type="presOf" srcId="{7D9F30EA-5AAD-4B4D-9B37-1898C8B1B1C4}" destId="{D7F1AC36-BB02-40D3-9EAC-6004F15E8D99}" srcOrd="0" destOrd="0" presId="urn:microsoft.com/office/officeart/2005/8/layout/hList7#2"/>
    <dgm:cxn modelId="{B3B3CAD2-643F-483A-AC48-5C9D27C0AE1F}" type="presParOf" srcId="{D7F1AC36-BB02-40D3-9EAC-6004F15E8D99}" destId="{9132C0C5-E5AF-4E5E-918C-A1BB430E7228}" srcOrd="0" destOrd="0" presId="urn:microsoft.com/office/officeart/2005/8/layout/hList7#2"/>
    <dgm:cxn modelId="{8241F920-F8AB-4049-B239-876810A22784}" type="presParOf" srcId="{D7F1AC36-BB02-40D3-9EAC-6004F15E8D99}" destId="{AC9FC888-4E7D-41D5-BF8D-099DDFB49032}" srcOrd="1" destOrd="0" presId="urn:microsoft.com/office/officeart/2005/8/layout/hList7#2"/>
    <dgm:cxn modelId="{022A535C-B324-48CC-98D0-979B9F422206}" type="presParOf" srcId="{AC9FC888-4E7D-41D5-BF8D-099DDFB49032}" destId="{3B03A404-6FA8-44DF-BD0D-938BEE92A850}" srcOrd="0" destOrd="0" presId="urn:microsoft.com/office/officeart/2005/8/layout/hList7#2"/>
    <dgm:cxn modelId="{C19ACD92-19E6-456C-89E1-902B8172A2F1}" type="presParOf" srcId="{3B03A404-6FA8-44DF-BD0D-938BEE92A850}" destId="{D73F7537-DE83-45D9-AFD1-908328D4D97E}" srcOrd="0" destOrd="0" presId="urn:microsoft.com/office/officeart/2005/8/layout/hList7#2"/>
    <dgm:cxn modelId="{AB824435-CA85-4FDD-A7CF-5C8429ADCD96}" type="presParOf" srcId="{3B03A404-6FA8-44DF-BD0D-938BEE92A850}" destId="{A490A214-21F9-4C52-8E3B-F3A359B01D89}" srcOrd="1" destOrd="0" presId="urn:microsoft.com/office/officeart/2005/8/layout/hList7#2"/>
    <dgm:cxn modelId="{99B49B4E-DFAE-4F47-96B0-0BA37E5290F1}" type="presParOf" srcId="{3B03A404-6FA8-44DF-BD0D-938BEE92A850}" destId="{8FADFE9E-A8A8-41F1-B358-A7A11B6B47E1}" srcOrd="2" destOrd="0" presId="urn:microsoft.com/office/officeart/2005/8/layout/hList7#2"/>
    <dgm:cxn modelId="{E34B854F-9FC6-4C99-B999-26B001ADEA3A}" type="presParOf" srcId="{3B03A404-6FA8-44DF-BD0D-938BEE92A850}" destId="{79E796B1-3ABE-4958-A470-95B84B3BA8FB}" srcOrd="3" destOrd="0" presId="urn:microsoft.com/office/officeart/2005/8/layout/hList7#2"/>
    <dgm:cxn modelId="{5A1C8ED6-688D-4FAD-AAB3-463EA0CC091B}" type="presParOf" srcId="{AC9FC888-4E7D-41D5-BF8D-099DDFB49032}" destId="{E32018F6-38F3-4F68-9FD0-50FD7BED2859}" srcOrd="1" destOrd="0" presId="urn:microsoft.com/office/officeart/2005/8/layout/hList7#2"/>
    <dgm:cxn modelId="{2633C9F5-75B9-4072-96C4-AB5D73183030}" type="presParOf" srcId="{AC9FC888-4E7D-41D5-BF8D-099DDFB49032}" destId="{A7D5A4F7-F72A-48AE-87CD-6C7027652D6C}" srcOrd="2" destOrd="0" presId="urn:microsoft.com/office/officeart/2005/8/layout/hList7#2"/>
    <dgm:cxn modelId="{789BD1FA-9E9D-4721-A57C-1AD887530F32}" type="presParOf" srcId="{A7D5A4F7-F72A-48AE-87CD-6C7027652D6C}" destId="{01B5A3FF-8112-48C6-9524-2594DAB99429}" srcOrd="0" destOrd="0" presId="urn:microsoft.com/office/officeart/2005/8/layout/hList7#2"/>
    <dgm:cxn modelId="{F35CE952-9ECB-42A2-9A71-91B5E98FFEA8}" type="presParOf" srcId="{A7D5A4F7-F72A-48AE-87CD-6C7027652D6C}" destId="{BD834AB3-FAFF-4D74-B8D8-881F0EC6B9AD}" srcOrd="1" destOrd="0" presId="urn:microsoft.com/office/officeart/2005/8/layout/hList7#2"/>
    <dgm:cxn modelId="{1ED8CC33-02B3-400B-9894-72EC9DAB72FD}" type="presParOf" srcId="{A7D5A4F7-F72A-48AE-87CD-6C7027652D6C}" destId="{C8F3C681-2C9B-4653-BE31-D8B25A2AB7FA}" srcOrd="2" destOrd="0" presId="urn:microsoft.com/office/officeart/2005/8/layout/hList7#2"/>
    <dgm:cxn modelId="{2749D2DA-392B-4459-ACA7-973A32902EB3}" type="presParOf" srcId="{A7D5A4F7-F72A-48AE-87CD-6C7027652D6C}" destId="{E6379D24-0F7F-4C89-AA74-40B94EA75227}" srcOrd="3" destOrd="0" presId="urn:microsoft.com/office/officeart/2005/8/layout/hList7#2"/>
    <dgm:cxn modelId="{895596CE-F6C3-43AD-8CBC-E688517A0F86}" type="presParOf" srcId="{AC9FC888-4E7D-41D5-BF8D-099DDFB49032}" destId="{D893FC16-622A-4AA0-9276-3766E5F1AA15}" srcOrd="3" destOrd="0" presId="urn:microsoft.com/office/officeart/2005/8/layout/hList7#2"/>
    <dgm:cxn modelId="{511D7AED-1EBD-4B19-A751-919B19AA8988}" type="presParOf" srcId="{AC9FC888-4E7D-41D5-BF8D-099DDFB49032}" destId="{A10443EA-0A22-4998-85A4-5FC07C4410A8}" srcOrd="4" destOrd="0" presId="urn:microsoft.com/office/officeart/2005/8/layout/hList7#2"/>
    <dgm:cxn modelId="{D277CEF3-89D0-40F1-B9CA-7734F70F7AFD}" type="presParOf" srcId="{A10443EA-0A22-4998-85A4-5FC07C4410A8}" destId="{14E9E240-14D8-48CE-A8EF-4C26DD964D0B}" srcOrd="0" destOrd="0" presId="urn:microsoft.com/office/officeart/2005/8/layout/hList7#2"/>
    <dgm:cxn modelId="{58A173BA-EAC0-4D28-92CF-9CB04CA29FAB}" type="presParOf" srcId="{A10443EA-0A22-4998-85A4-5FC07C4410A8}" destId="{272D07C4-E4A0-4649-AFF9-320ECA914488}" srcOrd="1" destOrd="0" presId="urn:microsoft.com/office/officeart/2005/8/layout/hList7#2"/>
    <dgm:cxn modelId="{0D835E6F-77FF-4415-9DB3-7A71EA7893E3}" type="presParOf" srcId="{A10443EA-0A22-4998-85A4-5FC07C4410A8}" destId="{C7AF8028-0A1F-4B6B-BA86-08AA83130861}" srcOrd="2" destOrd="0" presId="urn:microsoft.com/office/officeart/2005/8/layout/hList7#2"/>
    <dgm:cxn modelId="{85E79C21-B323-4AA3-A798-FD201BB1CE18}" type="presParOf" srcId="{A10443EA-0A22-4998-85A4-5FC07C4410A8}" destId="{801EDB75-7215-4290-9F39-D09130BB9918}" srcOrd="3" destOrd="0" presId="urn:microsoft.com/office/officeart/2005/8/layout/hList7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chemeClr val="accent1">
            <a:lumMod val="60000"/>
            <a:lumOff val="40000"/>
            <a:alpha val="89804"/>
          </a:schemeClr>
        </a:solidFill>
      </dgm:spPr>
      <dgm:t>
        <a:bodyPr/>
        <a:lstStyle/>
        <a:p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бюджета Сулинского сельского поселения Миллеровского района до 2024 года,  утвержденный распоряжением Администрации Сулинского сельского поселения от 31.05.2019 № 44</a:t>
          </a:r>
          <a:endParaRPr lang="ru-RU" sz="1600" b="1" dirty="0">
            <a:solidFill>
              <a:srgbClr val="FFFF00"/>
            </a:solidFill>
          </a:endParaRPr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B24A4114-075E-404F-8B16-9D176DA92767}">
      <dgm:prSet custT="1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План мероприятий по оптимизации расходов бюджета Сулинского сельского поселения Миллеровского района и сокращению  муниципального долга Сулинского сельского поселения до 2020 года,                                                                          утвержденный распоряжением Администрации Сулинского сельского поселения от 31.05.2019 № 44</a:t>
          </a:r>
          <a:endParaRPr lang="ru-RU" sz="1600" dirty="0">
            <a:solidFill>
              <a:srgbClr val="FF0000"/>
            </a:solidFill>
          </a:endParaRPr>
        </a:p>
      </dgm:t>
    </dgm:pt>
    <dgm:pt modelId="{3F31DA21-2726-404D-AE3E-3E3365DB5EE6}" type="parTrans" cxnId="{26122576-91C7-4B66-BA4F-AB7E4BC61A3D}">
      <dgm:prSet/>
      <dgm:spPr/>
      <dgm:t>
        <a:bodyPr/>
        <a:lstStyle/>
        <a:p>
          <a:endParaRPr lang="ru-RU"/>
        </a:p>
      </dgm:t>
    </dgm:pt>
    <dgm:pt modelId="{270C50DE-424C-441D-A24D-6E7D981051B3}" type="sibTrans" cxnId="{26122576-91C7-4B66-BA4F-AB7E4BC61A3D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2" custScaleY="97498" custLinFactNeighborX="7802" custLinFactNeighborY="-97550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2" custScaleX="98356" custScaleY="136394" custLinFactY="-9014" custLinFactNeighborX="49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C452401A-080E-446F-8B74-994BE4F30FB4}" type="pres">
      <dgm:prSet presAssocID="{B782FD21-6C09-4BC0-934D-3C01247185B7}" presName="composite" presStyleCnt="0"/>
      <dgm:spPr/>
      <dgm:t>
        <a:bodyPr/>
        <a:lstStyle/>
        <a:p>
          <a:endParaRPr lang="ru-RU"/>
        </a:p>
      </dgm:t>
    </dgm:pt>
    <dgm:pt modelId="{9B6A0A72-3C0F-4B82-A7E6-2BA4A15A1DC4}" type="pres">
      <dgm:prSet presAssocID="{B782FD21-6C09-4BC0-934D-3C01247185B7}" presName="parentText" presStyleLbl="alignNode1" presStyleIdx="1" presStyleCnt="2" custLinFactNeighborX="7881" custLinFactNeighborY="-821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9A9BA3CA-42DC-4E24-BA14-1B2C342C1B46}" type="pres">
      <dgm:prSet presAssocID="{B782FD21-6C09-4BC0-934D-3C01247185B7}" presName="descendantText" presStyleLbl="alignAcc1" presStyleIdx="1" presStyleCnt="2" custScaleX="98954" custScaleY="142325" custLinFactNeighborX="262" custLinFactNeighborY="8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8FA14BE3-DBFE-433D-97D6-DC7A12617151}" type="presOf" srcId="{B90239BA-D30D-42D9-95F7-1477AF7261C5}" destId="{6CDFB346-5AE3-475E-BC66-186028DEC05D}" srcOrd="0" destOrd="0" presId="urn:microsoft.com/office/officeart/2005/8/layout/chevron2"/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62F46040-DC3D-4F32-A166-9FD6523AD614}" type="presOf" srcId="{333612F3-69F1-4CC0-ACEA-154FBD023C22}" destId="{CA80EEC5-8180-463D-AB43-E20FC1CCE0B0}" srcOrd="0" destOrd="0" presId="urn:microsoft.com/office/officeart/2005/8/layout/chevron2"/>
    <dgm:cxn modelId="{9C20B933-541E-4996-BFA6-04EC9A4A54B5}" type="presOf" srcId="{B24A4114-075E-404F-8B16-9D176DA92767}" destId="{9A9BA3CA-42DC-4E24-BA14-1B2C342C1B46}" srcOrd="0" destOrd="0" presId="urn:microsoft.com/office/officeart/2005/8/layout/chevron2"/>
    <dgm:cxn modelId="{26122576-91C7-4B66-BA4F-AB7E4BC61A3D}" srcId="{B782FD21-6C09-4BC0-934D-3C01247185B7}" destId="{B24A4114-075E-404F-8B16-9D176DA92767}" srcOrd="0" destOrd="0" parTransId="{3F31DA21-2726-404D-AE3E-3E3365DB5EE6}" sibTransId="{270C50DE-424C-441D-A24D-6E7D981051B3}"/>
    <dgm:cxn modelId="{E63985C4-94E8-4498-AEFF-66E1C034FFB7}" type="presOf" srcId="{B782FD21-6C09-4BC0-934D-3C01247185B7}" destId="{9B6A0A72-3C0F-4B82-A7E6-2BA4A15A1DC4}" srcOrd="0" destOrd="0" presId="urn:microsoft.com/office/officeart/2005/8/layout/chevron2"/>
    <dgm:cxn modelId="{16DC8D87-5856-4CF7-82F9-23A6BA576B08}" type="presOf" srcId="{ACF5097F-CC5B-4366-ABE7-38687129F656}" destId="{09D480C1-C8E8-4CE7-8873-41C175F67275}" srcOrd="0" destOrd="0" presId="urn:microsoft.com/office/officeart/2005/8/layout/chevron2"/>
    <dgm:cxn modelId="{849AFF4B-8829-4DD7-B6EF-5682AEB4015B}" type="presParOf" srcId="{6CDFB346-5AE3-475E-BC66-186028DEC05D}" destId="{EDA2A39D-2EAF-4B4F-92AC-7B916275B1B5}" srcOrd="0" destOrd="0" presId="urn:microsoft.com/office/officeart/2005/8/layout/chevron2"/>
    <dgm:cxn modelId="{7A535621-3417-4356-A905-C443EAB85AA5}" type="presParOf" srcId="{EDA2A39D-2EAF-4B4F-92AC-7B916275B1B5}" destId="{09D480C1-C8E8-4CE7-8873-41C175F67275}" srcOrd="0" destOrd="0" presId="urn:microsoft.com/office/officeart/2005/8/layout/chevron2"/>
    <dgm:cxn modelId="{C5286DCF-5ACA-43ED-97AD-780C20F98B90}" type="presParOf" srcId="{EDA2A39D-2EAF-4B4F-92AC-7B916275B1B5}" destId="{CA80EEC5-8180-463D-AB43-E20FC1CCE0B0}" srcOrd="1" destOrd="0" presId="urn:microsoft.com/office/officeart/2005/8/layout/chevron2"/>
    <dgm:cxn modelId="{1DCF2736-5B68-4932-B98B-CF3A25D7843E}" type="presParOf" srcId="{6CDFB346-5AE3-475E-BC66-186028DEC05D}" destId="{07DE8F24-526C-4B06-8BA3-1A3B3552AAA3}" srcOrd="1" destOrd="0" presId="urn:microsoft.com/office/officeart/2005/8/layout/chevron2"/>
    <dgm:cxn modelId="{9E60DC5A-8AB9-400F-851F-D170249324FB}" type="presParOf" srcId="{6CDFB346-5AE3-475E-BC66-186028DEC05D}" destId="{C452401A-080E-446F-8B74-994BE4F30FB4}" srcOrd="2" destOrd="0" presId="urn:microsoft.com/office/officeart/2005/8/layout/chevron2"/>
    <dgm:cxn modelId="{EC7FEEA8-2E40-4707-AB8E-2408B195A71A}" type="presParOf" srcId="{C452401A-080E-446F-8B74-994BE4F30FB4}" destId="{9B6A0A72-3C0F-4B82-A7E6-2BA4A15A1DC4}" srcOrd="0" destOrd="0" presId="urn:microsoft.com/office/officeart/2005/8/layout/chevron2"/>
    <dgm:cxn modelId="{B07C9474-E386-4CD7-9B8D-EFF525BABE77}" type="presParOf" srcId="{C452401A-080E-446F-8B74-994BE4F30FB4}" destId="{9A9BA3CA-42DC-4E24-BA14-1B2C342C1B46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316566" y="0"/>
          <a:ext cx="2923834" cy="2911872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+mn-lt"/>
            </a:rPr>
            <a:t>Повышение налоговых и неналоговых поступлений в бюджет</a:t>
          </a:r>
          <a:endParaRPr lang="ru-RU" sz="2000" b="1" kern="1200" dirty="0">
            <a:solidFill>
              <a:srgbClr val="FFFF00"/>
            </a:solidFill>
            <a:latin typeface="+mn-lt"/>
            <a:cs typeface="Times New Roman" pitchFamily="18" charset="0"/>
          </a:endParaRPr>
        </a:p>
      </dsp:txBody>
      <dsp:txXfrm>
        <a:off x="316566" y="1164748"/>
        <a:ext cx="2923834" cy="1164748"/>
      </dsp:txXfrm>
    </dsp:sp>
    <dsp:sp modelId="{79E796B1-3ABE-4958-A470-95B84B3BA8FB}">
      <dsp:nvSpPr>
        <dsp:cNvPr id="0" name=""/>
        <dsp:cNvSpPr/>
      </dsp:nvSpPr>
      <dsp:spPr>
        <a:xfrm>
          <a:off x="1372533" y="25913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3342853" y="0"/>
          <a:ext cx="2750861" cy="2911872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+mn-lt"/>
            </a:rPr>
            <a:t>Формирование расходов с учетом их оптимизации и повышения </a:t>
          </a:r>
          <a:r>
            <a:rPr lang="ru-RU" sz="2000" b="1" kern="1200" dirty="0" smtClean="0">
              <a:solidFill>
                <a:srgbClr val="FFFF00"/>
              </a:solidFill>
              <a:latin typeface="+mn-lt"/>
            </a:rPr>
            <a:t>эффективнос</a:t>
          </a:r>
          <a:r>
            <a:rPr lang="ru-RU" sz="2000" kern="1200" dirty="0" smtClean="0">
              <a:solidFill>
                <a:srgbClr val="FFFF00"/>
              </a:solidFill>
              <a:latin typeface="+mn-lt"/>
            </a:rPr>
            <a:t>ти</a:t>
          </a:r>
          <a:endParaRPr lang="ru-RU" sz="2000" kern="1200" dirty="0">
            <a:solidFill>
              <a:srgbClr val="FFFF00"/>
            </a:solidFill>
            <a:latin typeface="+mn-lt"/>
          </a:endParaRPr>
        </a:p>
      </dsp:txBody>
      <dsp:txXfrm>
        <a:off x="3342853" y="1164748"/>
        <a:ext cx="2750861" cy="1164748"/>
      </dsp:txXfrm>
    </dsp:sp>
    <dsp:sp modelId="{E6379D24-0F7F-4C89-AA74-40B94EA75227}">
      <dsp:nvSpPr>
        <dsp:cNvPr id="0" name=""/>
        <dsp:cNvSpPr/>
      </dsp:nvSpPr>
      <dsp:spPr>
        <a:xfrm>
          <a:off x="4331062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6196166" y="0"/>
          <a:ext cx="2631266" cy="2911872"/>
        </a:xfrm>
        <a:prstGeom prst="roundRect">
          <a:avLst>
            <a:gd name="adj" fmla="val 10000"/>
          </a:avLst>
        </a:prstGeom>
        <a:solidFill>
          <a:srgbClr val="99FF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00000"/>
              </a:solidFill>
              <a:latin typeface="+mn-lt"/>
            </a:rPr>
            <a:t>Проведение взвешенной долговой политики</a:t>
          </a:r>
          <a:endParaRPr lang="ru-RU" sz="2400" kern="1200" dirty="0">
            <a:solidFill>
              <a:srgbClr val="C00000"/>
            </a:solidFill>
            <a:latin typeface="+mn-lt"/>
          </a:endParaRPr>
        </a:p>
      </dsp:txBody>
      <dsp:txXfrm>
        <a:off x="6196166" y="1164748"/>
        <a:ext cx="2631266" cy="1164748"/>
      </dsp:txXfrm>
    </dsp:sp>
    <dsp:sp modelId="{801EDB75-7215-4290-9F39-D09130BB9918}">
      <dsp:nvSpPr>
        <dsp:cNvPr id="0" name=""/>
        <dsp:cNvSpPr/>
      </dsp:nvSpPr>
      <dsp:spPr>
        <a:xfrm>
          <a:off x="7098698" y="259130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206743" y="96359"/>
          <a:ext cx="99409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-178735" y="328467"/>
          <a:ext cx="2329253" cy="1672318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358772" y="209040"/>
        <a:ext cx="1254238" cy="1911173"/>
      </dsp:txXfrm>
    </dsp:sp>
    <dsp:sp modelId="{CA80EEC5-8180-463D-AB43-E20FC1CCE0B0}">
      <dsp:nvSpPr>
        <dsp:cNvPr id="0" name=""/>
        <dsp:cNvSpPr/>
      </dsp:nvSpPr>
      <dsp:spPr>
        <a:xfrm rot="5400000">
          <a:off x="4351329" y="-2562545"/>
          <a:ext cx="2118018" cy="7243109"/>
        </a:xfrm>
        <a:prstGeom prst="round2SameRect">
          <a:avLst/>
        </a:prstGeom>
        <a:solidFill>
          <a:schemeClr val="accent1">
            <a:lumMod val="60000"/>
            <a:lumOff val="40000"/>
            <a:alpha val="89804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бюджета Сулинского сельского поселения Миллеровского района до 2024 года,  утвержденный распоряжением Администрации Сулинского сельского поселения от 31.05.2019 № 44</a:t>
          </a:r>
          <a:endParaRPr lang="ru-RU" sz="1600" b="1" kern="1200" dirty="0">
            <a:solidFill>
              <a:srgbClr val="FFFF00"/>
            </a:solidFill>
          </a:endParaRPr>
        </a:p>
      </dsp:txBody>
      <dsp:txXfrm rot="-5400000">
        <a:off x="1788784" y="103393"/>
        <a:ext cx="7139716" cy="1911232"/>
      </dsp:txXfrm>
    </dsp:sp>
    <dsp:sp modelId="{9B6A0A72-3C0F-4B82-A7E6-2BA4A15A1DC4}">
      <dsp:nvSpPr>
        <dsp:cNvPr id="0" name=""/>
        <dsp:cNvSpPr/>
      </dsp:nvSpPr>
      <dsp:spPr>
        <a:xfrm rot="5400000">
          <a:off x="-207301" y="2869007"/>
          <a:ext cx="2389027" cy="1672318"/>
        </a:xfrm>
        <a:prstGeom prst="bevel">
          <a:avLst/>
        </a:prstGeom>
        <a:solidFill>
          <a:schemeClr val="accent5">
            <a:hueOff val="13490330"/>
            <a:satOff val="-760"/>
            <a:lumOff val="-3000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360093" y="2719693"/>
        <a:ext cx="1254238" cy="1970947"/>
      </dsp:txXfrm>
    </dsp:sp>
    <dsp:sp modelId="{9A9BA3CA-42DC-4E24-BA14-1B2C342C1B46}">
      <dsp:nvSpPr>
        <dsp:cNvPr id="0" name=""/>
        <dsp:cNvSpPr/>
      </dsp:nvSpPr>
      <dsp:spPr>
        <a:xfrm rot="5400000">
          <a:off x="4287862" y="-27855"/>
          <a:ext cx="2210118" cy="7287147"/>
        </a:xfrm>
        <a:prstGeom prst="round2SameRect">
          <a:avLst/>
        </a:prstGeom>
        <a:solidFill>
          <a:srgbClr val="99FF6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План мероприятий по оптимизации расходов бюджета Сулинского сельского поселения Миллеровского района и сокращению  муниципального долга Сулинского сельского поселения до 2020 года,                                                                          утвержденный распоряжением Администрации Сулинского сельского поселения от 31.05.2019 № 44</a:t>
          </a:r>
          <a:endParaRPr lang="ru-RU" sz="1600" kern="1200" dirty="0">
            <a:solidFill>
              <a:srgbClr val="FF0000"/>
            </a:solidFill>
          </a:endParaRPr>
        </a:p>
      </dsp:txBody>
      <dsp:txXfrm rot="-5400000">
        <a:off x="1749348" y="2618549"/>
        <a:ext cx="7179258" cy="19943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Line 3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0" y="-2204864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val="333399"/>
          </a:solidFill>
          <a:prstDash val="lgDash"/>
          <a:round/>
          <a:headEnd/>
          <a:tailEnd type="stealth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Line 3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0" y="-2204864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val="333399"/>
          </a:solidFill>
          <a:prstDash val="lgDash"/>
          <a:round/>
          <a:headEnd/>
          <a:tailEnd type="stealth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0.24901</cdr:x>
      <cdr:y>0.80815</cdr:y>
    </cdr:from>
    <cdr:to>
      <cdr:x>0.34005</cdr:x>
      <cdr:y>0.96208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166380" y="3024336"/>
          <a:ext cx="792088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0.25472</cdr:x>
      <cdr:y>0.71678</cdr:y>
    </cdr:from>
    <cdr:to>
      <cdr:x>0.34762</cdr:x>
      <cdr:y>0.82724</cdr:y>
    </cdr:to>
    <cdr:sp macro="" textlink="">
      <cdr:nvSpPr>
        <cdr:cNvPr id="2" name="TextBox 1"/>
        <cdr:cNvSpPr txBox="1"/>
      </cdr:nvSpPr>
      <cdr:spPr>
        <a:xfrm xmlns:a="http://schemas.openxmlformats.org/drawingml/2006/main" rot="19926440">
          <a:off x="2216118" y="2682409"/>
          <a:ext cx="808213" cy="4133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0.25506</cdr:x>
      <cdr:y>0.72126</cdr:y>
    </cdr:from>
    <cdr:to>
      <cdr:x>0.36016</cdr:x>
      <cdr:y>0.84183</cdr:y>
    </cdr:to>
    <cdr:sp macro="" textlink="">
      <cdr:nvSpPr>
        <cdr:cNvPr id="3" name="TextBox 2"/>
        <cdr:cNvSpPr txBox="1"/>
      </cdr:nvSpPr>
      <cdr:spPr>
        <a:xfrm xmlns:a="http://schemas.openxmlformats.org/drawingml/2006/main" rot="20025674">
          <a:off x="2219011" y="2699168"/>
          <a:ext cx="914400" cy="4512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Line 3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0" y="-2204864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val="333399"/>
          </a:solidFill>
          <a:prstDash val="lgDash"/>
          <a:round/>
          <a:headEnd/>
          <a:tailEnd type="stealth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0.33074</cdr:x>
      <cdr:y>0.36488</cdr:y>
    </cdr:from>
    <cdr:to>
      <cdr:x>0.49611</cdr:x>
      <cdr:y>0.40469</cdr:y>
    </cdr:to>
    <cdr:sp macro="" textlink="">
      <cdr:nvSpPr>
        <cdr:cNvPr id="4" name="Прямая со стрелкой 3"/>
        <cdr:cNvSpPr/>
      </cdr:nvSpPr>
      <cdr:spPr>
        <a:xfrm xmlns:a="http://schemas.openxmlformats.org/drawingml/2006/main">
          <a:off x="1296144" y="1980163"/>
          <a:ext cx="648072" cy="21605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olid"/>
          <a:tailEnd type="stealth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0.71162</cdr:x>
      <cdr:y>0.3501</cdr:y>
    </cdr:from>
    <cdr:to>
      <cdr:x>0.79381</cdr:x>
      <cdr:y>0.46704</cdr:y>
    </cdr:to>
    <cdr:sp macro="" textlink="">
      <cdr:nvSpPr>
        <cdr:cNvPr id="5" name="TextBox 4"/>
        <cdr:cNvSpPr txBox="1"/>
      </cdr:nvSpPr>
      <cdr:spPr>
        <a:xfrm xmlns:a="http://schemas.openxmlformats.org/drawingml/2006/main" rot="2727529">
          <a:off x="3601918" y="1772589"/>
          <a:ext cx="568053" cy="4242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0.26397</cdr:x>
      <cdr:y>0.31461</cdr:y>
    </cdr:from>
    <cdr:to>
      <cdr:x>0.48237</cdr:x>
      <cdr:y>0.37082</cdr:y>
    </cdr:to>
    <cdr:sp macro="" textlink="">
      <cdr:nvSpPr>
        <cdr:cNvPr id="6" name="TextBox 1"/>
        <cdr:cNvSpPr txBox="1"/>
      </cdr:nvSpPr>
      <cdr:spPr>
        <a:xfrm xmlns:a="http://schemas.openxmlformats.org/drawingml/2006/main" rot="2511313">
          <a:off x="1034477" y="1707353"/>
          <a:ext cx="855911" cy="3050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100" dirty="0" smtClean="0"/>
            <a:t>      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0.51448</cdr:x>
      <cdr:y>0.4153</cdr:y>
    </cdr:from>
    <cdr:to>
      <cdr:x>0.6431</cdr:x>
      <cdr:y>0.49491</cdr:y>
    </cdr:to>
    <cdr:sp macro="" textlink="">
      <cdr:nvSpPr>
        <cdr:cNvPr id="7" name="Прямая со стрелкой 6"/>
        <cdr:cNvSpPr/>
      </cdr:nvSpPr>
      <cdr:spPr>
        <a:xfrm xmlns:a="http://schemas.openxmlformats.org/drawingml/2006/main">
          <a:off x="2016224" y="2253772"/>
          <a:ext cx="504056" cy="43204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stealt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0.48613</cdr:x>
      <cdr:y>0.38206</cdr:y>
    </cdr:from>
    <cdr:to>
      <cdr:x>0.68966</cdr:x>
      <cdr:y>0.45054</cdr:y>
    </cdr:to>
    <cdr:sp macro="" textlink="">
      <cdr:nvSpPr>
        <cdr:cNvPr id="8" name="TextBox 1"/>
        <cdr:cNvSpPr txBox="1"/>
      </cdr:nvSpPr>
      <cdr:spPr>
        <a:xfrm xmlns:a="http://schemas.openxmlformats.org/drawingml/2006/main" rot="2304644">
          <a:off x="1905126" y="2073430"/>
          <a:ext cx="797610" cy="3715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 sz="11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0.60637</cdr:x>
      <cdr:y>0.03865</cdr:y>
    </cdr:from>
    <cdr:to>
      <cdr:x>0.88986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544616" y="216024"/>
          <a:ext cx="2592289" cy="360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0.14563</cdr:x>
      <cdr:y>0.43803</cdr:y>
    </cdr:from>
    <cdr:to>
      <cdr:x>0.35038</cdr:x>
      <cdr:y>0.60163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331640" y="2448272"/>
          <a:ext cx="1872208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4271,5 тыс. рублей</a:t>
          </a:r>
          <a:endParaRPr lang="ru-RU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0.74412</cdr:x>
      <cdr:y>0.0773</cdr:y>
    </cdr:from>
    <cdr:to>
      <cdr:x>0.92524</cdr:x>
      <cdr:y>0.12883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804248" y="432048"/>
          <a:ext cx="1656162" cy="288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23.11.2021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5669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23.11.2021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67962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6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498F7-B7EE-461A-B5C1-5BD47CA1553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5B473-999B-4FA7-9E65-B12FCABB75E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EF813-B8F0-4DB6-877F-B9BFA9DEE6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24EA-A5EE-44FC-8109-203593FB0CB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DC0CA8-4552-4DBA-83EF-D5FE054F3EA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98106-BE66-4603-8AB4-C630BA99F0A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0E73E-393A-4B9B-AB30-D385CE0F713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FBD0E-FCE8-463A-8858-F1741EC2A10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ACB9-6B1B-4733-8D06-528C1D05A3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65F6-082A-467E-91F0-594766DC446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7E83-EA08-4D9D-AACC-0F2A089A074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AF90-C082-4DC6-A0D4-C9C3EE8A1B6C}" type="datetime1">
              <a:rPr lang="ru-RU" smtClean="0"/>
              <a:pPr>
                <a:defRPr/>
              </a:pPr>
              <a:t>23.11.2021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23.11.2021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84F73A47-0D46-4241-BFFF-87763C757D7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23.11.2021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23.11.2021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5.xml"/><Relationship Id="rId4" Type="http://schemas.openxmlformats.org/officeDocument/2006/relationships/chart" Target="../charts/char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827711"/>
            <a:ext cx="3949014" cy="209723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620688"/>
            <a:ext cx="8458200" cy="183006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i="1" spc="150" dirty="0" smtClean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Администрация Сулинского сельского поселения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89040"/>
            <a:ext cx="8964488" cy="3068960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925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/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Проект бюджета Сулинского сельского поселения Миллеровского района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2022 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2023 и 2024 годов</a:t>
            </a: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(материалы подготовлены с учетом приказа Минфина России от 22.09.2015 № 145н </a:t>
            </a: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08" y="2780928"/>
            <a:ext cx="9113513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1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1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ПРОЕКТ БЮДЖЕТА  ДЛЯ  ГРАЖДАН</a:t>
            </a:r>
            <a:r>
              <a:rPr lang="en-US" sz="31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100" b="1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95963" y="260350"/>
            <a:ext cx="3529012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438" name="Прямоугольник 11"/>
          <p:cNvSpPr>
            <a:spLocks noChangeArrowheads="1"/>
          </p:cNvSpPr>
          <p:nvPr/>
        </p:nvSpPr>
        <p:spPr bwMode="auto">
          <a:xfrm>
            <a:off x="7524328" y="1556792"/>
            <a:ext cx="16196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тыс. </a:t>
            </a:r>
            <a:r>
              <a:rPr lang="ru-RU" sz="1400" b="1" dirty="0"/>
              <a:t>рублей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93610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Собственные доходы проекта бюджета Сулинского сельского поселения Миллеровского района</a:t>
            </a:r>
          </a:p>
        </p:txBody>
      </p:sp>
      <p:graphicFrame>
        <p:nvGraphicFramePr>
          <p:cNvPr id="9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9862141"/>
              </p:ext>
            </p:extLst>
          </p:nvPr>
        </p:nvGraphicFramePr>
        <p:xfrm>
          <a:off x="0" y="2132856"/>
          <a:ext cx="9396536" cy="45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591589"/>
              </p:ext>
            </p:extLst>
          </p:nvPr>
        </p:nvGraphicFramePr>
        <p:xfrm>
          <a:off x="323528" y="620688"/>
          <a:ext cx="806489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7543800" y="1484784"/>
            <a:ext cx="1600200" cy="99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Всего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7742,2</a:t>
            </a:r>
            <a:r>
              <a:rPr lang="ru-RU" b="1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   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тыс. рублей</a:t>
            </a:r>
            <a:endParaRPr lang="ru-RU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548680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Проекта бюджета Сулинского сельского поселения Миллеровского района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24525" y="260350"/>
            <a:ext cx="3419475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506851" y="5820469"/>
            <a:ext cx="41764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Налог на имущество физ. лиц -222,1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467544" y="5373216"/>
            <a:ext cx="8136904" cy="1171872"/>
            <a:chOff x="677110" y="5013167"/>
            <a:chExt cx="7954460" cy="1236390"/>
          </a:xfrm>
        </p:grpSpPr>
        <p:sp>
          <p:nvSpPr>
            <p:cNvPr id="20515" name="TextBox 31"/>
            <p:cNvSpPr txBox="1">
              <a:spLocks noChangeArrowheads="1"/>
            </p:cNvSpPr>
            <p:nvPr/>
          </p:nvSpPr>
          <p:spPr bwMode="auto">
            <a:xfrm>
              <a:off x="683568" y="5013169"/>
              <a:ext cx="4146757" cy="324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Налог на доходы физических лиц 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1245,6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11" name="TextBox 34"/>
            <p:cNvSpPr txBox="1">
              <a:spLocks noChangeArrowheads="1"/>
            </p:cNvSpPr>
            <p:nvPr/>
          </p:nvSpPr>
          <p:spPr bwMode="auto">
            <a:xfrm>
              <a:off x="683568" y="5241087"/>
              <a:ext cx="4357936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Единый сельскохозяйственный налог –1185,3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9" name="TextBox 35"/>
            <p:cNvSpPr txBox="1">
              <a:spLocks noChangeArrowheads="1"/>
            </p:cNvSpPr>
            <p:nvPr/>
          </p:nvSpPr>
          <p:spPr bwMode="auto">
            <a:xfrm>
              <a:off x="5406195" y="5013167"/>
              <a:ext cx="3225375" cy="552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Доходы получаемые в виде арендной платы – 1573,3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3" name="TextBox 37"/>
            <p:cNvSpPr txBox="1">
              <a:spLocks noChangeArrowheads="1"/>
            </p:cNvSpPr>
            <p:nvPr/>
          </p:nvSpPr>
          <p:spPr bwMode="auto">
            <a:xfrm>
              <a:off x="677110" y="5924835"/>
              <a:ext cx="357734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Государственная пошлина– 13,3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9" name="TextBox 37"/>
          <p:cNvSpPr txBox="1">
            <a:spLocks noChangeArrowheads="1"/>
          </p:cNvSpPr>
          <p:nvPr/>
        </p:nvSpPr>
        <p:spPr bwMode="auto">
          <a:xfrm>
            <a:off x="567424" y="6047604"/>
            <a:ext cx="48136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Земельный налог– 3485,5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" name="TextBox 35"/>
          <p:cNvSpPr txBox="1">
            <a:spLocks noChangeArrowheads="1"/>
          </p:cNvSpPr>
          <p:nvPr/>
        </p:nvSpPr>
        <p:spPr bwMode="auto">
          <a:xfrm>
            <a:off x="5305096" y="5786100"/>
            <a:ext cx="32993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Штрафы, санкции– 17,1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9512" y="5445224"/>
            <a:ext cx="144016" cy="144016"/>
          </a:xfrm>
          <a:prstGeom prst="rect">
            <a:avLst/>
          </a:prstGeom>
          <a:solidFill>
            <a:srgbClr val="1FD1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79512" y="5661248"/>
            <a:ext cx="144016" cy="144016"/>
          </a:xfrm>
          <a:prstGeom prst="rect">
            <a:avLst/>
          </a:prstGeom>
          <a:solidFill>
            <a:srgbClr val="FB99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79512" y="5877272"/>
            <a:ext cx="144016" cy="144016"/>
          </a:xfrm>
          <a:prstGeom prst="rect">
            <a:avLst/>
          </a:prstGeom>
          <a:solidFill>
            <a:srgbClr val="95358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79512" y="6093296"/>
            <a:ext cx="144016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79512" y="6309320"/>
            <a:ext cx="144016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004048" y="5445224"/>
            <a:ext cx="144016" cy="144016"/>
          </a:xfrm>
          <a:prstGeom prst="rect">
            <a:avLst/>
          </a:prstGeom>
          <a:solidFill>
            <a:srgbClr val="53D2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004048" y="5877272"/>
            <a:ext cx="144016" cy="14401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692696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>
                <a:solidFill>
                  <a:srgbClr val="2683C6">
                    <a:lumMod val="75000"/>
                  </a:srgbClr>
                </a:solidFill>
                <a:latin typeface="Trebuchet MS,Bold" charset="0"/>
                <a:cs typeface="Times New Roman" panose="02020603050405020304" pitchFamily="18" charset="0"/>
              </a:rPr>
              <a:t>ДИНАМИКА ПОСТУПЛЕНИЙ НАЛОГА НА ДОХОДЫ ФИЗИЧЕСКИХ ЛИЦ В БЮДЖЕТ </a:t>
            </a:r>
            <a:r>
              <a:rPr lang="ru-RU" b="1" kern="0" dirty="0" smtClean="0">
                <a:solidFill>
                  <a:srgbClr val="2683C6">
                    <a:lumMod val="75000"/>
                  </a:srgbClr>
                </a:solidFill>
                <a:latin typeface="Trebuchet MS,Bold" charset="0"/>
                <a:cs typeface="Times New Roman" panose="02020603050405020304" pitchFamily="18" charset="0"/>
              </a:rPr>
              <a:t>СУЛИНСКОГО СЕЛЬСКОГО ПОСЕЛЕНИЯ МИЛЛЕРОВСКОГО </a:t>
            </a:r>
            <a:r>
              <a:rPr lang="ru-RU" b="1" kern="0" dirty="0">
                <a:solidFill>
                  <a:srgbClr val="2683C6">
                    <a:lumMod val="75000"/>
                  </a:srgbClr>
                </a:solidFill>
                <a:latin typeface="Trebuchet MS,Bold" charset="0"/>
                <a:cs typeface="Times New Roman" panose="02020603050405020304" pitchFamily="18" charset="0"/>
              </a:rPr>
              <a:t>РАЙОНА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875073940"/>
              </p:ext>
            </p:extLst>
          </p:nvPr>
        </p:nvGraphicFramePr>
        <p:xfrm>
          <a:off x="173372" y="2060848"/>
          <a:ext cx="8700118" cy="3742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0096780"/>
              </p:ext>
            </p:extLst>
          </p:nvPr>
        </p:nvGraphicFramePr>
        <p:xfrm>
          <a:off x="100012" y="2996952"/>
          <a:ext cx="9043988" cy="3356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70497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692696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>
                <a:solidFill>
                  <a:srgbClr val="2683C6">
                    <a:lumMod val="75000"/>
                  </a:srgbClr>
                </a:solidFill>
                <a:latin typeface="Trebuchet MS,Bold" charset="0"/>
                <a:cs typeface="Times New Roman" panose="02020603050405020304" pitchFamily="18" charset="0"/>
              </a:rPr>
              <a:t>ДИНАМИКА ПОСТУПЛЕНИЙ </a:t>
            </a:r>
            <a:r>
              <a:rPr lang="ru-RU" b="1" kern="0" dirty="0" smtClean="0">
                <a:solidFill>
                  <a:srgbClr val="2683C6">
                    <a:lumMod val="75000"/>
                  </a:srgbClr>
                </a:solidFill>
                <a:latin typeface="Trebuchet MS,Bold" charset="0"/>
                <a:cs typeface="Times New Roman" panose="02020603050405020304" pitchFamily="18" charset="0"/>
              </a:rPr>
              <a:t>ЕДИНОГО СЕЛЬСКОХОЗЯЙСТВЕННОГО НАЛОГА В </a:t>
            </a:r>
            <a:r>
              <a:rPr lang="ru-RU" b="1" kern="0" dirty="0">
                <a:solidFill>
                  <a:srgbClr val="2683C6">
                    <a:lumMod val="75000"/>
                  </a:srgbClr>
                </a:solidFill>
                <a:latin typeface="Trebuchet MS,Bold" charset="0"/>
                <a:cs typeface="Times New Roman" panose="02020603050405020304" pitchFamily="18" charset="0"/>
              </a:rPr>
              <a:t>БЮДЖЕТ </a:t>
            </a:r>
            <a:r>
              <a:rPr lang="ru-RU" b="1" kern="0" dirty="0" smtClean="0">
                <a:solidFill>
                  <a:srgbClr val="2683C6">
                    <a:lumMod val="75000"/>
                  </a:srgbClr>
                </a:solidFill>
                <a:latin typeface="Trebuchet MS,Bold" charset="0"/>
                <a:cs typeface="Times New Roman" panose="02020603050405020304" pitchFamily="18" charset="0"/>
              </a:rPr>
              <a:t>СУЛИНСКОГО СЕЛЬСКОГО ПОСЕЛЕНИЯ МИЛЛЕРОВСКОГО </a:t>
            </a:r>
            <a:r>
              <a:rPr lang="ru-RU" b="1" kern="0" dirty="0">
                <a:solidFill>
                  <a:srgbClr val="2683C6">
                    <a:lumMod val="75000"/>
                  </a:srgbClr>
                </a:solidFill>
                <a:latin typeface="Trebuchet MS,Bold" charset="0"/>
                <a:cs typeface="Times New Roman" panose="02020603050405020304" pitchFamily="18" charset="0"/>
              </a:rPr>
              <a:t>РАЙОНА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950180241"/>
              </p:ext>
            </p:extLst>
          </p:nvPr>
        </p:nvGraphicFramePr>
        <p:xfrm>
          <a:off x="173372" y="2060848"/>
          <a:ext cx="8700118" cy="3742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4407538"/>
              </p:ext>
            </p:extLst>
          </p:nvPr>
        </p:nvGraphicFramePr>
        <p:xfrm>
          <a:off x="19291" y="1616026"/>
          <a:ext cx="9177736" cy="4941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2978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51710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4F81BD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Объем безвозмездных поступлений от других бюджетов бюджетной системы Российской Федерации в бюджет Сулинского сельского поселения Миллеровского района</a:t>
            </a:r>
            <a:r>
              <a:rPr lang="ru-RU" sz="1800" dirty="0">
                <a:latin typeface="Calibri"/>
                <a:ea typeface="Times New Roman"/>
                <a:cs typeface="Times New Roman"/>
              </a:rPr>
              <a:t/>
            </a:r>
            <a:br>
              <a:rPr lang="ru-RU" sz="1800" dirty="0">
                <a:latin typeface="Calibri"/>
                <a:ea typeface="Times New Roman"/>
                <a:cs typeface="Times New Roman"/>
              </a:rPr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3354074"/>
              </p:ext>
            </p:extLst>
          </p:nvPr>
        </p:nvGraphicFramePr>
        <p:xfrm>
          <a:off x="457200" y="3178474"/>
          <a:ext cx="8229599" cy="2466377"/>
        </p:xfrm>
        <a:graphic>
          <a:graphicData uri="http://schemas.openxmlformats.org/drawingml/2006/table">
            <a:tbl>
              <a:tblPr firstRow="1" firstCol="1" bandRow="1"/>
              <a:tblGrid>
                <a:gridCol w="3682752"/>
                <a:gridCol w="1314764"/>
                <a:gridCol w="1077186"/>
                <a:gridCol w="1077186"/>
                <a:gridCol w="1077711"/>
              </a:tblGrid>
              <a:tr h="7071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 год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 2022</a:t>
                      </a:r>
                      <a:r>
                        <a:rPr lang="ru-RU" sz="1500" b="1" baseline="0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год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 2023</a:t>
                      </a:r>
                      <a:r>
                        <a:rPr lang="ru-RU" sz="1500" b="1" baseline="0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год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 2024 год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4340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11808,9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2630,0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2161,6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1719,0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0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Дотации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5584,1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2387,2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1909,8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1718,8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0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Субвенции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207,5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242,8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251,8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0,2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8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Субсидии и иные межбюджетные трансферты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6017,3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958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12298"/>
            <a:ext cx="8424936" cy="6413046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416824" cy="136815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расходов </a:t>
            </a:r>
            <a:b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бюджета Сулинского сельского поселения Миллеровского района               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39544987"/>
              </p:ext>
            </p:extLst>
          </p:nvPr>
        </p:nvGraphicFramePr>
        <p:xfrm>
          <a:off x="294259" y="2145725"/>
          <a:ext cx="9468544" cy="4563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323528" y="1988840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838314963"/>
              </p:ext>
            </p:extLst>
          </p:nvPr>
        </p:nvGraphicFramePr>
        <p:xfrm>
          <a:off x="-16954" y="3308503"/>
          <a:ext cx="9458325" cy="3216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10953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Сулинского сельского поселения Миллеровского района в 2022 году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 10372,2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 </a:t>
            </a:r>
            <a:r>
              <a:rPr lang="ru-RU" sz="2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тыс. рублей</a:t>
            </a:r>
            <a:endParaRPr lang="ru-RU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" name="Object 5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2645257"/>
              </p:ext>
            </p:extLst>
          </p:nvPr>
        </p:nvGraphicFramePr>
        <p:xfrm>
          <a:off x="86296" y="1556792"/>
          <a:ext cx="9057704" cy="5437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5958" name="Rectangle 6"/>
          <p:cNvSpPr>
            <a:spLocks noChangeArrowheads="1"/>
          </p:cNvSpPr>
          <p:nvPr/>
        </p:nvSpPr>
        <p:spPr bwMode="auto">
          <a:xfrm rot="10800000" flipV="1">
            <a:off x="539552" y="6021288"/>
            <a:ext cx="417646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9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Социальная  сфера  – </a:t>
            </a:r>
          </a:p>
          <a:p>
            <a:pPr algn="ctr">
              <a:defRPr/>
            </a:pP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4750,1 тыс. рублей </a:t>
            </a:r>
            <a:r>
              <a:rPr lang="ru-RU" sz="19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или </a:t>
            </a: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43,4 %</a:t>
            </a:r>
            <a:endParaRPr lang="ru-RU" sz="19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660232" y="1052736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тыс. рублей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31" y="1417749"/>
            <a:ext cx="5400599" cy="460851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76673"/>
            <a:ext cx="8892480" cy="79208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Сулинского сельского поселения Миллеровского района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социальную сферу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2022 году – 4359,7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тыс.рублей</a:t>
            </a:r>
            <a:endParaRPr lang="ru-RU" sz="1600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00186" y="5635069"/>
            <a:ext cx="1656184" cy="7823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Культура, кинематография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(98,1%)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68170" y="5805264"/>
            <a:ext cx="1472652" cy="8422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(1,9%)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280444716"/>
              </p:ext>
            </p:extLst>
          </p:nvPr>
        </p:nvGraphicFramePr>
        <p:xfrm>
          <a:off x="2915816" y="3429000"/>
          <a:ext cx="597666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4" name="Диаграмма 33"/>
          <p:cNvGraphicFramePr/>
          <p:nvPr>
            <p:extLst>
              <p:ext uri="{D42A27DB-BD31-4B8C-83A1-F6EECF244321}">
                <p14:modId xmlns:p14="http://schemas.microsoft.com/office/powerpoint/2010/main" val="2648371554"/>
              </p:ext>
            </p:extLst>
          </p:nvPr>
        </p:nvGraphicFramePr>
        <p:xfrm>
          <a:off x="4788024" y="1016763"/>
          <a:ext cx="3918930" cy="5426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/>
          </a:bodyPr>
          <a:lstStyle/>
          <a:p>
            <a:pPr algn="ctr"/>
            <a:r>
              <a:rPr lang="ru-RU" sz="27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Структура расходов по разделу </a:t>
            </a:r>
            <a:r>
              <a:rPr lang="ru-RU" sz="2700" b="1" u="sng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«Культура, кинематография</a:t>
            </a: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» </a:t>
            </a:r>
            <a:r>
              <a:rPr lang="ru-RU" sz="27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на 2022 год</a:t>
            </a:r>
            <a:r>
              <a:rPr lang="ru-RU" sz="27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231090368"/>
              </p:ext>
            </p:extLst>
          </p:nvPr>
        </p:nvGraphicFramePr>
        <p:xfrm>
          <a:off x="-23664" y="1484784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796136" y="116634"/>
            <a:ext cx="30963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dirty="0" smtClean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1860" name="AutoShape 4" descr="На утилизацию можно жаловаться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25" name="Прямоугольник с двумя вырезанными противолежащими углами 24"/>
          <p:cNvSpPr/>
          <p:nvPr/>
        </p:nvSpPr>
        <p:spPr>
          <a:xfrm>
            <a:off x="2483767" y="1268760"/>
            <a:ext cx="4320480" cy="864096"/>
          </a:xfrm>
          <a:prstGeom prst="snip2DiagRect">
            <a:avLst/>
          </a:prstGeom>
          <a:effectLst>
            <a:outerShdw blurRad="51500" dist="25400" dir="5400000" rotWithShape="0">
              <a:srgbClr val="000000">
                <a:alpha val="40000"/>
              </a:srgbClr>
            </a:outerShdw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2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2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2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Выплата государственной пенсии за выслугу лет лицам, замещавшим муниципальные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должности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и должности муниципальной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службы</a:t>
            </a:r>
            <a:endParaRPr lang="ru-RU" sz="500" b="1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5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5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5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5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2022 год – 68,2 тыс. рублей, </a:t>
            </a: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2023 год – 68,2 тыс. рублей,</a:t>
            </a: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2024 год – 0,0 тыс. рублей </a:t>
            </a: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648072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по разделу «Социальная политика» на 2022 год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0806" y="3798332"/>
            <a:ext cx="2786403" cy="2574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453699"/>
            <a:ext cx="4752528" cy="3564396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309634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552" y="692696"/>
            <a:ext cx="3888432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219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Положение послания Президента Федеральному Собранию, определяющие бюджетную политику</a:t>
            </a:r>
            <a:endParaRPr lang="en-US" sz="1600" b="1" kern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932040" y="682377"/>
            <a:ext cx="3672408" cy="2771322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областного закона 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</a:t>
            </a:r>
            <a:r>
              <a:rPr lang="ru-RU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en-US" sz="1600" b="1" kern="0" spc="-18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областном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бюджете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1600" b="1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b="1" kern="0" spc="-14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плановый</a:t>
            </a:r>
            <a:r>
              <a:rPr lang="en-US" sz="1600" b="1" kern="0" spc="-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1600" b="1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600" b="1" kern="0" spc="-14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1600" b="1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1600" b="1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600" b="1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ctr"/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3717032"/>
            <a:ext cx="2808312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Муниципальные программы Сулинского сельского  поселения</a:t>
            </a:r>
            <a:endParaRPr lang="ru-RU" sz="14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84168" y="3795737"/>
            <a:ext cx="2520280" cy="288032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</a:t>
            </a:r>
            <a:r>
              <a:rPr lang="en-US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</a:t>
            </a:r>
            <a:r>
              <a:rPr lang="en-US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бюджетной</a:t>
            </a:r>
            <a:r>
              <a:rPr lang="en-US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налоговой</a:t>
            </a:r>
            <a:r>
              <a:rPr lang="en-US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</a:t>
            </a:r>
            <a:r>
              <a:rPr lang="ru-RU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Сулинского сельского поселения </a:t>
            </a:r>
            <a:r>
              <a:rPr lang="en-US" sz="14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ru-RU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-202</a:t>
            </a:r>
            <a:r>
              <a:rPr lang="ru-RU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r>
              <a:rPr lang="ru-RU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</a:t>
            </a:r>
            <a:r>
              <a:rPr lang="ru-RU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Сулинского сельского поселения </a:t>
            </a:r>
            <a:r>
              <a:rPr lang="en-US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</a:t>
            </a:r>
            <a:r>
              <a:rPr lang="en-US" sz="1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.10.20</a:t>
            </a:r>
            <a:r>
              <a:rPr lang="ru-RU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US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400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07504" y="2348880"/>
            <a:ext cx="9036496" cy="1872208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Основа формирования бюджета Сулинского сельского поселения Миллеровского района</a:t>
            </a:r>
            <a:b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</a:b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на 2022 год и на плановый период 2023 и 2024 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Veremeychuk\Downloads\Rostovskaya-oblast_OSK_03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87624" y="2708920"/>
            <a:ext cx="3072341" cy="2049227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029" name="Picture 5" descr="D:\Users\Veremeychuk\Downloads\img-1-768x5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052736"/>
            <a:ext cx="3168352" cy="223224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7" name="Прямоугольник 36"/>
          <p:cNvSpPr/>
          <p:nvPr/>
        </p:nvSpPr>
        <p:spPr>
          <a:xfrm>
            <a:off x="765151" y="1428986"/>
            <a:ext cx="4176464" cy="63186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Расходы на мероприятия в области коммунального хозяйства – 0,0 тыс. рублей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39552" y="637749"/>
            <a:ext cx="8496944" cy="648072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Расходы по разделу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«жилищно-коммунальное хозяйство»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в 2022 году –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Times New Roman" pitchFamily="18" charset="0"/>
              </a:rPr>
              <a:t>811,0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тыс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. рублей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877256" y="1124744"/>
            <a:ext cx="1502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млн. рублей</a:t>
            </a:r>
            <a:endParaRPr lang="ru-RU" dirty="0">
              <a:latin typeface="+mn-lt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4572000" y="3952323"/>
            <a:ext cx="4032448" cy="62880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Расходы на озеленение территории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поселения – 5,0 тыс. рублей  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995936" y="3157469"/>
            <a:ext cx="4752528" cy="5760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Расходы на содержание мест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захоронения- 25,2 тыс. рублей  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92080" y="5373217"/>
            <a:ext cx="3024336" cy="6150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Расходы на прочие мероприятия по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благоустройству- 0,0 </a:t>
            </a:r>
            <a:r>
              <a:rPr lang="ru-RU" sz="1400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тыс.рублей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162869" y="4776031"/>
            <a:ext cx="4896544" cy="4680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Расходы на ремонт и содержание сетей уличного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освещения (лимит уличного освещения) – 780,8 </a:t>
            </a:r>
            <a:r>
              <a:rPr lang="ru-RU" sz="1400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тыс.рублей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1560" y="2240868"/>
            <a:ext cx="4896544" cy="4680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Разработка проектной документации на строительство и реконструкцию объектов газификации– 0,0 </a:t>
            </a:r>
            <a:r>
              <a:rPr lang="ru-RU" sz="1400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тыс.рублей</a:t>
            </a:r>
            <a:endParaRPr lang="ru-RU" sz="14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44008" y="260648"/>
            <a:ext cx="410445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928992" cy="720080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Сулинского сельского поселения Миллеровского района, формируемые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 муниципальных программ Сулинского сельского поселения</a:t>
            </a: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непрограммные расходы (</a:t>
            </a:r>
            <a:r>
              <a:rPr lang="ru-RU" sz="16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1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721652"/>
              </p:ext>
            </p:extLst>
          </p:nvPr>
        </p:nvGraphicFramePr>
        <p:xfrm>
          <a:off x="323528" y="1052736"/>
          <a:ext cx="8640960" cy="586832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464496"/>
                <a:gridCol w="970108"/>
                <a:gridCol w="1046116"/>
                <a:gridCol w="1100789"/>
                <a:gridCol w="1059451"/>
              </a:tblGrid>
              <a:tr h="360040">
                <a:tc>
                  <a:txBody>
                    <a:bodyPr/>
                    <a:lstStyle/>
                    <a:p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i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2021 год</a:t>
                      </a:r>
                      <a:endParaRPr lang="ru-RU" sz="1400" b="1" i="0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Проект 2022 год</a:t>
                      </a:r>
                      <a:endParaRPr lang="ru-RU" sz="1400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Проект 2023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Проект 2024год</a:t>
                      </a:r>
                    </a:p>
                  </a:txBody>
                  <a:tcPr/>
                </a:tc>
              </a:tr>
              <a:tr h="552272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12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Управление муниципальными финансами и создание условий для эффективного управления муниципальными финансами»</a:t>
                      </a:r>
                      <a:endParaRPr lang="ru-RU" sz="12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5190,1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4890,6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4661,1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4530,3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2488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«Муниципальная политика»</a:t>
                      </a:r>
                      <a:endParaRPr lang="ru-RU" sz="14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34,5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89736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«Обеспечение пожарной безопасности и безопасности людей на водных объектах»</a:t>
                      </a:r>
                      <a:endParaRPr lang="ru-RU" sz="14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58,4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11,0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19648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13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Обеспечение качественными жилищно-коммунальными услугами населения Сулинского сельского поселения»</a:t>
                      </a:r>
                      <a:endParaRPr lang="ru-RU" sz="13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4579,9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811,0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889,4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875,8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24866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«Информационное общество»</a:t>
                      </a:r>
                      <a:endParaRPr lang="ru-RU" sz="14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99366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«Обеспечение общественного порядка</a:t>
                      </a:r>
                      <a:r>
                        <a:rPr lang="ru-RU" sz="1400" b="0" i="1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и противодействие преступности</a:t>
                      </a: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»</a:t>
                      </a:r>
                      <a:endParaRPr lang="ru-RU" sz="14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1246"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«Развитие культуры»</a:t>
                      </a:r>
                      <a:endParaRPr lang="ru-RU" sz="14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</a:pPr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4517,8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4271,5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3927,3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3886,6</a:t>
                      </a:r>
                    </a:p>
                    <a:p>
                      <a:pPr lvl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61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«Социальная поддержка граждан»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65,2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68,2</a:t>
                      </a:r>
                    </a:p>
                    <a:p>
                      <a:pPr algn="r"/>
                      <a:endParaRPr lang="ru-RU" sz="1400" b="1" i="1" dirty="0" smtClean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68,2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Обеспечение жильем граждан, проживающих и работающих в сельской местности</a:t>
                      </a:r>
                      <a:endParaRPr kumimoji="0" lang="ru-RU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20,0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20,0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299"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Реализация функций иных органов местного самоуправления Сулинского сельского поселения</a:t>
                      </a:r>
                      <a:endParaRPr lang="ru-RU" sz="1200" b="0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642,5</a:t>
                      </a:r>
                      <a:endParaRPr lang="ru-RU" sz="1200" b="0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287,9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551,4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568,7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404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Программные</a:t>
                      </a:r>
                      <a:r>
                        <a:rPr lang="ru-RU" sz="1200" b="1" i="1" baseline="0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расходы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Непрограммные расходы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i="1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14471,9</a:t>
                      </a:r>
                      <a:endParaRPr lang="ru-RU" sz="1200" b="1" i="1" dirty="0" smtClean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  <a:p>
                      <a:pPr algn="r"/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642,5</a:t>
                      </a:r>
                      <a:endParaRPr lang="ru-RU" sz="12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10084,3</a:t>
                      </a:r>
                    </a:p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287,9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9546,0</a:t>
                      </a:r>
                    </a:p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551,4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9292,7</a:t>
                      </a:r>
                    </a:p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568,7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6633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kern="0" dirty="0" smtClean="0">
                <a:solidFill>
                  <a:srgbClr val="EAA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Структура расходов </a:t>
            </a:r>
            <a:r>
              <a:rPr lang="ru-RU" sz="2700" b="1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по муниципальным программам 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Миллеровского района в 2022 году  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788569190"/>
              </p:ext>
            </p:extLst>
          </p:nvPr>
        </p:nvGraphicFramePr>
        <p:xfrm>
          <a:off x="0" y="1268760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64088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928992" cy="936104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муниципального долга 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Сулинского сельского поселения на 2022-2024годы</a:t>
            </a:r>
            <a:endParaRPr lang="ru-RU" sz="28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504740"/>
              </p:ext>
            </p:extLst>
          </p:nvPr>
        </p:nvGraphicFramePr>
        <p:xfrm>
          <a:off x="323528" y="2348879"/>
          <a:ext cx="8568955" cy="222567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210247"/>
                <a:gridCol w="1339677"/>
                <a:gridCol w="1339677"/>
                <a:gridCol w="1339677"/>
                <a:gridCol w="1339677"/>
              </a:tblGrid>
              <a:tr h="1036957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Наименование </a:t>
                      </a:r>
                    </a:p>
                    <a:p>
                      <a:pPr algn="ctr"/>
                      <a:r>
                        <a:rPr lang="ru-RU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вида долгового обязательства</a:t>
                      </a:r>
                      <a:endParaRPr lang="ru-RU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(на 01.01.2022)</a:t>
                      </a:r>
                    </a:p>
                    <a:p>
                      <a:pPr algn="ctr"/>
                      <a:endParaRPr lang="ru-RU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Проект бюджета</a:t>
                      </a:r>
                    </a:p>
                    <a:p>
                      <a:pPr algn="ctr"/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(на 01.01.2023)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Проект бюджета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(на 01.01.2024)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Проект бюджета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(</a:t>
                      </a:r>
                      <a:r>
                        <a:rPr lang="ru-RU" sz="1200" i="1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на 01.01.2025)</a:t>
                      </a:r>
                      <a:endParaRPr lang="ru-RU" sz="1200" i="1" dirty="0" smtClean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911624"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Муниципальный долг,</a:t>
                      </a:r>
                    </a:p>
                    <a:p>
                      <a:r>
                        <a:rPr lang="ru-RU" sz="2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всего</a:t>
                      </a:r>
                      <a:endParaRPr lang="ru-RU" sz="2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2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2400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2400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2400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96336" y="1628801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 составления  проекта бюджета Сулинского сельского поселения Миллеровского района на 2022 год и на плановый период 2023 и 2024 годов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252536" y="1484784"/>
            <a:ext cx="8424936" cy="64807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204864"/>
            <a:ext cx="7380312" cy="789766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467544" y="2132856"/>
            <a:ext cx="6840760" cy="1074653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У</a:t>
            </a:r>
            <a:r>
              <a:rPr lang="en-US" sz="1596" b="1" kern="0" spc="-35" dirty="0" err="1">
                <a:solidFill>
                  <a:sysClr val="windowText" lastClr="000000"/>
                </a:solidFill>
                <a:latin typeface="Times New Roman,Bold"/>
              </a:rPr>
              <a:t>т</a:t>
            </a:r>
            <a:r>
              <a:rPr lang="en-US" sz="1596" b="1" kern="0" spc="-30" dirty="0" err="1">
                <a:solidFill>
                  <a:sysClr val="windowText" lastClr="000000"/>
                </a:solidFill>
                <a:latin typeface="Times New Roman,Bold"/>
              </a:rPr>
              <a:t>о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чнение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о</a:t>
            </a:r>
            <a:r>
              <a:rPr lang="en-US" sz="1596" b="1" kern="0" spc="-30" dirty="0" err="1">
                <a:solidFill>
                  <a:sysClr val="windowText" lastClr="000000"/>
                </a:solidFill>
                <a:latin typeface="Times New Roman,Bold"/>
              </a:rPr>
              <a:t>б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ъема</a:t>
            </a:r>
            <a:r>
              <a:rPr lang="en-US" sz="1596" b="1" kern="0" spc="-14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en-US" sz="1596" b="1" kern="0" spc="-17" dirty="0" err="1">
                <a:solidFill>
                  <a:sysClr val="windowText" lastClr="000000"/>
                </a:solidFill>
                <a:latin typeface="Times New Roman,Bold"/>
              </a:rPr>
              <a:t>б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езво</a:t>
            </a:r>
            <a:r>
              <a:rPr lang="en-US" sz="1596" b="1" kern="0" spc="-30" dirty="0" err="1">
                <a:solidFill>
                  <a:sysClr val="windowText" lastClr="000000"/>
                </a:solidFill>
                <a:latin typeface="Times New Roman,Bold"/>
              </a:rPr>
              <a:t>з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ме</a:t>
            </a:r>
            <a:r>
              <a:rPr lang="en-US" sz="1596" b="1" kern="0" spc="-30" dirty="0" err="1">
                <a:solidFill>
                  <a:sysClr val="windowText" lastClr="000000"/>
                </a:solidFill>
                <a:latin typeface="Times New Roman,Bold"/>
              </a:rPr>
              <a:t>з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дных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пос</a:t>
            </a:r>
            <a:r>
              <a:rPr lang="en-US" sz="1596" b="1" kern="0" spc="-39" dirty="0" err="1">
                <a:solidFill>
                  <a:sysClr val="windowText" lastClr="000000"/>
                </a:solidFill>
                <a:latin typeface="Times New Roman,Bold"/>
              </a:rPr>
              <a:t>т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уплений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en-US" sz="1596" b="1" kern="0" spc="-17" dirty="0" err="1">
                <a:solidFill>
                  <a:sysClr val="windowText" lastClr="000000"/>
                </a:solidFill>
                <a:latin typeface="Times New Roman,Bold"/>
              </a:rPr>
              <a:t>к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о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2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"/>
              </a:rPr>
              <a:t>-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му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ч</a:t>
            </a:r>
            <a:r>
              <a:rPr lang="en-US" sz="1596" b="1" kern="0" spc="-19" dirty="0" err="1">
                <a:solidFill>
                  <a:sysClr val="windowText" lastClr="000000"/>
                </a:solidFill>
                <a:latin typeface="Times New Roman,Bold"/>
              </a:rPr>
              <a:t>т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ению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б</a:t>
            </a:r>
            <a:r>
              <a:rPr lang="en-US" sz="1596" b="1" kern="0" spc="-90" dirty="0" err="1">
                <a:solidFill>
                  <a:sysClr val="windowText" lastClr="000000"/>
                </a:solidFill>
                <a:latin typeface="Times New Roman,Bold"/>
              </a:rPr>
              <a:t>ю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д</a:t>
            </a:r>
            <a:r>
              <a:rPr lang="en-US" sz="1596" b="1" kern="0" spc="-31" dirty="0" err="1">
                <a:solidFill>
                  <a:sysClr val="windowText" lastClr="000000"/>
                </a:solidFill>
                <a:latin typeface="Times New Roman,Bold"/>
              </a:rPr>
              <a:t>ж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ета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в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со</a:t>
            </a:r>
            <a:r>
              <a:rPr lang="en-US" sz="1596" b="1" kern="0" spc="-17" dirty="0" err="1">
                <a:solidFill>
                  <a:sysClr val="windowText" lastClr="000000"/>
                </a:solidFill>
                <a:latin typeface="Times New Roman,Bold"/>
              </a:rPr>
              <a:t>о</a:t>
            </a:r>
            <a:r>
              <a:rPr lang="en-US" sz="1596" b="1" kern="0" spc="-15" dirty="0" err="1">
                <a:solidFill>
                  <a:sysClr val="windowText" lastClr="000000"/>
                </a:solidFill>
                <a:latin typeface="Times New Roman,Bold"/>
              </a:rPr>
              <a:t>т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ветс</a:t>
            </a:r>
            <a:r>
              <a:rPr lang="en-US" sz="1596" b="1" kern="0" spc="-15" dirty="0" err="1">
                <a:solidFill>
                  <a:sysClr val="windowText" lastClr="000000"/>
                </a:solidFill>
                <a:latin typeface="Times New Roman,Bold"/>
              </a:rPr>
              <a:t>т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вии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с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проек</a:t>
            </a:r>
            <a:r>
              <a:rPr lang="en-US" sz="1596" b="1" kern="0" spc="-35" dirty="0" err="1">
                <a:solidFill>
                  <a:sysClr val="windowText" lastClr="000000"/>
                </a:solidFill>
                <a:latin typeface="Times New Roman,Bold"/>
              </a:rPr>
              <a:t>т</a:t>
            </a:r>
            <a:r>
              <a:rPr lang="en-US" sz="1596" b="1" kern="0" spc="-30" dirty="0" err="1">
                <a:solidFill>
                  <a:sysClr val="windowText" lastClr="000000"/>
                </a:solidFill>
                <a:latin typeface="Times New Roman,Bold"/>
              </a:rPr>
              <a:t>о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м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ru-RU" sz="1596" b="1" kern="0" dirty="0">
                <a:solidFill>
                  <a:sysClr val="windowText" lastClr="000000"/>
                </a:solidFill>
                <a:latin typeface="Times New Roman,Bold"/>
              </a:rPr>
              <a:t>областного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за</a:t>
            </a:r>
            <a:r>
              <a:rPr lang="en-US" sz="1596" b="1" kern="0" spc="-19" dirty="0" err="1">
                <a:solidFill>
                  <a:sysClr val="windowText" lastClr="000000"/>
                </a:solidFill>
                <a:latin typeface="Times New Roman,Bold"/>
              </a:rPr>
              <a:t>к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она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«О</a:t>
            </a:r>
            <a:r>
              <a:rPr lang="ru-RU" sz="1596" b="1" kern="0" dirty="0">
                <a:solidFill>
                  <a:sysClr val="windowText" lastClr="000000"/>
                </a:solidFill>
                <a:latin typeface="Times New Roman,Bold"/>
              </a:rPr>
              <a:t>б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ru-RU" sz="1596" b="1" kern="0" dirty="0">
                <a:solidFill>
                  <a:sysClr val="windowText" lastClr="000000"/>
                </a:solidFill>
                <a:latin typeface="Times New Roman,Bold"/>
              </a:rPr>
              <a:t>областном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б</a:t>
            </a:r>
            <a:r>
              <a:rPr lang="en-US" sz="1596" b="1" kern="0" spc="-90" dirty="0" err="1">
                <a:solidFill>
                  <a:sysClr val="windowText" lastClr="000000"/>
                </a:solidFill>
                <a:latin typeface="Times New Roman,Bold"/>
              </a:rPr>
              <a:t>ю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д</a:t>
            </a:r>
            <a:r>
              <a:rPr lang="en-US" sz="1596" b="1" kern="0" spc="-31" dirty="0" err="1">
                <a:solidFill>
                  <a:sysClr val="windowText" lastClr="000000"/>
                </a:solidFill>
                <a:latin typeface="Times New Roman,Bold"/>
              </a:rPr>
              <a:t>ж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е</a:t>
            </a:r>
            <a:r>
              <a:rPr lang="en-US" sz="1596" b="1" kern="0" spc="-15" dirty="0" err="1">
                <a:solidFill>
                  <a:sysClr val="windowText" lastClr="000000"/>
                </a:solidFill>
                <a:latin typeface="Times New Roman,Bold"/>
              </a:rPr>
              <a:t>т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е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на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ru-RU" sz="1596" b="1" kern="0" dirty="0" smtClean="0">
                <a:solidFill>
                  <a:sysClr val="windowText" lastClr="000000"/>
                </a:solidFill>
                <a:latin typeface="Times New Roman,Bold"/>
              </a:rPr>
              <a:t>2022 год и на плановый период 2023 и 2024 годов»</a:t>
            </a:r>
            <a:endParaRPr lang="en-US" sz="1596" b="1" kern="0" dirty="0">
              <a:solidFill>
                <a:sysClr val="windowText" lastClr="000000"/>
              </a:solidFill>
              <a:latin typeface="Times New Roman,Bold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36096" y="260648"/>
            <a:ext cx="331236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0" y="3861048"/>
            <a:ext cx="8316416" cy="720080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467544" y="3861048"/>
            <a:ext cx="7344816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реализации Указа Президента Российской Федерации от 07.05.2018 №204 «О национальных целях и стратегических задачах развития Российской Федерации на период до 2024 года»</a:t>
            </a:r>
            <a:endParaRPr lang="en-US" sz="16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39552" y="1484784"/>
            <a:ext cx="6984776" cy="584775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Б</a:t>
            </a:r>
            <a:r>
              <a:rPr lang="en-US" sz="1596" b="1" kern="0" spc="-90" dirty="0" err="1">
                <a:solidFill>
                  <a:sysClr val="windowText" lastClr="000000"/>
                </a:solidFill>
                <a:latin typeface="Times New Roman,Bold"/>
              </a:rPr>
              <a:t>ю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д</a:t>
            </a:r>
            <a:r>
              <a:rPr lang="en-US" sz="1596" b="1" kern="0" spc="-31" dirty="0" err="1">
                <a:solidFill>
                  <a:sysClr val="windowText" lastClr="000000"/>
                </a:solidFill>
                <a:latin typeface="Times New Roman,Bold"/>
              </a:rPr>
              <a:t>ж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е</a:t>
            </a:r>
            <a:r>
              <a:rPr lang="en-US" sz="1596" b="1" kern="0" spc="-15" dirty="0" err="1">
                <a:solidFill>
                  <a:sysClr val="windowText" lastClr="000000"/>
                </a:solidFill>
                <a:latin typeface="Times New Roman,Bold"/>
              </a:rPr>
              <a:t>т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en-US" sz="1596" b="1" kern="0" spc="-23" dirty="0" err="1">
                <a:solidFill>
                  <a:sysClr val="windowText" lastClr="000000"/>
                </a:solidFill>
                <a:latin typeface="Times New Roman,Bold"/>
              </a:rPr>
              <a:t>с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фо</a:t>
            </a:r>
            <a:r>
              <a:rPr lang="en-US" sz="1596" b="1" kern="0" spc="-23" dirty="0" err="1">
                <a:solidFill>
                  <a:sysClr val="windowText" lastClr="000000"/>
                </a:solidFill>
                <a:latin typeface="Times New Roman,Bold"/>
              </a:rPr>
              <a:t>р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мир</a:t>
            </a:r>
            <a:r>
              <a:rPr lang="en-US" sz="1596" b="1" kern="0" spc="-30" dirty="0" err="1">
                <a:solidFill>
                  <a:sysClr val="windowText" lastClr="000000"/>
                </a:solidFill>
                <a:latin typeface="Times New Roman,Bold"/>
              </a:rPr>
              <a:t>о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ван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с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уче</a:t>
            </a:r>
            <a:r>
              <a:rPr lang="en-US" sz="1596" b="1" kern="0" spc="-39" dirty="0" err="1">
                <a:solidFill>
                  <a:sysClr val="windowText" lastClr="000000"/>
                </a:solidFill>
                <a:latin typeface="Times New Roman,Bold"/>
              </a:rPr>
              <a:t>т</a:t>
            </a:r>
            <a:r>
              <a:rPr lang="en-US" sz="1596" b="1" kern="0" spc="-30" dirty="0" err="1">
                <a:solidFill>
                  <a:sysClr val="windowText" lastClr="000000"/>
                </a:solidFill>
                <a:latin typeface="Times New Roman,Bold"/>
              </a:rPr>
              <a:t>о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м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и</a:t>
            </a:r>
            <a:r>
              <a:rPr lang="en-US" sz="1596" b="1" kern="0" spc="-25" dirty="0" err="1">
                <a:solidFill>
                  <a:sysClr val="windowText" lastClr="000000"/>
                </a:solidFill>
                <a:latin typeface="Times New Roman,Bold"/>
              </a:rPr>
              <a:t>з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менений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,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внесенных</a:t>
            </a:r>
            <a:r>
              <a:rPr lang="en-US" sz="1596" b="1" kern="0" spc="-14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в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б</a:t>
            </a:r>
            <a:r>
              <a:rPr lang="en-US" sz="1596" b="1" kern="0" spc="-90" dirty="0" err="1">
                <a:solidFill>
                  <a:sysClr val="windowText" lastClr="000000"/>
                </a:solidFill>
                <a:latin typeface="Times New Roman,Bold"/>
              </a:rPr>
              <a:t>ю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д</a:t>
            </a:r>
            <a:r>
              <a:rPr lang="en-US" sz="1596" b="1" kern="0" spc="-31" dirty="0" err="1">
                <a:solidFill>
                  <a:sysClr val="windowText" lastClr="000000"/>
                </a:solidFill>
                <a:latin typeface="Times New Roman,Bold"/>
              </a:rPr>
              <a:t>ж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е</a:t>
            </a:r>
            <a:r>
              <a:rPr lang="en-US" sz="1596" b="1" kern="0" spc="-15" dirty="0" err="1">
                <a:solidFill>
                  <a:sysClr val="windowText" lastClr="000000"/>
                </a:solidFill>
                <a:latin typeface="Times New Roman,Bold"/>
              </a:rPr>
              <a:t>т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ное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и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нало</a:t>
            </a:r>
            <a:r>
              <a:rPr lang="en-US" sz="1596" b="1" kern="0" spc="-39" dirty="0" err="1">
                <a:solidFill>
                  <a:sysClr val="windowText" lastClr="000000"/>
                </a:solidFill>
                <a:latin typeface="Times New Roman,Bold"/>
              </a:rPr>
              <a:t>г</a:t>
            </a:r>
            <a:r>
              <a:rPr lang="en-US" sz="1596" b="1" kern="0" spc="-30" dirty="0" err="1">
                <a:solidFill>
                  <a:sysClr val="windowText" lastClr="000000"/>
                </a:solidFill>
                <a:latin typeface="Times New Roman,Bold"/>
              </a:rPr>
              <a:t>о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вое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за</a:t>
            </a:r>
            <a:r>
              <a:rPr lang="en-US" sz="1596" b="1" kern="0" spc="-19" dirty="0" err="1">
                <a:solidFill>
                  <a:sysClr val="windowText" lastClr="000000"/>
                </a:solidFill>
                <a:latin typeface="Times New Roman,Bold"/>
              </a:rPr>
              <a:t>к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он</a:t>
            </a:r>
            <a:r>
              <a:rPr lang="en-US" sz="1596" b="1" kern="0" spc="-36" dirty="0" err="1">
                <a:solidFill>
                  <a:sysClr val="windowText" lastClr="000000"/>
                </a:solidFill>
                <a:latin typeface="Times New Roman,Bold"/>
              </a:rPr>
              <a:t>о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д</a:t>
            </a:r>
            <a:r>
              <a:rPr lang="en-US" sz="1596" b="1" kern="0" spc="-33" dirty="0" err="1">
                <a:solidFill>
                  <a:sysClr val="windowText" lastClr="000000"/>
                </a:solidFill>
                <a:latin typeface="Times New Roman,Bold"/>
              </a:rPr>
              <a:t>а</a:t>
            </a:r>
            <a:r>
              <a:rPr lang="en-US" sz="1596" b="1" kern="0" spc="-15" dirty="0" err="1">
                <a:solidFill>
                  <a:sysClr val="windowText" lastClr="000000"/>
                </a:solidFill>
                <a:latin typeface="Times New Roman,Bold"/>
              </a:rPr>
              <a:t>т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ельс</a:t>
            </a:r>
            <a:r>
              <a:rPr lang="en-US" sz="1596" b="1" kern="0" spc="-15" dirty="0" err="1">
                <a:solidFill>
                  <a:sysClr val="windowText" lastClr="000000"/>
                </a:solidFill>
                <a:latin typeface="Times New Roman,Bold"/>
              </a:rPr>
              <a:t>т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во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en-US" sz="1596" kern="0" dirty="0">
                <a:solidFill>
                  <a:sysClr val="windowText" lastClr="000000"/>
                </a:solidFill>
                <a:latin typeface="Georgia"/>
              </a:rPr>
              <a:t> </a:t>
            </a: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gray">
          <a:xfrm>
            <a:off x="467544" y="4725144"/>
            <a:ext cx="7776864" cy="100811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 descr="37816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9" y="1268759"/>
            <a:ext cx="1152128" cy="864097"/>
          </a:xfrm>
          <a:prstGeom prst="rect">
            <a:avLst/>
          </a:prstGeom>
        </p:spPr>
      </p:pic>
      <p:pic>
        <p:nvPicPr>
          <p:cNvPr id="46" name="Рисунок 45" descr="3781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1988840"/>
            <a:ext cx="1368151" cy="1152128"/>
          </a:xfrm>
          <a:prstGeom prst="rect">
            <a:avLst/>
          </a:prstGeom>
        </p:spPr>
      </p:pic>
      <p:pic>
        <p:nvPicPr>
          <p:cNvPr id="48" name="Рисунок 47" descr="3781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12361" y="3645024"/>
            <a:ext cx="1224135" cy="936104"/>
          </a:xfrm>
          <a:prstGeom prst="rect">
            <a:avLst/>
          </a:prstGeom>
        </p:spPr>
      </p:pic>
      <p:pic>
        <p:nvPicPr>
          <p:cNvPr id="49" name="Рисунок 48" descr="37816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84368" y="4509120"/>
            <a:ext cx="1259632" cy="122413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67544" y="4725144"/>
            <a:ext cx="7344816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95358A"/>
                </a:solidFill>
                <a:latin typeface="Times New Roman" pitchFamily="18" charset="0"/>
                <a:cs typeface="Times New Roman" pitchFamily="18" charset="0"/>
              </a:rPr>
              <a:t>Параметры бюджета сформированы в соответствии с Планом мероприятий по росту доходного потенциала Сулинского сельского поселения, Плана мероприятий по оптимизации расходов </a:t>
            </a:r>
            <a:r>
              <a:rPr lang="ru-RU" sz="1400" b="1" dirty="0">
                <a:solidFill>
                  <a:srgbClr val="95358A"/>
                </a:solidFill>
                <a:latin typeface="Times New Roman" pitchFamily="18" charset="0"/>
                <a:cs typeface="Times New Roman" pitchFamily="18" charset="0"/>
              </a:rPr>
              <a:t>Сулинского сельского поселения </a:t>
            </a:r>
            <a:r>
              <a:rPr lang="ru-RU" sz="1400" b="1" dirty="0" smtClean="0">
                <a:solidFill>
                  <a:srgbClr val="95358A"/>
                </a:solidFill>
                <a:latin typeface="Times New Roman" pitchFamily="18" charset="0"/>
                <a:cs typeface="Times New Roman" pitchFamily="18" charset="0"/>
              </a:rPr>
              <a:t>и сокращению муниципального долга Сулинского сельского поселения до 2024года</a:t>
            </a:r>
            <a:endParaRPr lang="en-US" sz="1400" b="1" dirty="0">
              <a:solidFill>
                <a:srgbClr val="9535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gray">
          <a:xfrm>
            <a:off x="395536" y="5877272"/>
            <a:ext cx="7776864" cy="692696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7544" y="5877272"/>
            <a:ext cx="7488832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заключенными соглашениями по предоставлению из областного бюджета дотаций на выравнивание бюджетной обеспеченности и бюджетных кредитов 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3781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19865" y="5661248"/>
            <a:ext cx="1224135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Сулинского сельского поселения на 2022-2024 годы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672144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9632" y="1412776"/>
            <a:ext cx="6480720" cy="9144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Утверждены постановлением Администрации Сулинского сельского поселения от 26.10.2021 № 17</a:t>
            </a:r>
            <a:endParaRPr lang="ru-RU" sz="2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2636912"/>
            <a:ext cx="3240360" cy="144016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Стратегия социально-экономического развития Сулинского сельского поселения на период до 2030 года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39371" y="2636912"/>
            <a:ext cx="3217874" cy="144016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6213" indent="-176213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  Сбалансированность бюджета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  Устойчивость бюджетной системы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491880" y="2780928"/>
            <a:ext cx="1872208" cy="1152128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onstantia" pitchFamily="18" charset="0"/>
              </a:rPr>
              <a:t>Приоритетные цели</a:t>
            </a:r>
            <a:endParaRPr lang="ru-RU" sz="1400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4869160"/>
            <a:ext cx="813690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tx1"/>
                </a:solidFill>
              </a:rPr>
              <a:t>Создание условий для проведения эффективной бюджетной политики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tx1"/>
                </a:solidFill>
              </a:rPr>
              <a:t>Повышение качества организации бюджетного процесса на муниципальном уровне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9552" y="4509120"/>
            <a:ext cx="5472608" cy="57606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  <a:t>Ключевые задачи</a:t>
            </a:r>
            <a:endParaRPr lang="ru-RU" sz="28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Основные приоритеты Сулинского сельского поселения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483125788"/>
              </p:ext>
            </p:extLst>
          </p:nvPr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2852936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 бюджетной политики</a:t>
            </a:r>
            <a:endParaRPr kumimoji="0" lang="ru-RU" sz="3200" b="1" i="0" u="none" strike="noStrike" kern="1200" normalizeH="0" baseline="0" noProof="0" dirty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628800"/>
            <a:ext cx="741682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Обеспечение социального благополучия населения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220072" y="260648"/>
            <a:ext cx="352839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val="1030793281"/>
              </p:ext>
            </p:extLst>
          </p:nvPr>
        </p:nvGraphicFramePr>
        <p:xfrm>
          <a:off x="107504" y="1484784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692696"/>
            <a:ext cx="9144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Меры, принимаемые для обеспечения сбалансированности бюджета Сулинского сельского поселения Миллеровского района 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pic>
        <p:nvPicPr>
          <p:cNvPr id="9" name="Рисунок 8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1988840"/>
            <a:ext cx="675694" cy="450181"/>
          </a:xfrm>
          <a:prstGeom prst="rect">
            <a:avLst/>
          </a:prstGeom>
        </p:spPr>
      </p:pic>
      <p:pic>
        <p:nvPicPr>
          <p:cNvPr id="11" name="Рисунок 10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4653136"/>
            <a:ext cx="675694" cy="450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3735001" y="620688"/>
            <a:ext cx="5157479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614239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проекта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Сулинского сельского поселения Миллеровского района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2022-2024 годы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088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565395"/>
              </p:ext>
            </p:extLst>
          </p:nvPr>
        </p:nvGraphicFramePr>
        <p:xfrm>
          <a:off x="179512" y="1772816"/>
          <a:ext cx="8677469" cy="4780531"/>
        </p:xfrm>
        <a:graphic>
          <a:graphicData uri="http://schemas.openxmlformats.org/drawingml/2006/table">
            <a:tbl>
              <a:tblPr/>
              <a:tblGrid>
                <a:gridCol w="2484782"/>
                <a:gridCol w="2088232"/>
                <a:gridCol w="1850937"/>
                <a:gridCol w="2253518"/>
              </a:tblGrid>
              <a:tr h="320258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 бюджета</a:t>
                      </a:r>
                      <a:endParaRPr kumimoji="0" lang="ru-RU" sz="24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 год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2024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45">
                <a:tc>
                  <a:txBody>
                    <a:bodyPr/>
                    <a:lstStyle/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10372,2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10097,4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9861,4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них: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3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7742,2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7935,8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8142,4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1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2630,0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2161,6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1719,0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дотация</a:t>
                      </a:r>
                      <a:endParaRPr lang="ru-RU" sz="1600" b="1" i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2387,2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1909,8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1718,8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субвенции</a:t>
                      </a:r>
                      <a:endParaRPr lang="ru-RU" sz="1600" b="1" i="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242,8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251,8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0,2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5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10372,2</a:t>
                      </a:r>
                      <a:endParaRPr kumimoji="0" lang="ru-RU" sz="1800" b="1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10097,4</a:t>
                      </a:r>
                      <a:endParaRPr kumimoji="0" lang="ru-RU" sz="1800" b="1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9861,4</a:t>
                      </a:r>
                      <a:endParaRPr kumimoji="0" lang="ru-RU" sz="1800" b="1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 Профицит</a:t>
                      </a:r>
                      <a:endParaRPr lang="ru-RU" sz="18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800" b="1" kern="1200" baseline="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800" b="1" kern="120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628800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проекта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Сулинского сельского поселения Миллеровского района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500" b="1" dirty="0" smtClean="0">
                <a:solidFill>
                  <a:srgbClr val="1FD15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2022 год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6136" y="260648"/>
            <a:ext cx="309634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Доходы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бюджета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10372,2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68144" y="1196752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10372,2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2" name="Блок-схема: альтернативный процесс 1"/>
          <p:cNvSpPr/>
          <p:nvPr/>
        </p:nvSpPr>
        <p:spPr>
          <a:xfrm>
            <a:off x="318964" y="1807290"/>
            <a:ext cx="4464496" cy="487214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Налог на доходы физических лиц -1245,6</a:t>
            </a:r>
            <a:endParaRPr lang="ru-RU" sz="1600" dirty="0"/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323528" y="2996952"/>
            <a:ext cx="4623234" cy="432048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Налог на имущество физических лиц – 222,1</a:t>
            </a:r>
            <a:endParaRPr lang="ru-RU" sz="1600" dirty="0"/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400615" y="3564632"/>
            <a:ext cx="4464496" cy="432048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Земельный налог – 3485,5</a:t>
            </a:r>
            <a:endParaRPr lang="ru-RU" dirty="0"/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318964" y="2451001"/>
            <a:ext cx="4627798" cy="401935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Единый сельскохозяйственный налог -1185,3</a:t>
            </a:r>
            <a:endParaRPr lang="ru-RU" sz="1600" dirty="0"/>
          </a:p>
        </p:txBody>
      </p:sp>
      <p:sp>
        <p:nvSpPr>
          <p:cNvPr id="20" name="Блок-схема: альтернативный процесс 19"/>
          <p:cNvSpPr/>
          <p:nvPr/>
        </p:nvSpPr>
        <p:spPr>
          <a:xfrm>
            <a:off x="419411" y="4172071"/>
            <a:ext cx="4464496" cy="387623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Государственная пошлина – 13,3</a:t>
            </a:r>
            <a:endParaRPr lang="ru-RU" dirty="0"/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482316" y="4653136"/>
            <a:ext cx="4464496" cy="49563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Доходы, получаемые в виде арендной платы – 1573,3</a:t>
            </a:r>
            <a:endParaRPr lang="ru-RU" sz="1600" dirty="0"/>
          </a:p>
        </p:txBody>
      </p:sp>
      <p:sp>
        <p:nvSpPr>
          <p:cNvPr id="22" name="Блок-схема: альтернативный процесс 21"/>
          <p:cNvSpPr/>
          <p:nvPr/>
        </p:nvSpPr>
        <p:spPr>
          <a:xfrm>
            <a:off x="419411" y="5877272"/>
            <a:ext cx="4464496" cy="487214"/>
          </a:xfrm>
          <a:prstGeom prst="flowChartAlternate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Безвозмездные перечисления -2630,0</a:t>
            </a:r>
            <a:endParaRPr lang="ru-RU" dirty="0"/>
          </a:p>
        </p:txBody>
      </p:sp>
      <p:sp>
        <p:nvSpPr>
          <p:cNvPr id="23" name="Блок-схема: альтернативный процесс 22"/>
          <p:cNvSpPr/>
          <p:nvPr/>
        </p:nvSpPr>
        <p:spPr>
          <a:xfrm>
            <a:off x="482316" y="5229200"/>
            <a:ext cx="4464496" cy="49563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Штрафы, санкции- 17,1</a:t>
            </a:r>
            <a:endParaRPr lang="ru-RU" dirty="0"/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5220072" y="1843084"/>
            <a:ext cx="3582218" cy="505796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Общегосударственные вопросы – 4922,2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5" name="Блок-схема: альтернативный процесс 24"/>
          <p:cNvSpPr/>
          <p:nvPr/>
        </p:nvSpPr>
        <p:spPr>
          <a:xfrm>
            <a:off x="5076056" y="2996953"/>
            <a:ext cx="3960440" cy="36004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Национальная безопасность -11,0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4946812" y="3501009"/>
            <a:ext cx="3945668" cy="495672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Национальная – экономика- 0,0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Блок-схема: альтернативный процесс 26"/>
          <p:cNvSpPr/>
          <p:nvPr/>
        </p:nvSpPr>
        <p:spPr>
          <a:xfrm>
            <a:off x="5138973" y="4653136"/>
            <a:ext cx="3960440" cy="44342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Культура, кинематография -4271,5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5465117" y="5229200"/>
            <a:ext cx="3366194" cy="360040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Образование– 7,0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5324771" y="2451001"/>
            <a:ext cx="3366194" cy="329927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Национальная оборона – 242,6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5367932" y="5724835"/>
            <a:ext cx="3676948" cy="548443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Социальная политика – 88,2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5588496" y="4077072"/>
            <a:ext cx="3366194" cy="482621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Жилищно-коммунальное хозяйство -829,7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598" y="1772816"/>
            <a:ext cx="2955850" cy="261638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6712"/>
            <a:ext cx="8928100" cy="379413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доходов 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Сулинского сельского поселения Миллеровского района</a:t>
            </a:r>
            <a:endParaRPr lang="ru-RU" sz="1800" b="1" i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94878261"/>
              </p:ext>
            </p:extLst>
          </p:nvPr>
        </p:nvGraphicFramePr>
        <p:xfrm>
          <a:off x="0" y="1628800"/>
          <a:ext cx="9043988" cy="46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611560" y="1916832"/>
            <a:ext cx="125978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220072" y="293837"/>
            <a:ext cx="36004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4283968" y="4293096"/>
            <a:ext cx="21602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/>
              <a:t>      </a:t>
            </a:r>
            <a:endParaRPr lang="ru-RU" dirty="0" smtClean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нтеграл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B9F25"/>
    </a:hlink>
    <a:folHlink>
      <a:srgbClr val="B26B02"/>
    </a:folHlink>
  </a:clrScheme>
  <a:fontScheme name="Интеграл">
    <a:majorFont>
      <a:latin typeface="Tw Cen MT Condensed"/>
      <a:ea typeface=""/>
      <a:cs typeface=""/>
      <a:font script="Grek" typeface="Calibri"/>
      <a:font script="Cyrl" typeface="Calibri"/>
      <a:font script="Jpan" typeface="メイリオ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w Cen MT"/>
      <a:ea typeface=""/>
      <a:cs typeface=""/>
      <a:font script="Grek" typeface="Calibri"/>
      <a:font script="Cyrl" typeface="Calibri"/>
      <a:font script="Jpan" typeface="メイリオ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Интеграл">
    <a:fillStyleLst>
      <a:solidFill>
        <a:schemeClr val="phClr"/>
      </a:solidFill>
      <a:gradFill rotWithShape="1">
        <a:gsLst>
          <a:gs pos="0">
            <a:schemeClr val="phClr">
              <a:tint val="83000"/>
              <a:satMod val="100000"/>
              <a:lumMod val="100000"/>
            </a:schemeClr>
          </a:gs>
          <a:gs pos="100000">
            <a:schemeClr val="phClr">
              <a:tint val="61000"/>
              <a:satMod val="150000"/>
              <a:lumMod val="10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tint val="100000"/>
              <a:shade val="85000"/>
              <a:satMod val="100000"/>
              <a:lumMod val="100000"/>
            </a:schemeClr>
          </a:gs>
          <a:gs pos="100000">
            <a:schemeClr val="phClr">
              <a:tint val="90000"/>
              <a:shade val="100000"/>
              <a:satMod val="150000"/>
              <a:lumMod val="100000"/>
            </a:schemeClr>
          </a:gs>
        </a:gsLst>
        <a:path path="circle">
          <a:fillToRect l="100000" t="100000" r="100000" b="10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12700" dir="5400000" algn="ctr" rotWithShape="0">
            <a:srgbClr val="000000">
              <a:alpha val="50000"/>
            </a:srgbClr>
          </a:outerShdw>
        </a:effectLst>
      </a:effectStyle>
      <a:effectStyle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phClr">
              <a:shade val="35000"/>
              <a:satMod val="160000"/>
            </a:schemeClr>
          </a:contourClr>
        </a:sp3d>
      </a:effectStyle>
    </a:effectStyleLst>
    <a:bgFillStyleLst>
      <a:solidFill>
        <a:schemeClr val="phClr"/>
      </a:solidFill>
      <a:solidFill>
        <a:schemeClr val="phClr">
          <a:tint val="95000"/>
          <a:shade val="85000"/>
          <a:satMod val="125000"/>
        </a:schemeClr>
      </a:solidFill>
      <a:blipFill rotWithShape="1">
        <a:blip xmlns:r="http://schemas.openxmlformats.org/officeDocument/2006/relationships" r:embed="rId1">
          <a:duotone>
            <a:schemeClr val="phClr">
              <a:tint val="95000"/>
              <a:shade val="74000"/>
              <a:satMod val="230000"/>
            </a:schemeClr>
            <a:schemeClr val="phClr">
              <a:tint val="92000"/>
              <a:shade val="69000"/>
              <a:satMod val="250000"/>
            </a:schemeClr>
          </a:duotone>
        </a:blip>
        <a:tile tx="0" ty="0" sx="40000" sy="40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Интеграл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B9F25"/>
    </a:hlink>
    <a:folHlink>
      <a:srgbClr val="B26B02"/>
    </a:folHlink>
  </a:clrScheme>
  <a:fontScheme name="Интеграл">
    <a:majorFont>
      <a:latin typeface="Tw Cen MT Condensed"/>
      <a:ea typeface=""/>
      <a:cs typeface=""/>
      <a:font script="Grek" typeface="Calibri"/>
      <a:font script="Cyrl" typeface="Calibri"/>
      <a:font script="Jpan" typeface="メイリオ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w Cen MT"/>
      <a:ea typeface=""/>
      <a:cs typeface=""/>
      <a:font script="Grek" typeface="Calibri"/>
      <a:font script="Cyrl" typeface="Calibri"/>
      <a:font script="Jpan" typeface="メイリオ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Интеграл">
    <a:fillStyleLst>
      <a:solidFill>
        <a:schemeClr val="phClr"/>
      </a:solidFill>
      <a:gradFill rotWithShape="1">
        <a:gsLst>
          <a:gs pos="0">
            <a:schemeClr val="phClr">
              <a:tint val="83000"/>
              <a:satMod val="100000"/>
              <a:lumMod val="100000"/>
            </a:schemeClr>
          </a:gs>
          <a:gs pos="100000">
            <a:schemeClr val="phClr">
              <a:tint val="61000"/>
              <a:satMod val="150000"/>
              <a:lumMod val="10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tint val="100000"/>
              <a:shade val="85000"/>
              <a:satMod val="100000"/>
              <a:lumMod val="100000"/>
            </a:schemeClr>
          </a:gs>
          <a:gs pos="100000">
            <a:schemeClr val="phClr">
              <a:tint val="90000"/>
              <a:shade val="100000"/>
              <a:satMod val="150000"/>
              <a:lumMod val="100000"/>
            </a:schemeClr>
          </a:gs>
        </a:gsLst>
        <a:path path="circle">
          <a:fillToRect l="100000" t="100000" r="100000" b="10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12700" dir="5400000" algn="ctr" rotWithShape="0">
            <a:srgbClr val="000000">
              <a:alpha val="50000"/>
            </a:srgbClr>
          </a:outerShdw>
        </a:effectLst>
      </a:effectStyle>
      <a:effectStyle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phClr">
              <a:shade val="35000"/>
              <a:satMod val="160000"/>
            </a:schemeClr>
          </a:contourClr>
        </a:sp3d>
      </a:effectStyle>
    </a:effectStyleLst>
    <a:bgFillStyleLst>
      <a:solidFill>
        <a:schemeClr val="phClr"/>
      </a:solidFill>
      <a:solidFill>
        <a:schemeClr val="phClr">
          <a:tint val="95000"/>
          <a:shade val="85000"/>
          <a:satMod val="125000"/>
        </a:schemeClr>
      </a:solidFill>
      <a:blipFill rotWithShape="1">
        <a:blip xmlns:r="http://schemas.openxmlformats.org/officeDocument/2006/relationships" r:embed="rId1">
          <a:duotone>
            <a:schemeClr val="phClr">
              <a:tint val="95000"/>
              <a:shade val="74000"/>
              <a:satMod val="230000"/>
            </a:schemeClr>
            <a:schemeClr val="phClr">
              <a:tint val="92000"/>
              <a:shade val="69000"/>
              <a:satMod val="250000"/>
            </a:schemeClr>
          </a:duotone>
        </a:blip>
        <a:tile tx="0" ty="0" sx="40000" sy="40000" flip="none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21258</TotalTime>
  <Words>1409</Words>
  <Application>Microsoft Office PowerPoint</Application>
  <PresentationFormat>Экран (4:3)</PresentationFormat>
  <Paragraphs>345</Paragraphs>
  <Slides>23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10195094</vt:lpstr>
      <vt:lpstr>3_Городская</vt:lpstr>
      <vt:lpstr>4_Городская</vt:lpstr>
      <vt:lpstr>19_Городская</vt:lpstr>
      <vt:lpstr>Администрация Сулинского сельского поселения   </vt:lpstr>
      <vt:lpstr>Презентация PowerPoint</vt:lpstr>
      <vt:lpstr>Презентация PowerPoint</vt:lpstr>
      <vt:lpstr>Основные направления бюджетной и налоговой политики Сулинского сельского поселения на 2022-2024 годы  </vt:lpstr>
      <vt:lpstr>Основные приоритеты Сулинского сельского поселения </vt:lpstr>
      <vt:lpstr>Презентация PowerPoint</vt:lpstr>
      <vt:lpstr>Основные характеристики проекта бюджета Сулинского сельского поселения Миллеровского района на 2022-2024 годы</vt:lpstr>
      <vt:lpstr>Основные параметры проекта бюджета Сулинского сельского поселения Миллеровского района на 2022 год</vt:lpstr>
      <vt:lpstr>Динамика доходов бюджета Сулинского сельского поселения Миллеровского района</vt:lpstr>
      <vt:lpstr>Собственные доходы проекта бюджета Сулинского сельского поселения Миллеровского района</vt:lpstr>
      <vt:lpstr>Презентация PowerPoint</vt:lpstr>
      <vt:lpstr>Презентация PowerPoint</vt:lpstr>
      <vt:lpstr>Презентация PowerPoint</vt:lpstr>
      <vt:lpstr>Объем безвозмездных поступлений от других бюджетов бюджетной системы Российской Федерации в бюджет Сулинского сельского поселения Миллеровского района </vt:lpstr>
      <vt:lpstr>Динамика расходов  бюджета Сулинского сельского поселения Миллеровского района               </vt:lpstr>
      <vt:lpstr>Расходы бюджета Сулинского сельского поселения Миллеровского района в 2022 году  10372,2   тыс. рублей</vt:lpstr>
      <vt:lpstr>Расходы бюджета Сулинского сельского поселения Миллеровского района на социальную сферу в 2022 году – 4359,7 тыс.рублей</vt:lpstr>
      <vt:lpstr>Структура расходов по разделу «Культура, кинематография» на 2022 год           </vt:lpstr>
      <vt:lpstr>Расходы по разделу «Социальная политика» на 2022 год</vt:lpstr>
      <vt:lpstr>Презентация PowerPoint</vt:lpstr>
      <vt:lpstr>Расходы бюджета Сулинского сельского поселения Миллеровского района, формируемые в рамках муниципальных программ Сулинского сельского поселения, и непрограммные расходы (тыс.рублей)  </vt:lpstr>
      <vt:lpstr>Структура расходов по муниципальным программам Миллеровского района в 2022 году           </vt:lpstr>
      <vt:lpstr>Структура муниципального долга Сулинского сельского поселения на 2022-2024годы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Финансист</cp:lastModifiedBy>
  <cp:revision>2233</cp:revision>
  <dcterms:created xsi:type="dcterms:W3CDTF">2011-10-21T12:19:44Z</dcterms:created>
  <dcterms:modified xsi:type="dcterms:W3CDTF">2021-11-23T08:08:23Z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