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7"/>
  </p:notesMasterIdLst>
  <p:handoutMasterIdLst>
    <p:handoutMasterId r:id="rId28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593" r:id="rId16"/>
    <p:sldId id="1502" r:id="rId17"/>
    <p:sldId id="1594" r:id="rId18"/>
    <p:sldId id="1595" r:id="rId19"/>
    <p:sldId id="1597" r:id="rId20"/>
    <p:sldId id="1598" r:id="rId21"/>
    <p:sldId id="1602" r:id="rId22"/>
    <p:sldId id="1500" r:id="rId23"/>
    <p:sldId id="1575" r:id="rId24"/>
    <p:sldId id="1607" r:id="rId25"/>
    <p:sldId id="1608" r:id="rId2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95358A"/>
    <a:srgbClr val="1FD15A"/>
    <a:srgbClr val="99FF66"/>
    <a:srgbClr val="53D2FF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9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2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608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323327275533762"/>
                  <c:y val="-5.4586842078115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4995.8999999999996</c:v>
                </c:pt>
                <c:pt idx="1">
                  <c:v>4955.7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5822.3</c:v>
                </c:pt>
                <c:pt idx="1">
                  <c:v>5820.5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496128"/>
        <c:axId val="104510208"/>
        <c:axId val="0"/>
      </c:bar3DChart>
      <c:catAx>
        <c:axId val="10449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4510208"/>
        <c:crosses val="autoZero"/>
        <c:auto val="1"/>
        <c:lblAlgn val="ctr"/>
        <c:lblOffset val="10"/>
        <c:tickMarkSkip val="1"/>
        <c:noMultiLvlLbl val="0"/>
      </c:catAx>
      <c:valAx>
        <c:axId val="10451020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449612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501"/>
          <c:h val="9.5914669160755764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1319750091246751E-2"/>
          <c:w val="0.82277580927384075"/>
          <c:h val="0.835969112079638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FF33"/>
            </a:solidFill>
          </c:spPr>
          <c:explosion val="25"/>
          <c:dPt>
            <c:idx val="0"/>
            <c:bubble3D val="0"/>
            <c:explosion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explosion val="21"/>
            <c:spPr>
              <a:solidFill>
                <a:srgbClr val="CCFF33"/>
              </a:solidFill>
            </c:spPr>
          </c:dPt>
          <c:dLbls>
            <c:dLbl>
              <c:idx val="0"/>
              <c:layout>
                <c:manualLayout>
                  <c:x val="-7.9423993875765528E-2"/>
                  <c:y val="-0.1224586884800080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3.4068022747156611E-2"/>
                  <c:y val="-0.351553699608533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4340,5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44,9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 </c:separator>
            </c:dLbl>
            <c:numFmt formatCode="0.0%" sourceLinked="0"/>
            <c:showLegendKey val="1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4387.6000000000004</c:v>
                </c:pt>
                <c:pt idx="1">
                  <c:v>6913.8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541"/>
          <c:w val="0.53032370953630759"/>
          <c:h val="0.14198227308185021"/>
        </c:manualLayout>
      </c:layout>
      <c:overlay val="0"/>
    </c:legend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2019 год</c:v>
                </c:pt>
                <c:pt idx="1">
                  <c:v>2020 год</c:v>
                </c:pt>
                <c:pt idx="2">
                  <c:v> 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10786.9</c:v>
                </c:pt>
                <c:pt idx="1">
                  <c:v>7271.1</c:v>
                </c:pt>
                <c:pt idx="2">
                  <c:v>7207.3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4685952"/>
        <c:axId val="104687488"/>
        <c:axId val="104531712"/>
      </c:bar3DChart>
      <c:catAx>
        <c:axId val="10468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04687488"/>
        <c:crosses val="autoZero"/>
        <c:auto val="1"/>
        <c:lblAlgn val="ctr"/>
        <c:lblOffset val="100"/>
        <c:noMultiLvlLbl val="0"/>
      </c:catAx>
      <c:valAx>
        <c:axId val="104687488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04685952"/>
        <c:crosses val="autoZero"/>
        <c:crossBetween val="between"/>
        <c:majorUnit val="50"/>
      </c:valAx>
      <c:serAx>
        <c:axId val="104531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4687488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041011316213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0338977930327452E-3"/>
                  <c:y val="-4.30628321999310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610383933948864E-2"/>
                  <c:y val="-3.47689803472128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4065003985911895E-2"/>
                  <c:y val="-0.134757687742297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19.137558770708477</c:v>
                </c:pt>
                <c:pt idx="1">
                  <c:v>9.3125088282180126</c:v>
                </c:pt>
                <c:pt idx="2">
                  <c:v>2.0239320378553987</c:v>
                </c:pt>
                <c:pt idx="3">
                  <c:v>62.711624997477657</c:v>
                </c:pt>
                <c:pt idx="4">
                  <c:v>1.0593861613899147</c:v>
                </c:pt>
                <c:pt idx="5">
                  <c:v>5.4462538087454844</c:v>
                </c:pt>
                <c:pt idx="6">
                  <c:v>0.30873539560506086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111892736"/>
        <c:axId val="129770624"/>
      </c:barChart>
      <c:catAx>
        <c:axId val="11189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29770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770624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11892736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770057066129574E-2"/>
          <c:y val="0"/>
          <c:w val="0.9704598858677409"/>
          <c:h val="0.8741400584614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42732460557234E-3"/>
                  <c:y val="0.21643286573146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84592145015106E-2"/>
                  <c:y val="0.35270541082164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991272239006378E-3"/>
                  <c:y val="0.29392117568470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36623027861698E-3"/>
                  <c:y val="0.2645290581162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 2018 год</c:v>
                </c:pt>
                <c:pt idx="1">
                  <c:v>2019 год</c:v>
                </c:pt>
                <c:pt idx="2">
                  <c:v> 2020 год</c:v>
                </c:pt>
                <c:pt idx="3">
                  <c:v> 2021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11362.6</c:v>
                </c:pt>
                <c:pt idx="1">
                  <c:v>11558.4</c:v>
                </c:pt>
                <c:pt idx="2" formatCode="General">
                  <c:v>7271.1</c:v>
                </c:pt>
                <c:pt idx="3" formatCode="General">
                  <c:v>7207.3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31206528"/>
        <c:axId val="140808960"/>
        <c:axId val="0"/>
      </c:bar3DChart>
      <c:catAx>
        <c:axId val="13120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808960"/>
        <c:crosses val="autoZero"/>
        <c:auto val="1"/>
        <c:lblAlgn val="ctr"/>
        <c:lblOffset val="100"/>
        <c:noMultiLvlLbl val="0"/>
      </c:catAx>
      <c:valAx>
        <c:axId val="140808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120652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002649544342595E-3"/>
                  <c:y val="1.44000545748730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3067555367998207E-2"/>
                  <c:y val="-3.5710578182211856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5,8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7782048268715077E-2"/>
                  <c:y val="-3.1977464137042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040601768354383E-2"/>
                  <c:y val="2.38792872047143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4 780,3</c:v>
                  </c:pt>
                  <c:pt idx="1">
                    <c:v>208,2</c:v>
                  </c:pt>
                  <c:pt idx="2">
                    <c:v>55,0</c:v>
                  </c:pt>
                  <c:pt idx="3">
                    <c:v>30,0</c:v>
                  </c:pt>
                  <c:pt idx="4">
                    <c:v>2 070,8</c:v>
                  </c:pt>
                  <c:pt idx="5">
                    <c:v>26,5</c:v>
                  </c:pt>
                  <c:pt idx="6">
                    <c:v>4 278,8</c:v>
                  </c:pt>
                  <c:pt idx="7">
                    <c:v>108,8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экономика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Sheet1!$B$2:$M$2</c:f>
              <c:numCache>
                <c:formatCode>#,##0.0</c:formatCode>
                <c:ptCount val="12"/>
                <c:pt idx="0">
                  <c:v>4780.3</c:v>
                </c:pt>
                <c:pt idx="1">
                  <c:v>208.2</c:v>
                </c:pt>
                <c:pt idx="2">
                  <c:v>55</c:v>
                </c:pt>
                <c:pt idx="3">
                  <c:v>30</c:v>
                </c:pt>
                <c:pt idx="4">
                  <c:v>2070.8000000000002</c:v>
                </c:pt>
                <c:pt idx="5">
                  <c:v>26.5</c:v>
                </c:pt>
                <c:pt idx="6">
                  <c:v>4278.8</c:v>
                </c:pt>
                <c:pt idx="7">
                  <c:v>108.8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4 780,3</c:v>
                  </c:pt>
                  <c:pt idx="1">
                    <c:v>208,2</c:v>
                  </c:pt>
                  <c:pt idx="2">
                    <c:v>55,0</c:v>
                  </c:pt>
                  <c:pt idx="3">
                    <c:v>30,0</c:v>
                  </c:pt>
                  <c:pt idx="4">
                    <c:v>2 070,8</c:v>
                  </c:pt>
                  <c:pt idx="5">
                    <c:v>26,5</c:v>
                  </c:pt>
                  <c:pt idx="6">
                    <c:v>4 278,8</c:v>
                  </c:pt>
                  <c:pt idx="7">
                    <c:v>108,8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экономика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Sheet1!$B$3:$M$3</c:f>
              <c:numCache>
                <c:formatCode>#,##0.00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5772808249911998"/>
          <c:y val="0"/>
          <c:w val="0.44058712869876743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704000"/>
        <c:axId val="140917760"/>
      </c:barChart>
      <c:catAx>
        <c:axId val="140704000"/>
        <c:scaling>
          <c:orientation val="minMax"/>
        </c:scaling>
        <c:delete val="1"/>
        <c:axPos val="b"/>
        <c:majorTickMark val="out"/>
        <c:minorTickMark val="none"/>
        <c:tickLblPos val="none"/>
        <c:crossAx val="140917760"/>
        <c:crosses val="autoZero"/>
        <c:auto val="1"/>
        <c:lblAlgn val="ctr"/>
        <c:lblOffset val="100"/>
        <c:noMultiLvlLbl val="0"/>
      </c:catAx>
      <c:valAx>
        <c:axId val="140917760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07040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91004497751123E-2"/>
                  <c:y val="-4.4444650301065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 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3899.7</c:v>
                </c:pt>
                <c:pt idx="1">
                  <c:v>4278.8</c:v>
                </c:pt>
                <c:pt idx="2">
                  <c:v>2617.1</c:v>
                </c:pt>
                <c:pt idx="3">
                  <c:v>2317.5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0938624"/>
        <c:axId val="141038720"/>
        <c:axId val="0"/>
      </c:bar3DChart>
      <c:catAx>
        <c:axId val="14093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038720"/>
        <c:crosses val="autoZero"/>
        <c:auto val="1"/>
        <c:lblAlgn val="ctr"/>
        <c:lblOffset val="100"/>
        <c:noMultiLvlLbl val="0"/>
      </c:catAx>
      <c:valAx>
        <c:axId val="14103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938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- 3525,6</c:v>
                </c:pt>
                <c:pt idx="1">
                  <c:v>Расходы на повышение заработной платы работникам муниципальных учреждений культуры - 708,2</c:v>
                </c:pt>
                <c:pt idx="2">
                  <c:v>Мероприятия по организации и проведению конкурсов, торжественных и иных мероприятий - 45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3525.6</c:v>
                </c:pt>
                <c:pt idx="1">
                  <c:v>708.2</c:v>
                </c:pt>
                <c:pt idx="2" formatCode="0.0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2020 года,  утвержденный распоряжением Администрации Сулинского сельского поселения от 25.09.2018 № 46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chemeClr val="accent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на 2019 год и плановый период 2020 и 2021 годов, утвержденных постановлением  Администрации Сулинского сельского поселения от 23.10.2018 № 88</a:t>
          </a:r>
          <a:endParaRPr lang="ru-RU" sz="1800" dirty="0">
            <a:solidFill>
              <a:srgbClr val="7030A0"/>
            </a:solidFill>
          </a:endParaRPr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16.10.2018 № 47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9317" y="128293"/>
        <a:ext cx="769762" cy="1172942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2020 года,  утвержденный распоряжением Администрации Сулинского сельского поселения от 25.09.2018 № 46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153031" y="63455"/>
        <a:ext cx="7815003" cy="1172979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6745165"/>
            <a:satOff val="-380"/>
            <a:lumOff val="-15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0127" y="1746742"/>
        <a:ext cx="769762" cy="1209627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16.10.2018 № 47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110138" y="1684665"/>
        <a:ext cx="7860143" cy="1223984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230128" y="3260069"/>
        <a:ext cx="769762" cy="1510128"/>
      </dsp:txXfrm>
    </dsp:sp>
    <dsp:sp modelId="{6F6C7F8D-CA85-4C86-A8B9-DE0E49DC8118}">
      <dsp:nvSpPr>
        <dsp:cNvPr id="0" name=""/>
        <dsp:cNvSpPr/>
      </dsp:nvSpPr>
      <dsp:spPr>
        <a:xfrm rot="5400000">
          <a:off x="4238693" y="37344"/>
          <a:ext cx="1703368" cy="7892235"/>
        </a:xfrm>
        <a:prstGeom prst="round2SameRect">
          <a:avLst/>
        </a:prstGeom>
        <a:solidFill>
          <a:schemeClr val="accent2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на 2019 год и плановый период 2020 и 2021 годов, утвержденных постановлением  Администрации Сулинского сельского поселения от 23.10.2018 № 88</a:t>
          </a:r>
          <a:endParaRPr lang="ru-RU" sz="1800" kern="1200" dirty="0">
            <a:solidFill>
              <a:srgbClr val="7030A0"/>
            </a:solidFill>
          </a:endParaRPr>
        </a:p>
      </dsp:txBody>
      <dsp:txXfrm rot="-5400000">
        <a:off x="1144260" y="3214929"/>
        <a:ext cx="7809083" cy="1537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0.34911</cdr:x>
      <cdr:y>0.19239</cdr:y>
    </cdr:from>
    <cdr:to>
      <cdr:x>0.44305</cdr:x>
      <cdr:y>0.29762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368152" y="1044085"/>
          <a:ext cx="368145" cy="5710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0.27048</cdr:x>
      <cdr:y>0.16647</cdr:y>
    </cdr:from>
    <cdr:to>
      <cdr:x>0.4007</cdr:x>
      <cdr:y>0.24567</cdr:y>
    </cdr:to>
    <cdr:sp macro="" textlink="">
      <cdr:nvSpPr>
        <cdr:cNvPr id="6" name="TextBox 1"/>
        <cdr:cNvSpPr txBox="1"/>
      </cdr:nvSpPr>
      <cdr:spPr>
        <a:xfrm xmlns:a="http://schemas.openxmlformats.org/drawingml/2006/main" rot="20706299">
          <a:off x="1410555" y="903440"/>
          <a:ext cx="679112" cy="429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109,7 %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0.51448</cdr:x>
      <cdr:y>0.4153</cdr:y>
    </cdr:from>
    <cdr:to>
      <cdr:x>0.6431</cdr:x>
      <cdr:y>0.49491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016224" y="2253772"/>
          <a:ext cx="50405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0.48613</cdr:x>
      <cdr:y>0.38206</cdr:y>
    </cdr:from>
    <cdr:to>
      <cdr:x>0.68966</cdr:x>
      <cdr:y>0.45054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5126" y="2073430"/>
          <a:ext cx="797610" cy="371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61,1 %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4278,8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18.07.2019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18.07.2019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18.07.2019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18.07.2019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27711"/>
            <a:ext cx="3949014" cy="20972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Сулинского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утвержден решением Собрания депутатов </a:t>
            </a:r>
            <a:r>
              <a:rPr lang="ru-RU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улинского сельского поселения от 27.12.2018 № 104)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554767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74489"/>
              </p:ext>
            </p:extLst>
          </p:nvPr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4955,7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Сулинского сельского поселения Миллеровского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-100,3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948,4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–461,5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269,9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52,5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3107,8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15,3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18069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tIns="36000" rIns="0" bIns="36000">
            <a:spAutoFit/>
            <a:flatTx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Сулинского сельского поселения от 29.12.2017 № 68«О бюджете Сулинского сельского поселения Миллеровского района на 2018 год и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2298"/>
            <a:ext cx="8424936" cy="64130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544987"/>
              </p:ext>
            </p:extLst>
          </p:nvPr>
        </p:nvGraphicFramePr>
        <p:xfrm>
          <a:off x="294259" y="2145725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65728772"/>
              </p:ext>
            </p:extLst>
          </p:nvPr>
        </p:nvGraphicFramePr>
        <p:xfrm>
          <a:off x="-16954" y="3308503"/>
          <a:ext cx="9458325" cy="321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2019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 smtClean="0"/>
              <a:t>11558,4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17887427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4387,6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40,7 %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31" y="1417749"/>
            <a:ext cx="5400599" cy="46085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2019 году – 4387,6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(39,7%)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(1,0%)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80444716"/>
              </p:ext>
            </p:extLst>
          </p:nvPr>
        </p:nvGraphicFramePr>
        <p:xfrm>
          <a:off x="2915816" y="3429000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124662371"/>
              </p:ext>
            </p:extLst>
          </p:nvPr>
        </p:nvGraphicFramePr>
        <p:xfrm>
          <a:off x="4788024" y="1016763"/>
          <a:ext cx="3918930" cy="542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2019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67125103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4716016" y="1916832"/>
            <a:ext cx="4320480" cy="864096"/>
          </a:xfrm>
          <a:prstGeom prst="snip2Diag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Выплата государственной пенсии за выслугу лет лицам, замещавшим муниципальные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должности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и должности муниципальной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службы</a:t>
            </a:r>
            <a:endParaRPr lang="ru-RU" sz="5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 год – 59,8 тыс. рублей,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год – 57,7 тыс. рублей,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2021 год – 57,7 тыс. рублей </a:t>
            </a: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179512" y="1916832"/>
            <a:ext cx="3960440" cy="1142836"/>
          </a:xfrm>
          <a:prstGeom prst="snip2Diag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/>
                <a:ea typeface="Times New Roman"/>
              </a:rPr>
              <a:t>Обеспечение жильем </a:t>
            </a:r>
            <a:r>
              <a:rPr lang="ru-RU" sz="1600" dirty="0" smtClean="0">
                <a:latin typeface="Times New Roman"/>
                <a:ea typeface="Times New Roman"/>
              </a:rPr>
              <a:t>граждан, проживающих и </a:t>
            </a:r>
            <a:r>
              <a:rPr lang="ru-RU" sz="1600" dirty="0">
                <a:latin typeface="Times New Roman"/>
                <a:ea typeface="Times New Roman"/>
              </a:rPr>
              <a:t>работающих в сельской местности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2019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059668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2019 </a:t>
            </a: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49,0 тыс</a:t>
            </a: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 рублей, </a:t>
            </a:r>
          </a:p>
          <a:p>
            <a:pPr lvl="0" algn="ctr"/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2020 год – </a:t>
            </a:r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0,0 тыс</a:t>
            </a: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 рублей,</a:t>
            </a:r>
          </a:p>
          <a:p>
            <a:pPr lvl="0" algn="ctr"/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2021 год – </a:t>
            </a:r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39,0 </a:t>
            </a: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тыс. рублей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806" y="3798332"/>
            <a:ext cx="2786403" cy="25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Veremeychuk\Downloads\Rostovskaya-oblast_OSK_0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2708920"/>
            <a:ext cx="3072341" cy="204922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16835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коммунального хозяйства – 56,4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2019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2070,8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03229" y="3104727"/>
            <a:ext cx="4032448" cy="6288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95,0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4293096"/>
            <a:ext cx="475252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захоронения- 518,7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4758147"/>
            <a:ext cx="3024336" cy="615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благоустройству- 525,7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9087" y="5373216"/>
            <a:ext cx="4752528" cy="4320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Другие вопросы в области жилищно-коммунального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хозяйства – 20,5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2348880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– 854,5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34758"/>
              </p:ext>
            </p:extLst>
          </p:nvPr>
        </p:nvGraphicFramePr>
        <p:xfrm>
          <a:off x="323528" y="1052736"/>
          <a:ext cx="8640960" cy="56303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4604"/>
                <a:gridCol w="1046116"/>
                <a:gridCol w="1100789"/>
                <a:gridCol w="1059451"/>
              </a:tblGrid>
              <a:tr h="389839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4692,0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4091,3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3823,2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26,5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967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качественными жилищно-коммунальными услугами населения Сулинского сельского поселения»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2080,3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58,4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58,6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2325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4278,8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2617,1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2317,5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59,8</a:t>
                      </a:r>
                    </a:p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57,7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57,7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Сулинского сельского поселения»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39,0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  <a:p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11301,4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257,0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6839,5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431,6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6302,0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905,3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53699"/>
            <a:ext cx="4752528" cy="35643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8884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692696"/>
            <a:ext cx="3672408" cy="277132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Сулинского сельского поселения</a:t>
            </a:r>
          </a:p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Сулинского сельского поселения от 29.10.2018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88)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80831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Сулинского сельского поселения на 2019-2021 года</a:t>
            </a:r>
          </a:p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АМР</a:t>
            </a:r>
          </a:p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01.10.2018 №940)</a:t>
            </a: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348880"/>
            <a:ext cx="9036496" cy="187220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2019 год и 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района в 2019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55162458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2019-2021 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89679"/>
              </p:ext>
            </p:extLst>
          </p:nvPr>
        </p:nvGraphicFramePr>
        <p:xfrm>
          <a:off x="323528" y="2348879"/>
          <a:ext cx="8568953" cy="19485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464"/>
                <a:gridCol w="1464163"/>
                <a:gridCol w="1464163"/>
                <a:gridCol w="1464163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01.01.2019)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01.01.2020)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289889"/>
              </p:ext>
            </p:extLst>
          </p:nvPr>
        </p:nvGraphicFramePr>
        <p:xfrm>
          <a:off x="457200" y="3178474"/>
          <a:ext cx="8229599" cy="2466377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5822,3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5831,2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2184,2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1993,1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5157,5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5612,1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1974,8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1777,3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192,9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208,4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209,4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215,8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471,9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1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бюджета Сулинского сельского поселения Миллеровского района на 2019 год и на плановый период 2020 и 2021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58477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направленности бюджета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улинского сельского поселения Миллеровского района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994630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Сулинского 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2020 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29.10.2018 № 88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11176457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4159894233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70566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10786,9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7271,1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7207,3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4955,7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5086,9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5214,2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5831,2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2184,2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1993,1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5612,1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1974,8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1777,3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11558,4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7271,1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7207,3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-771,5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</a:t>
            </a:r>
            <a:r>
              <a:rPr lang="ru-RU" sz="2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параметры </a:t>
            </a:r>
            <a:r>
              <a:rPr lang="ru-RU" sz="2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10786,9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11558,4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-948,4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100,3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11560" y="3573016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3107,8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-461,5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82266" y="4149080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52,5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269,9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19411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</a:t>
            </a:r>
            <a:r>
              <a:rPr lang="ru-RU" dirty="0" smtClean="0"/>
              <a:t>-5831,2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11560" y="5229200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санкции- 15,3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</a:t>
            </a:r>
            <a:r>
              <a:rPr lang="ru-RU" sz="1600" dirty="0" smtClean="0">
                <a:solidFill>
                  <a:schemeClr val="tx1"/>
                </a:solidFill>
              </a:rPr>
              <a:t>4780,3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2964470"/>
            <a:ext cx="3960440" cy="46453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-55,0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367932" y="4005063"/>
            <a:ext cx="3366194" cy="53164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  <a:r>
              <a:rPr lang="ru-RU" dirty="0" smtClean="0">
                <a:solidFill>
                  <a:schemeClr val="tx1"/>
                </a:solidFill>
              </a:rPr>
              <a:t>-2070,8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076056" y="4653136"/>
            <a:ext cx="3960440" cy="4320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-4278,8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526286" y="5148771"/>
            <a:ext cx="3366194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26,5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436096" y="2451001"/>
            <a:ext cx="3366194" cy="45121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208,2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108,8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228456" y="3429000"/>
            <a:ext cx="3960440" cy="360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</a:t>
            </a:r>
            <a:r>
              <a:rPr lang="ru-RU" dirty="0" smtClean="0">
                <a:solidFill>
                  <a:schemeClr val="tx1"/>
                </a:solidFill>
              </a:rPr>
              <a:t>экономика -30,0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3539840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04048" y="3789040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350436">
            <a:off x="3652502" y="4250705"/>
            <a:ext cx="6802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99,2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579093">
            <a:off x="3671173" y="2883949"/>
            <a:ext cx="642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99,9%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345646" y="3190317"/>
            <a:ext cx="1142264" cy="2073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415436" y="4578369"/>
            <a:ext cx="1154346" cy="13850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20461</TotalTime>
  <Words>1565</Words>
  <Application>Microsoft Office PowerPoint</Application>
  <PresentationFormat>Экран (4:3)</PresentationFormat>
  <Paragraphs>349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2019-2021 годы  </vt:lpstr>
      <vt:lpstr>Основные приоритеты Сулинского сельского поселения </vt:lpstr>
      <vt:lpstr>Презентация PowerPoint</vt:lpstr>
      <vt:lpstr>Основные характеристики бюджета Сулинского сельского поселения Миллеровского района на 2019-2021 годы</vt:lpstr>
      <vt:lpstr>Основные параметры бюджета Сулинского сельского поселения Миллеровского района на 2019 год</vt:lpstr>
      <vt:lpstr>Динамика доходов бюджета Сулинского сельского поселения Миллеровского района</vt:lpstr>
      <vt:lpstr>Собственные доходы бюджета Сулинского сельского поселения Миллеровского района</vt:lpstr>
      <vt:lpstr>Презентация PowerPoint</vt:lpstr>
      <vt:lpstr>Презентация PowerPoint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2019 году  11558,4 тыс. рублей</vt:lpstr>
      <vt:lpstr>Расходы бюджета Сулинского сельского поселения Миллеровского района на социальную сферу в 2019 году – 4387,6 тыс.рублей</vt:lpstr>
      <vt:lpstr>Структура расходов по разделу «Культура, кинематография» на 2019 год           </vt:lpstr>
      <vt:lpstr>Расходы по разделу «Социальная политика» на 2019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непрограмные расходы (тыс.рублей)  </vt:lpstr>
      <vt:lpstr>Структура расходов по муниципальным программам Миллеровского района в 2019 году           </vt:lpstr>
      <vt:lpstr>Структура муниципального долга Сулинского сельского поселения на 2019-2021 годы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Людмила</cp:lastModifiedBy>
  <cp:revision>2127</cp:revision>
  <dcterms:created xsi:type="dcterms:W3CDTF">2011-10-21T12:19:44Z</dcterms:created>
  <dcterms:modified xsi:type="dcterms:W3CDTF">2019-07-18T11:18:28Z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