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592" r:id="rId17"/>
    <p:sldId id="1593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  <p:sldId id="1608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5A"/>
    <a:srgbClr val="99FF66"/>
    <a:srgbClr val="53D2FF"/>
    <a:srgbClr val="EAA0A0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2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image" Target="../media/image20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4995.8999999999996</c:v>
                </c:pt>
                <c:pt idx="1">
                  <c:v>4956.3999999999996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5822.3</c:v>
                </c:pt>
                <c:pt idx="1">
                  <c:v>4908.6000000000004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150720"/>
        <c:axId val="185090048"/>
        <c:axId val="0"/>
      </c:bar3DChart>
      <c:catAx>
        <c:axId val="831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5090048"/>
        <c:crosses val="autoZero"/>
        <c:auto val="1"/>
        <c:lblAlgn val="ctr"/>
        <c:lblOffset val="10"/>
        <c:tickMarkSkip val="1"/>
        <c:noMultiLvlLbl val="0"/>
      </c:catAx>
      <c:valAx>
        <c:axId val="1850900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1507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040864231988607"/>
          <c:w val="0.82277580927384075"/>
          <c:h val="0.835969112079638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303510498687667"/>
                  <c:y val="-0.2224365029950404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5333,2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55,0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4934580052493443"/>
                  <c:y val="8.24409043089937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4340,5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44,9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4340.5</c:v>
                </c:pt>
                <c:pt idx="1">
                  <c:v>5333.2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Проект 2019 год</c:v>
                </c:pt>
                <c:pt idx="1">
                  <c:v>7260,9</c:v>
                </c:pt>
                <c:pt idx="2">
                  <c:v> Проект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9865</c:v>
                </c:pt>
                <c:pt idx="1">
                  <c:v>7260.9</c:v>
                </c:pt>
                <c:pt idx="2">
                  <c:v>6992.5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85106816"/>
        <c:axId val="20988288"/>
        <c:axId val="21734720"/>
      </c:bar3DChart>
      <c:catAx>
        <c:axId val="18510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20988288"/>
        <c:crosses val="autoZero"/>
        <c:auto val="1"/>
        <c:lblAlgn val="ctr"/>
        <c:lblOffset val="100"/>
        <c:noMultiLvlLbl val="0"/>
      </c:catAx>
      <c:valAx>
        <c:axId val="2098828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85106816"/>
        <c:crosses val="autoZero"/>
        <c:crossBetween val="between"/>
        <c:majorUnit val="50"/>
      </c:valAx>
      <c:serAx>
        <c:axId val="2173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88288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19.1348559438302</c:v>
                </c:pt>
                <c:pt idx="1">
                  <c:v>9.3253167621660893</c:v>
                </c:pt>
                <c:pt idx="2">
                  <c:v>2.02364619481882</c:v>
                </c:pt>
                <c:pt idx="3">
                  <c:v>62.702768138164814</c:v>
                </c:pt>
                <c:pt idx="4">
                  <c:v>1.0592365426519248</c:v>
                </c:pt>
                <c:pt idx="5">
                  <c:v>5.4454846259381808</c:v>
                </c:pt>
                <c:pt idx="6">
                  <c:v>0.30869179242998956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22581632"/>
        <c:axId val="22583168"/>
      </c:barChart>
      <c:catAx>
        <c:axId val="225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2258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8316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258163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План 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11362.6</c:v>
                </c:pt>
                <c:pt idx="1">
                  <c:v>9865</c:v>
                </c:pt>
                <c:pt idx="2" formatCode="General">
                  <c:v>7260.9</c:v>
                </c:pt>
                <c:pt idx="3" formatCode="General">
                  <c:v>6992.5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4621184"/>
        <c:axId val="64637568"/>
        <c:axId val="0"/>
      </c:bar3DChart>
      <c:catAx>
        <c:axId val="646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637568"/>
        <c:crosses val="autoZero"/>
        <c:auto val="1"/>
        <c:lblAlgn val="ctr"/>
        <c:lblOffset val="100"/>
        <c:noMultiLvlLbl val="0"/>
      </c:catAx>
      <c:valAx>
        <c:axId val="64637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46211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59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067555367998207E-2"/>
                  <c:y val="-3.5710578182211856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7782048268715077E-2"/>
                  <c:y val="-3.1977464137042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4 489,7</c:v>
                  </c:pt>
                  <c:pt idx="1">
                    <c:v>191,3</c:v>
                  </c:pt>
                  <c:pt idx="2">
                    <c:v>10,0</c:v>
                  </c:pt>
                  <c:pt idx="3">
                    <c:v>829,5</c:v>
                  </c:pt>
                  <c:pt idx="4">
                    <c:v>4,0</c:v>
                  </c:pt>
                  <c:pt idx="5">
                    <c:v>4 233,8</c:v>
                  </c:pt>
                  <c:pt idx="6">
                    <c:v>106,7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экономика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4489.7</c:v>
                </c:pt>
                <c:pt idx="1">
                  <c:v>191.3</c:v>
                </c:pt>
                <c:pt idx="2">
                  <c:v>10</c:v>
                </c:pt>
                <c:pt idx="3">
                  <c:v>829.5</c:v>
                </c:pt>
                <c:pt idx="4">
                  <c:v>4</c:v>
                </c:pt>
                <c:pt idx="5">
                  <c:v>4233.8</c:v>
                </c:pt>
                <c:pt idx="6">
                  <c:v>106.7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4 489,7</c:v>
                  </c:pt>
                  <c:pt idx="1">
                    <c:v>191,3</c:v>
                  </c:pt>
                  <c:pt idx="2">
                    <c:v>10,0</c:v>
                  </c:pt>
                  <c:pt idx="3">
                    <c:v>829,5</c:v>
                  </c:pt>
                  <c:pt idx="4">
                    <c:v>4,0</c:v>
                  </c:pt>
                  <c:pt idx="5">
                    <c:v>4 233,8</c:v>
                  </c:pt>
                  <c:pt idx="6">
                    <c:v>106,7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экономика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5772808249911998"/>
          <c:y val="0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90528"/>
        <c:axId val="85192064"/>
      </c:barChart>
      <c:catAx>
        <c:axId val="85190528"/>
        <c:scaling>
          <c:orientation val="minMax"/>
        </c:scaling>
        <c:delete val="1"/>
        <c:axPos val="b"/>
        <c:majorTickMark val="out"/>
        <c:minorTickMark val="none"/>
        <c:tickLblPos val="none"/>
        <c:crossAx val="85192064"/>
        <c:crosses val="autoZero"/>
        <c:auto val="1"/>
        <c:lblAlgn val="ctr"/>
        <c:lblOffset val="100"/>
        <c:noMultiLvlLbl val="0"/>
      </c:catAx>
      <c:valAx>
        <c:axId val="85192064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51905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1004497751123E-2"/>
                  <c:y val="-4.444465030106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3899.7</c:v>
                </c:pt>
                <c:pt idx="1">
                  <c:v>4340.5</c:v>
                </c:pt>
                <c:pt idx="2">
                  <c:v>2734.8</c:v>
                </c:pt>
                <c:pt idx="3">
                  <c:v>2759.5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0566144"/>
        <c:axId val="74279552"/>
        <c:axId val="0"/>
      </c:bar3DChart>
      <c:catAx>
        <c:axId val="605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279552"/>
        <c:crosses val="autoZero"/>
        <c:auto val="1"/>
        <c:lblAlgn val="ctr"/>
        <c:lblOffset val="100"/>
        <c:noMultiLvlLbl val="0"/>
      </c:catAx>
      <c:valAx>
        <c:axId val="7427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566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- 3525,6</c:v>
                </c:pt>
                <c:pt idx="1">
                  <c:v>Расходы на софинансирование повышения з/п работникам муниципальных учреждений культуры - 708,2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3525.6</c:v>
                </c:pt>
                <c:pt idx="1">
                  <c:v>708.2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от 25.09.2018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2019 год и плановый период 2020 и 2021 годов, утвержденных постановлением  Администрации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от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23.10.2018 №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88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до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2020 года,                                                                          утвержденный распоряжением Администрации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от 16.10.2018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>
        <a:solidFill>
          <a:srgbClr val="FF9933">
            <a:alpha val="89804"/>
          </a:srgbClr>
        </a:solidFill>
      </dgm:spPr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599" y="152947"/>
          <a:ext cx="1084594" cy="77869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9685" y="97337"/>
        <a:ext cx="584025" cy="889920"/>
      </dsp:txXfrm>
    </dsp:sp>
    <dsp:sp modelId="{CA80EEC5-8180-463D-AB43-E20FC1CCE0B0}">
      <dsp:nvSpPr>
        <dsp:cNvPr id="0" name=""/>
        <dsp:cNvSpPr/>
      </dsp:nvSpPr>
      <dsp:spPr>
        <a:xfrm rot="5400000">
          <a:off x="4477198" y="-3567902"/>
          <a:ext cx="986234" cy="812203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от 25.09.2018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46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909296" y="48144"/>
        <a:ext cx="8073894" cy="889946"/>
      </dsp:txXfrm>
    </dsp:sp>
    <dsp:sp modelId="{9B6A0A72-3C0F-4B82-A7E6-2BA4A15A1DC4}">
      <dsp:nvSpPr>
        <dsp:cNvPr id="0" name=""/>
        <dsp:cNvSpPr/>
      </dsp:nvSpPr>
      <dsp:spPr>
        <a:xfrm rot="5400000">
          <a:off x="-83900" y="1410708"/>
          <a:ext cx="1112427" cy="778699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0301" y="1341181"/>
        <a:ext cx="584025" cy="917753"/>
      </dsp:txXfrm>
    </dsp:sp>
    <dsp:sp modelId="{9A9BA3CA-42DC-4E24-BA14-1B2C342C1B46}">
      <dsp:nvSpPr>
        <dsp:cNvPr id="0" name=""/>
        <dsp:cNvSpPr/>
      </dsp:nvSpPr>
      <dsp:spPr>
        <a:xfrm rot="5400000">
          <a:off x="4436225" y="-2327303"/>
          <a:ext cx="1029120" cy="817142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до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2020 года,                                                                          утвержденный распоряжением Администрации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от 16.10.2018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865076" y="1294084"/>
        <a:ext cx="8121183" cy="928646"/>
      </dsp:txXfrm>
    </dsp:sp>
    <dsp:sp modelId="{B59BF440-36E6-48B3-BC75-E6445956244C}">
      <dsp:nvSpPr>
        <dsp:cNvPr id="0" name=""/>
        <dsp:cNvSpPr/>
      </dsp:nvSpPr>
      <dsp:spPr>
        <a:xfrm rot="5400000">
          <a:off x="-197896" y="2672875"/>
          <a:ext cx="1340419" cy="778699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180301" y="2489352"/>
        <a:ext cx="584025" cy="1145745"/>
      </dsp:txXfrm>
    </dsp:sp>
    <dsp:sp modelId="{6F6C7F8D-CA85-4C86-A8B9-DE0E49DC8118}">
      <dsp:nvSpPr>
        <dsp:cNvPr id="0" name=""/>
        <dsp:cNvSpPr/>
      </dsp:nvSpPr>
      <dsp:spPr>
        <a:xfrm rot="5400000">
          <a:off x="4322196" y="-1029924"/>
          <a:ext cx="1292356" cy="8136242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2019 год и плановый период 2020 и 2021 годов, утвержденных постановлением  Администрации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Сулинского сельского поселения от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23.10.2018 №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88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900253" y="2455107"/>
        <a:ext cx="8073154" cy="1166180"/>
      </dsp:txXfrm>
    </dsp:sp>
    <dsp:sp modelId="{A6E13E1B-7D1B-442A-959A-A9F6D8AE7DD8}">
      <dsp:nvSpPr>
        <dsp:cNvPr id="0" name=""/>
        <dsp:cNvSpPr/>
      </dsp:nvSpPr>
      <dsp:spPr>
        <a:xfrm rot="5400000">
          <a:off x="-83900" y="4060340"/>
          <a:ext cx="1112427" cy="778699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0301" y="3990813"/>
        <a:ext cx="584025" cy="917753"/>
      </dsp:txXfrm>
    </dsp:sp>
    <dsp:sp modelId="{F6DF088B-B792-439B-9EEE-AF2670D0671E}">
      <dsp:nvSpPr>
        <dsp:cNvPr id="0" name=""/>
        <dsp:cNvSpPr/>
      </dsp:nvSpPr>
      <dsp:spPr>
        <a:xfrm rot="5400000">
          <a:off x="4400604" y="398493"/>
          <a:ext cx="1140908" cy="8130874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0.66974</cdr:x>
      <cdr:y>0.37451</cdr:y>
    </cdr:from>
    <cdr:to>
      <cdr:x>0.80443</cdr:x>
      <cdr:y>0.53333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3457574" y="1819275"/>
          <a:ext cx="695325" cy="7715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0.28782</cdr:x>
      <cdr:y>0.48235</cdr:y>
    </cdr:from>
    <cdr:to>
      <cdr:x>0.38176</cdr:x>
      <cdr:y>0.75883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485900" y="2343150"/>
          <a:ext cx="484942" cy="134306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-6,3 %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0.30041</cdr:x>
      <cdr:y>0.32477</cdr:y>
    </cdr:from>
    <cdr:to>
      <cdr:x>0.40453</cdr:x>
      <cdr:y>0.51652</cdr:y>
    </cdr:to>
    <cdr:sp macro="" textlink="">
      <cdr:nvSpPr>
        <cdr:cNvPr id="6" name="TextBox 1"/>
        <cdr:cNvSpPr txBox="1"/>
      </cdr:nvSpPr>
      <cdr:spPr>
        <a:xfrm xmlns:a="http://schemas.openxmlformats.org/drawingml/2006/main" rot="3473956">
          <a:off x="1353922" y="1774619"/>
          <a:ext cx="931474" cy="537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-16,9 %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0.50123</cdr:x>
      <cdr:y>0.48627</cdr:y>
    </cdr:from>
    <cdr:to>
      <cdr:x>0.62117</cdr:x>
      <cdr:y>0.76079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2587641" y="2362189"/>
          <a:ext cx="619196" cy="13335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0.50517</cdr:x>
      <cdr:y>0.39701</cdr:y>
    </cdr:from>
    <cdr:to>
      <cdr:x>0.58713</cdr:x>
      <cdr:y>0.5406</cdr:y>
    </cdr:to>
    <cdr:sp macro="" textlink="">
      <cdr:nvSpPr>
        <cdr:cNvPr id="8" name="TextBox 1"/>
        <cdr:cNvSpPr txBox="1"/>
      </cdr:nvSpPr>
      <cdr:spPr>
        <a:xfrm xmlns:a="http://schemas.openxmlformats.org/drawingml/2006/main" rot="18358004">
          <a:off x="2470786" y="2065776"/>
          <a:ext cx="697503" cy="423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+17,2 %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4233,8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05.12.2018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05.12.2018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05.12.2018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74" y="476672"/>
            <a:ext cx="374441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796082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51877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4956,4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Сулинского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-100,3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948,4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–100,3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269,9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3107,8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15,3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560394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5822,3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4908,6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2173,3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1777,5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5157,5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4193,9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1974,8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1777,3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191,5*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06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от 29.12.2017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68«О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(после принятия областного бюджета на 2019 -2021 годы во 2 –м чтении, субвенции и субсидии в расходах бюджета Сулинского сельского поселения Миллеровского района на 2019 год будут  увеличены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69538383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9865,0тыс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8871720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4340,5 тыс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44,0 %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" y="1196752"/>
            <a:ext cx="6844671" cy="54269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4340,5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2019 -2021 годы, расходы на социальную сферу в 2019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664" y="2708920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(42,9%)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720255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(1,1%)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164081139"/>
              </p:ext>
            </p:extLst>
          </p:nvPr>
        </p:nvGraphicFramePr>
        <p:xfrm>
          <a:off x="3491880" y="1016763"/>
          <a:ext cx="5215074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/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2019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55618383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4716016" y="1916832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год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57,7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57,7 тыс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2021 год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57,7 тыс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рублей 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179512" y="1916832"/>
            <a:ext cx="3960440" cy="114283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/>
                <a:ea typeface="Times New Roman"/>
              </a:rPr>
              <a:t>Обеспечение жильем молодых семей и молодых специалистов, проживающих и работающих в сельской местности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2019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059668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2019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49,0 тыс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рублей, </a:t>
            </a:r>
          </a:p>
          <a:p>
            <a:pPr lvl="0" algn="ctr"/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0,0 тыс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рублей,</a:t>
            </a:r>
          </a:p>
          <a:p>
            <a:pPr lvl="0" algn="ctr"/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2021 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39,0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1052736"/>
            <a:ext cx="363640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освещения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году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829,5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765150" y="2276872"/>
            <a:ext cx="1934641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724,5 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03229" y="3104728"/>
            <a:ext cx="4032448" cy="396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поселения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 flipH="1">
            <a:off x="4499992" y="3733533"/>
            <a:ext cx="2304256" cy="271531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005064"/>
            <a:ext cx="4752528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захоронения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611560" y="4653137"/>
            <a:ext cx="3816424" cy="288032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40,0 </a:t>
            </a:r>
            <a:r>
              <a:rPr lang="ru-RU" sz="1400" b="1" dirty="0" smtClean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рублей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41614" y="4758146"/>
            <a:ext cx="3194781" cy="543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благоустройству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flipH="1">
            <a:off x="5148064" y="5449415"/>
            <a:ext cx="3168352" cy="643880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60,0 </a:t>
            </a:r>
            <a:r>
              <a:rPr lang="ru-RU" sz="1400" b="1" dirty="0" smtClean="0">
                <a:solidFill>
                  <a:schemeClr val="tx1"/>
                </a:solidFill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</a:rPr>
              <a:t>рублей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692696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Сулинского сельского поселения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Сулинского сельского поселения от 29.10.2018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Сулинского сельского поселения на 2019-2021 года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АМР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01.10.2018 №940)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08762"/>
              </p:ext>
            </p:extLst>
          </p:nvPr>
        </p:nvGraphicFramePr>
        <p:xfrm>
          <a:off x="539552" y="1412777"/>
          <a:ext cx="8568952" cy="49270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08447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616894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4469,7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4101,2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3833,3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9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6894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69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 Сулинского сельского поселения»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829,5</a:t>
                      </a:r>
                      <a:endParaRPr lang="ru-RU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9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9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4233,8</a:t>
                      </a:r>
                      <a:endParaRPr lang="ru-RU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2677,1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2662,8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9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«Социальная поддержка граждан»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106,7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57,7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96,7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03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9673,7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6886,0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6642,8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056084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374,9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района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29022936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34070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01.01.2019)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34150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2019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2020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2021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5822,3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4908,6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2173,3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5157,5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4193,9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1974,8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523,2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бюджета Сулинского сельского поселения Миллеровского района 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Сулинского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2020 года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29.10.2018 № 88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3359284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82627588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</a:t>
            </a: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сбалансированности бюджета Сулинского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57837"/>
              </p:ext>
            </p:extLst>
          </p:nvPr>
        </p:nvGraphicFramePr>
        <p:xfrm>
          <a:off x="0" y="1772816"/>
          <a:ext cx="8856981" cy="4506211"/>
        </p:xfrm>
        <a:graphic>
          <a:graphicData uri="http://schemas.openxmlformats.org/drawingml/2006/table">
            <a:tbl>
              <a:tblPr/>
              <a:tblGrid>
                <a:gridCol w="266429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9865,0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7260,9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6992,5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4956,4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5087,6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5215,0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4908,6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2173,3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1777,5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4193,0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1974,8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1777,3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523,2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9865,0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7260,9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6992,5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</a:t>
            </a:r>
            <a:r>
              <a:rPr lang="ru-RU" sz="2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параметры </a:t>
            </a:r>
            <a:r>
              <a:rPr lang="ru-RU" sz="2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9865,0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9865,0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-948,4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100,3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11560" y="3573016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3107,8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-462,2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82266" y="4149080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52,5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269,9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-4908,6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1560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санкции- 15,3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4489,7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436096" y="2964470"/>
            <a:ext cx="3366194" cy="60854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-10,0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67932" y="3717032"/>
            <a:ext cx="3366194" cy="62585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-829,5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539370" y="4437112"/>
            <a:ext cx="3194755" cy="71165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-4233,8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526286" y="5388519"/>
            <a:ext cx="3366194" cy="73235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106,7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436096" y="2451001"/>
            <a:ext cx="3366194" cy="4512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191,3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(общий объем доходов бюджета на 2019 год будет увеличен, после принятия областного закона об областном бюджете на 2019-2021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475028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350436">
            <a:off x="3652502" y="4250705"/>
            <a:ext cx="680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99,2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579093">
            <a:off x="3671173" y="2883949"/>
            <a:ext cx="642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84,3%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345646" y="3190317"/>
            <a:ext cx="1142264" cy="207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415436" y="4578369"/>
            <a:ext cx="1154346" cy="13850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20252</TotalTime>
  <Words>1658</Words>
  <Application>Microsoft Office PowerPoint</Application>
  <PresentationFormat>Экран (4:3)</PresentationFormat>
  <Paragraphs>376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2019-2021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2019-2021 годы</vt:lpstr>
      <vt:lpstr>Основные параметры бюджета Сулинского сельского поселения Миллеровского района на 2019 год</vt:lpstr>
      <vt:lpstr>Динамика доходов бюджета Сулинского сельского поселения Миллеровского района, (общий объем доходов бюджета на 2019 год будет увеличен, после принятия областного закона об областном бюджете на 2019-2021 года во 2-м чтении)</vt:lpstr>
      <vt:lpstr>Собственные доходы бюджета Сулинского сельского поселения Миллеровского района</vt:lpstr>
      <vt:lpstr>Презентация PowerPoint</vt:lpstr>
      <vt:lpstr>Безвозмездные поступления из областного бюджета</vt:lpstr>
      <vt:lpstr>Презентация PowerPoint</vt:lpstr>
      <vt:lpstr>Динамика расходов  бюджета Сулинского сельского поселения Миллеровского района,                (после принятия областного бюджета на 2019 -2021 годы во 2 –м чтении, субвенции и субсидии в расходах бюджета Сулинского сельского поселения Миллеровского района на 2019 год будут  увеличены</vt:lpstr>
      <vt:lpstr>Расходы бюджета Сулинского сельского поселения Миллеровского района в 2019 году 9865,0тыс. рублей</vt:lpstr>
      <vt:lpstr>Расходы бюджета Сулинского сельского поселения Миллеровского района на социальную сферу в 2019 году – 4340,5 тыс.рублей (* после принятия областного бюджета на 2019 -2021 годы, расходы на социальную сферу в 2019 году будут уточнены)</vt:lpstr>
      <vt:lpstr>Структура расходов по разделу «Культура, кинематография» на 2019 год           </vt:lpstr>
      <vt:lpstr>Расходы по разделу «Социальная политика» на 2019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непрограмные расходы (тыс.рублей)  </vt:lpstr>
      <vt:lpstr>Структура расходов по муниципальным программам Миллеровского района в 2019 году           </vt:lpstr>
      <vt:lpstr>Структура муниципального долга Сулинского сельского поселения на 2019-2021 годы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2097</cp:revision>
  <dcterms:created xsi:type="dcterms:W3CDTF">2011-10-21T12:19:44Z</dcterms:created>
  <dcterms:modified xsi:type="dcterms:W3CDTF">2018-12-05T11:24:48Z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