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204" r:id="rId10"/>
    <p:sldId id="1198" r:id="rId11"/>
    <p:sldId id="1170" r:id="rId12"/>
    <p:sldId id="1201" r:id="rId13"/>
    <p:sldId id="1423" r:id="rId14"/>
    <p:sldId id="1572" r:id="rId15"/>
    <p:sldId id="1588" r:id="rId16"/>
    <p:sldId id="1502" r:id="rId17"/>
    <p:sldId id="1587" r:id="rId18"/>
    <p:sldId id="1571" r:id="rId19"/>
    <p:sldId id="1590" r:id="rId20"/>
    <p:sldId id="1507" r:id="rId21"/>
    <p:sldId id="1511" r:id="rId22"/>
    <p:sldId id="1519" r:id="rId23"/>
    <p:sldId id="1547" r:id="rId24"/>
    <p:sldId id="1566" r:id="rId25"/>
    <p:sldId id="1589" r:id="rId26"/>
    <p:sldId id="971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A9F"/>
    <a:srgbClr val="99FF66"/>
    <a:srgbClr val="97E60A"/>
    <a:srgbClr val="FFFF66"/>
    <a:srgbClr val="FF9933"/>
    <a:srgbClr val="90C5D8"/>
    <a:srgbClr val="CCFF33"/>
    <a:srgbClr val="8BC2DD"/>
    <a:srgbClr val="FFCC00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7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_____Microsoft_Excel8.xlsx"/><Relationship Id="rId1" Type="http://schemas.openxmlformats.org/officeDocument/2006/relationships/image" Target="../media/image14.jpeg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245672152594629"/>
          <c:y val="0.10666397887360571"/>
          <c:w val="0.83528284203826897"/>
          <c:h val="0.73531463511920003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AB200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h="63500"/>
              <a:bevelB w="165100" h="63500" prst="coolSlant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3.0366139362414009E-2"/>
                  <c:y val="-4.88442633097335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1521951,5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9064859440326895E-2"/>
                  <c:y val="-0.12795929454888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1400469,7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593513834826454E-2"/>
                  <c:y val="-0.11788393891775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812" b="1" i="0" u="none" strike="noStrike" baseline="0" dirty="0" smtClean="0"/>
                      <a:t>1349758,6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3196775581745584E-2"/>
                  <c:y val="-0.116715479624924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257380434140812E-2"/>
                  <c:y val="-0.210807508904782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068">
                <a:noFill/>
              </a:ln>
            </c:spPr>
            <c:txPr>
              <a:bodyPr/>
              <a:lstStyle/>
              <a:p>
                <a:pPr>
                  <a:defRPr sz="18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"/>
                    <a:satMod val="255000"/>
                  </a:schemeClr>
                </a:gs>
                <a:gs pos="55000">
                  <a:schemeClr val="accent6">
                    <a:tint val="12000"/>
                    <a:satMod val="255000"/>
                  </a:schemeClr>
                </a:gs>
                <a:gs pos="100000">
                  <a:schemeClr val="accent6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10777.9</c:v>
                </c:pt>
                <c:pt idx="1">
                  <c:v>7986.6</c:v>
                </c:pt>
                <c:pt idx="2">
                  <c:v>8296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4352128"/>
        <c:axId val="94353664"/>
        <c:axId val="0"/>
      </c:bar3DChart>
      <c:catAx>
        <c:axId val="94352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353664"/>
        <c:crosses val="autoZero"/>
        <c:auto val="1"/>
        <c:lblAlgn val="ctr"/>
        <c:lblOffset val="50"/>
        <c:tickLblSkip val="1"/>
        <c:tickMarkSkip val="1"/>
        <c:noMultiLvlLbl val="0"/>
      </c:catAx>
      <c:valAx>
        <c:axId val="9435366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43521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07300717338412"/>
          <c:y val="0.88011096172559267"/>
          <c:w val="0.72692699282661588"/>
          <c:h val="5.7703879706073505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713001472031822E-2"/>
          <c:y val="5.0634048328720462E-2"/>
          <c:w val="0.95162068234506869"/>
          <c:h val="0.7922510378965297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invertIfNegative val="0"/>
          <c:dPt>
            <c:idx val="0"/>
            <c:invertIfNegative val="0"/>
            <c:bubble3D val="1"/>
            <c:spPr>
              <a:solidFill>
                <a:schemeClr val="tx2">
                  <a:lumMod val="20000"/>
                  <a:lumOff val="80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Pt>
            <c:idx val="1"/>
            <c:invertIfNegative val="0"/>
            <c:bubble3D val="1"/>
            <c:spPr>
              <a:solidFill>
                <a:srgbClr val="97E60A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Pt>
            <c:idx val="2"/>
            <c:invertIfNegative val="0"/>
            <c:bubble3D val="1"/>
          </c:dPt>
          <c:dLbls>
            <c:dLbl>
              <c:idx val="0"/>
              <c:layout>
                <c:manualLayout>
                  <c:x val="-5.4232751303246746E-3"/>
                  <c:y val="-4.8831295465791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5642253698597109E-2"/>
                  <c:y val="-3.5772299928127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9.7087905585633658E-3"/>
                  <c:y val="-6.6292815807309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xVal>
          <c:yVal>
            <c:numRef>
              <c:f>Лист1!$B$2:$B$4</c:f>
              <c:numCache>
                <c:formatCode>#,##0.0</c:formatCode>
                <c:ptCount val="3"/>
                <c:pt idx="0">
                  <c:v>4995.8999999999996</c:v>
                </c:pt>
                <c:pt idx="1">
                  <c:v>4979.5</c:v>
                </c:pt>
                <c:pt idx="2">
                  <c:v>5108.5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7059840"/>
        <c:axId val="127061376"/>
      </c:bubbleChart>
      <c:valAx>
        <c:axId val="1270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27061376"/>
        <c:crosses val="autoZero"/>
        <c:crossBetween val="midCat"/>
      </c:valAx>
      <c:valAx>
        <c:axId val="127061376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127059840"/>
        <c:crosses val="autoZero"/>
        <c:crossBetween val="midCat"/>
        <c:majorUnit val="50"/>
      </c:valAx>
    </c:plotArea>
    <c:legend>
      <c:legendPos val="l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4118801614635429E-4"/>
          <c:y val="0"/>
          <c:w val="0.99057616839669616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4"/>
          <c:dPt>
            <c:idx val="0"/>
            <c:bubble3D val="0"/>
            <c:spPr/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bubble3D val="0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2.2936535316738678E-2"/>
                  <c:y val="-0.102793403072173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0173089929578975E-3"/>
                  <c:y val="4.45785629082148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4.7272890731439199E-2"/>
                  <c:y val="3.172838251890141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807412724122277"/>
                  <c:y val="5.259996696273513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0.2030162462455439"/>
                  <c:y val="-9.5193370327273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2736143352493004E-2"/>
                  <c:y val="-7.746087423034872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863.8</c:v>
                </c:pt>
                <c:pt idx="1">
                  <c:v>667.4</c:v>
                </c:pt>
                <c:pt idx="2" formatCode="0.0">
                  <c:v>206.3</c:v>
                </c:pt>
                <c:pt idx="3" formatCode="0.0">
                  <c:v>3105.6</c:v>
                </c:pt>
                <c:pt idx="4" formatCode="0.0">
                  <c:v>50.3</c:v>
                </c:pt>
                <c:pt idx="5" formatCode="0.0">
                  <c:v>102.5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90390113148625"/>
          <c:y val="4.861396942480109E-2"/>
          <c:w val="0.77170122725018075"/>
          <c:h val="0.77546709483015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65100" dist="88900" dir="13740000" sx="116000" sy="116000" algn="br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7007148826835513E-2"/>
                  <c:y val="-4.2760539631276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29517362909906E-2"/>
                  <c:y val="-2.1903190116259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381255223480752E-2"/>
                  <c:y val="-3.1357953527711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4.5016751903109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года</c:v>
                </c:pt>
                <c:pt idx="1">
                  <c:v>Бюджет 2019 года</c:v>
                </c:pt>
                <c:pt idx="2">
                  <c:v>Бюджет 2020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863.8</c:v>
                </c:pt>
                <c:pt idx="1">
                  <c:v>924.1</c:v>
                </c:pt>
                <c:pt idx="2" formatCode="0.0">
                  <c:v>979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239488"/>
        <c:axId val="168241024"/>
        <c:axId val="0"/>
      </c:bar3DChart>
      <c:catAx>
        <c:axId val="168239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68241024"/>
        <c:crosses val="autoZero"/>
        <c:auto val="1"/>
        <c:lblAlgn val="ctr"/>
        <c:lblOffset val="100"/>
        <c:noMultiLvlLbl val="0"/>
      </c:catAx>
      <c:valAx>
        <c:axId val="168241024"/>
        <c:scaling>
          <c:orientation val="minMax"/>
          <c:max val="1000"/>
          <c:min val="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68239488"/>
        <c:crosses val="autoZero"/>
        <c:crossBetween val="between"/>
        <c:majorUnit val="500"/>
      </c:valAx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</c:floor>
    <c:sideWall>
      <c:thickness val="0"/>
      <c:spPr>
        <a:noFill/>
        <a:ln w="27068">
          <a:noFill/>
        </a:ln>
      </c:spPr>
    </c:sideWall>
    <c:backWall>
      <c:thickness val="0"/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5056557798115529E-2"/>
          <c:y val="2.6508426590818947E-2"/>
          <c:w val="0.95494344220188598"/>
          <c:h val="0.88990155623976364"/>
        </c:manualLayout>
      </c:layout>
      <c:bar3DChart>
        <c:barDir val="col"/>
        <c:grouping val="stacked"/>
        <c:varyColors val="0"/>
        <c:ser>
          <c:idx val="1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invertIfNegative val="0"/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97E60A"/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1460532897138139E-2"/>
                  <c:y val="-0.16697600322557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11924959106701E-2"/>
                  <c:y val="-0.189239470322316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66949427493912E-2"/>
                  <c:y val="-0.20872000403196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10777.9</c:v>
                </c:pt>
                <c:pt idx="1">
                  <c:v>7986.6</c:v>
                </c:pt>
                <c:pt idx="2">
                  <c:v>8296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4"/>
        <c:gapDepth val="165"/>
        <c:shape val="box"/>
        <c:axId val="168292736"/>
        <c:axId val="168294272"/>
        <c:axId val="0"/>
      </c:bar3DChart>
      <c:catAx>
        <c:axId val="16829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8294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8294272"/>
        <c:scaling>
          <c:orientation val="minMax"/>
          <c:min val="0"/>
        </c:scaling>
        <c:delete val="1"/>
        <c:axPos val="l"/>
        <c:numFmt formatCode="#,##0" sourceLinked="0"/>
        <c:majorTickMark val="out"/>
        <c:minorTickMark val="none"/>
        <c:tickLblPos val="none"/>
        <c:crossAx val="168292736"/>
        <c:crosses val="autoZero"/>
        <c:crossBetween val="between"/>
        <c:majorUnit val="50000"/>
        <c:minorUnit val="10000"/>
      </c:valAx>
      <c:spPr>
        <a:scene3d>
          <a:camera prst="orthographicFront"/>
          <a:lightRig rig="threePt" dir="t"/>
        </a:scene3d>
        <a:sp3d prstMaterial="flat"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2.204616153760696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61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10777.9</c:v>
                </c:pt>
                <c:pt idx="1">
                  <c:v>7986.6</c:v>
                </c:pt>
                <c:pt idx="2">
                  <c:v>8296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9452800"/>
        <c:axId val="139469952"/>
        <c:axId val="0"/>
      </c:bar3DChart>
      <c:catAx>
        <c:axId val="13945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9469952"/>
        <c:crosses val="autoZero"/>
        <c:auto val="1"/>
        <c:lblAlgn val="ctr"/>
        <c:lblOffset val="100"/>
        <c:noMultiLvlLbl val="0"/>
      </c:catAx>
      <c:valAx>
        <c:axId val="1394699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13945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Содержание сетей уличного освещения: 2018 год -663,7 тыс.рублей; 2019 год -116,9 тыс.рублей; 2020 год - 116,9 тыс.рублей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663.7</c:v>
                </c:pt>
                <c:pt idx="1">
                  <c:v>116.9</c:v>
                </c:pt>
                <c:pt idx="2">
                  <c:v>116.9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Озеленение территории: 2018 год - 111,1 ыс.рублей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0.0">
                  <c:v>111.1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 мест захоронения: 2018 год - 1122,6 тыс.рублей; 2019 год - 15,0 тыс.рублей; 2020 год - 15,0 тыс.рублей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1122.5999999999999</c:v>
                </c:pt>
                <c:pt idx="1">
                  <c:v>15</c:v>
                </c:pt>
                <c:pt idx="2">
                  <c:v>15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 по благоустройству- 2018 год- 107,0тыс. Рублей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 formatCode="0.0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680384"/>
        <c:axId val="117694464"/>
        <c:axId val="0"/>
      </c:bar3DChart>
      <c:catAx>
        <c:axId val="1176803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7694464"/>
        <c:crosses val="autoZero"/>
        <c:auto val="1"/>
        <c:lblAlgn val="ctr"/>
        <c:lblOffset val="100"/>
        <c:noMultiLvlLbl val="0"/>
      </c:catAx>
      <c:valAx>
        <c:axId val="117694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7680384"/>
        <c:crosses val="autoZero"/>
        <c:crossBetween val="between"/>
      </c:valAx>
      <c:spPr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90"/>
      <c:depthPercent val="100"/>
      <c:rAngAx val="1"/>
    </c:view3D>
    <c:floor>
      <c:thickness val="0"/>
    </c:floor>
    <c:side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sideWall>
    <c:backWall>
      <c:thickness val="0"/>
      <c:spPr>
        <a:blipFill>
          <a:blip xmlns:r="http://schemas.openxmlformats.org/officeDocument/2006/relationships" r:embed="rId1"/>
          <a:stretch>
            <a:fillRect/>
          </a:stretch>
        </a:blipFill>
      </c:spPr>
    </c:backWall>
    <c:plotArea>
      <c:layout>
        <c:manualLayout>
          <c:layoutTarget val="inner"/>
          <c:xMode val="edge"/>
          <c:yMode val="edge"/>
          <c:x val="5.6244531933508806E-4"/>
          <c:y val="2.5114971895758797E-2"/>
          <c:w val="0.55227515310586173"/>
          <c:h val="0.665223690934032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6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12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381056"/>
        <c:axId val="126391040"/>
        <c:axId val="0"/>
      </c:bar3DChart>
      <c:catAx>
        <c:axId val="126381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26391040"/>
        <c:crossesAt val="0"/>
        <c:auto val="1"/>
        <c:lblAlgn val="ctr"/>
        <c:lblOffset val="100"/>
        <c:noMultiLvlLbl val="0"/>
      </c:catAx>
      <c:valAx>
        <c:axId val="12639104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26381056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50800"/>
    </a:sp3d>
  </c:spPr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399"/>
          <c:w val="0.88477464252605975"/>
          <c:h val="0.724176071939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Бюджет
2018 год</c:v>
                </c:pt>
                <c:pt idx="1">
                  <c:v>Бюджет 
2019 год</c:v>
                </c:pt>
                <c:pt idx="2">
                  <c:v>Бюджет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3624.6</c:v>
                </c:pt>
                <c:pt idx="1">
                  <c:v>3565.8</c:v>
                </c:pt>
                <c:pt idx="2">
                  <c:v>3869.6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877056"/>
        <c:axId val="126920192"/>
      </c:barChart>
      <c:catAx>
        <c:axId val="12687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6920192"/>
        <c:crosses val="autoZero"/>
        <c:auto val="1"/>
        <c:lblAlgn val="ctr"/>
        <c:lblOffset val="100"/>
        <c:noMultiLvlLbl val="0"/>
      </c:catAx>
      <c:valAx>
        <c:axId val="12692019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268770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инвестирование </a:t>
          </a:r>
          <a:br>
            <a:rPr lang="ru-RU" sz="1200" i="1" dirty="0" smtClean="0">
              <a:latin typeface="Arial Black" pitchFamily="34" charset="0"/>
            </a:rPr>
          </a:br>
          <a:r>
            <a:rPr lang="ru-RU" sz="1200" i="1" dirty="0" smtClean="0">
              <a:latin typeface="Arial Black" pitchFamily="34" charset="0"/>
            </a:rPr>
            <a:t>в человеческий капитал</a:t>
          </a:r>
          <a:endParaRPr lang="ru-RU" sz="1200" i="1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 custLinFactNeighborX="82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C928E7E6-0BF8-4F71-A9FC-BBD38D226D7F}" type="presOf" srcId="{10CEFBB7-6C13-42BB-A72E-9CE8C4450081}" destId="{05BE1EB1-E929-4EA6-B09B-AEAAF45A936A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712029C1-EF2D-479C-B456-69290C1C58F5}" type="presOf" srcId="{971F98B7-9F0E-4CBF-9E52-F758B7AF539C}" destId="{DD65257D-0571-4E29-A9BE-119458095260}" srcOrd="1" destOrd="0" presId="urn:microsoft.com/office/officeart/2005/8/layout/hList7#1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BECFD384-8F7B-4534-81E9-340819B50C3E}" type="presOf" srcId="{23A35882-F850-44CF-BF7E-76DE9BF961FC}" destId="{477DEABC-75F1-441E-8920-4A84FA5ED8C1}" srcOrd="0" destOrd="0" presId="urn:microsoft.com/office/officeart/2005/8/layout/hList7#1"/>
    <dgm:cxn modelId="{0C50F168-71C7-4F70-A20E-91E981BE1C77}" type="presOf" srcId="{971F98B7-9F0E-4CBF-9E52-F758B7AF539C}" destId="{A6261845-6FEC-4FCD-A320-DB13C9B75A59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C53F01F9-0D35-4B3C-9C22-0C01B3BF8D2B}" type="presOf" srcId="{39C6AF87-AFF4-4988-9CE4-58C3DFCADBFC}" destId="{01196D70-DB24-4DDC-9CF1-7DC9DF8BCFAE}" srcOrd="0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2EDF6D89-4AFF-415B-9A05-F260E1C575A7}" type="presOf" srcId="{10CEFBB7-6C13-42BB-A72E-9CE8C4450081}" destId="{2124DCEB-EDBD-415D-8E06-ED092037E12A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DA8A3AA9-D4C1-42B1-9DD3-228A430DBB5C}" type="presParOf" srcId="{AC9FC888-4E7D-41D5-BF8D-099DDFB49032}" destId="{E23B2BA9-1C97-483A-B23A-3ED1FDCF116F}" srcOrd="4" destOrd="0" presId="urn:microsoft.com/office/officeart/2005/8/layout/hList7#1"/>
    <dgm:cxn modelId="{5143CA4A-0AB1-449E-96F4-78C7B15A69A1}" type="presParOf" srcId="{E23B2BA9-1C97-483A-B23A-3ED1FDCF116F}" destId="{A6261845-6FEC-4FCD-A320-DB13C9B75A59}" srcOrd="0" destOrd="0" presId="urn:microsoft.com/office/officeart/2005/8/layout/hList7#1"/>
    <dgm:cxn modelId="{FDAF407B-E92A-49B1-8276-CCFF4970BD4E}" type="presParOf" srcId="{E23B2BA9-1C97-483A-B23A-3ED1FDCF116F}" destId="{DD65257D-0571-4E29-A9BE-119458095260}" srcOrd="1" destOrd="0" presId="urn:microsoft.com/office/officeart/2005/8/layout/hList7#1"/>
    <dgm:cxn modelId="{224A3C23-5425-481E-9DA4-1E059C0E10F3}" type="presParOf" srcId="{E23B2BA9-1C97-483A-B23A-3ED1FDCF116F}" destId="{6F608111-633B-4C1F-8C5C-7AB01EEC5F6A}" srcOrd="2" destOrd="0" presId="urn:microsoft.com/office/officeart/2005/8/layout/hList7#1"/>
    <dgm:cxn modelId="{5E07B4F1-D2EB-4638-A78F-D6D97B842EC4}" type="presParOf" srcId="{E23B2BA9-1C97-483A-B23A-3ED1FDCF116F}" destId="{59BCE99C-652C-4BAC-91C1-A60B797A8CEA}" srcOrd="3" destOrd="0" presId="urn:microsoft.com/office/officeart/2005/8/layout/hList7#1"/>
    <dgm:cxn modelId="{6CE61ED5-9E63-4976-A680-CEF74EAA551E}" type="presParOf" srcId="{AC9FC888-4E7D-41D5-BF8D-099DDFB49032}" destId="{01196D70-DB24-4DDC-9CF1-7DC9DF8BCFAE}" srcOrd="5" destOrd="0" presId="urn:microsoft.com/office/officeart/2005/8/layout/hList7#1"/>
    <dgm:cxn modelId="{99AD1DF2-EFEF-4DCE-9CAB-F61329EC0130}" type="presParOf" srcId="{AC9FC888-4E7D-41D5-BF8D-099DDFB49032}" destId="{F3842D31-BF1C-4BCF-9C67-BBB3314ABE68}" srcOrd="6" destOrd="0" presId="urn:microsoft.com/office/officeart/2005/8/layout/hList7#1"/>
    <dgm:cxn modelId="{D89D6C55-EC74-4B35-85CD-A8FE31901BEE}" type="presParOf" srcId="{F3842D31-BF1C-4BCF-9C67-BBB3314ABE68}" destId="{05BE1EB1-E929-4EA6-B09B-AEAAF45A936A}" srcOrd="0" destOrd="0" presId="urn:microsoft.com/office/officeart/2005/8/layout/hList7#1"/>
    <dgm:cxn modelId="{2708AA14-A1E9-4DC2-AEE3-DCDB0CEFEB29}" type="presParOf" srcId="{F3842D31-BF1C-4BCF-9C67-BBB3314ABE68}" destId="{2124DCEB-EDBD-415D-8E06-ED092037E12A}" srcOrd="1" destOrd="0" presId="urn:microsoft.com/office/officeart/2005/8/layout/hList7#1"/>
    <dgm:cxn modelId="{B40A9C95-6690-4D51-BD7B-0C2AFD0CBE79}" type="presParOf" srcId="{F3842D31-BF1C-4BCF-9C67-BBB3314ABE68}" destId="{76C6886E-6BD9-42B7-9C7E-82FEC5D3C11D}" srcOrd="2" destOrd="0" presId="urn:microsoft.com/office/officeart/2005/8/layout/hList7#1"/>
    <dgm:cxn modelId="{DA915442-A529-44EC-9F83-E4A16A5332C4}" type="presParOf" srcId="{F3842D31-BF1C-4BCF-9C67-BBB3314ABE68}" destId="{2A289877-5F19-4A19-A468-00B4EBF5943F}" srcOrd="3" destOrd="0" presId="urn:microsoft.com/office/officeart/2005/8/layout/hList7#1"/>
    <dgm:cxn modelId="{E7163779-7A41-4DD7-B20D-2FDB3E9C5A01}" type="presParOf" srcId="{AC9FC888-4E7D-41D5-BF8D-099DDFB49032}" destId="{477DEABC-75F1-441E-8920-4A84FA5ED8C1}" srcOrd="7" destOrd="0" presId="urn:microsoft.com/office/officeart/2005/8/layout/hList7#1"/>
    <dgm:cxn modelId="{4FFA89E1-7237-416D-99FA-84A88573E60C}" type="presParOf" srcId="{AC9FC888-4E7D-41D5-BF8D-099DDFB49032}" destId="{A10443EA-0A22-4998-85A4-5FC07C4410A8}" srcOrd="8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8BC2DD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ln>
          <a:solidFill>
            <a:srgbClr val="90C5D8"/>
          </a:solidFill>
        </a:ln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99FF66"/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40000"/>
            <a:lumOff val="60000"/>
            <a:alpha val="89804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28.07.2017 № 28)</a:t>
          </a:r>
          <a:endParaRPr lang="ru-RU" sz="1400" u="none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 22.04.2014 № 68)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06.06.2017 № 20)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8BC2DD">
            <a:alpha val="89804"/>
          </a:srgbClr>
        </a:solidFill>
        <a:ln>
          <a:solidFill>
            <a:srgbClr val="90C5D8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14.04.2017 № 13)</a:t>
          </a:r>
          <a:endParaRPr lang="ru-RU" sz="1400" u="none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84876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4181" custScaleY="135599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1204" custScaleY="101000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2067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2438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7906" y="0"/>
          <a:ext cx="192444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kern="1200" dirty="0">
            <a:latin typeface="Arial Black" pitchFamily="34" charset="0"/>
          </a:endParaRPr>
        </a:p>
      </dsp:txBody>
      <dsp:txXfrm>
        <a:off x="3707906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инвестирование </a:t>
          </a:r>
          <a:br>
            <a:rPr lang="ru-RU" sz="1200" i="1" kern="1200" dirty="0" smtClean="0">
              <a:latin typeface="Arial Black" pitchFamily="34" charset="0"/>
            </a:rPr>
          </a:br>
          <a:r>
            <a:rPr lang="ru-RU" sz="1200" i="1" kern="1200" dirty="0" smtClean="0">
              <a:latin typeface="Arial Black" pitchFamily="34" charset="0"/>
            </a:rPr>
            <a:t>в человеческий капитал</a:t>
          </a:r>
          <a:endParaRPr lang="ru-RU" sz="1200" i="1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01092" y="75415"/>
          <a:ext cx="860577" cy="709746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5225" y="88718"/>
        <a:ext cx="532310" cy="683141"/>
      </dsp:txXfrm>
    </dsp:sp>
    <dsp:sp modelId="{CA80EEC5-8180-463D-AB43-E20FC1CCE0B0}">
      <dsp:nvSpPr>
        <dsp:cNvPr id="0" name=""/>
        <dsp:cNvSpPr/>
      </dsp:nvSpPr>
      <dsp:spPr>
        <a:xfrm rot="5400000">
          <a:off x="4588889" y="-3474275"/>
          <a:ext cx="893665" cy="7842215"/>
        </a:xfrm>
        <a:prstGeom prst="round2SameRect">
          <a:avLst/>
        </a:prstGeom>
        <a:solidFill>
          <a:schemeClr val="accent1">
            <a:lumMod val="40000"/>
            <a:lumOff val="6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28.07.2017 № 28)</a:t>
          </a:r>
          <a:endParaRPr lang="ru-RU" sz="1400" u="none" kern="1200" dirty="0"/>
        </a:p>
      </dsp:txBody>
      <dsp:txXfrm rot="-5400000">
        <a:off x="1114615" y="43625"/>
        <a:ext cx="7798590" cy="806415"/>
      </dsp:txXfrm>
    </dsp:sp>
    <dsp:sp modelId="{9B6A0A72-3C0F-4B82-A7E6-2BA4A15A1DC4}">
      <dsp:nvSpPr>
        <dsp:cNvPr id="0" name=""/>
        <dsp:cNvSpPr/>
      </dsp:nvSpPr>
      <dsp:spPr>
        <a:xfrm rot="5400000">
          <a:off x="24979" y="1418857"/>
          <a:ext cx="1013923" cy="709746"/>
        </a:xfrm>
        <a:prstGeom prst="bevel">
          <a:avLst/>
        </a:prstGeom>
        <a:solidFill>
          <a:srgbClr val="8BC2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5785" y="1355487"/>
        <a:ext cx="532310" cy="836487"/>
      </dsp:txXfrm>
    </dsp:sp>
    <dsp:sp modelId="{9A9BA3CA-42DC-4E24-BA14-1B2C342C1B46}">
      <dsp:nvSpPr>
        <dsp:cNvPr id="0" name=""/>
        <dsp:cNvSpPr/>
      </dsp:nvSpPr>
      <dsp:spPr>
        <a:xfrm rot="5400000">
          <a:off x="4640475" y="-2022587"/>
          <a:ext cx="665640" cy="7516710"/>
        </a:xfrm>
        <a:prstGeom prst="round2SameRect">
          <a:avLst/>
        </a:prstGeom>
        <a:solidFill>
          <a:srgbClr val="8BC2DD">
            <a:alpha val="89804"/>
          </a:srgbClr>
        </a:solidFill>
        <a:ln>
          <a:solidFill>
            <a:srgbClr val="90C5D8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14.04.2017 № 13)</a:t>
          </a:r>
          <a:endParaRPr lang="ru-RU" sz="1400" u="none" kern="1200" dirty="0"/>
        </a:p>
      </dsp:txBody>
      <dsp:txXfrm rot="-5400000">
        <a:off x="1214940" y="1435442"/>
        <a:ext cx="7484216" cy="600652"/>
      </dsp:txXfrm>
    </dsp:sp>
    <dsp:sp modelId="{B59BF440-36E6-48B3-BC75-E6445956244C}">
      <dsp:nvSpPr>
        <dsp:cNvPr id="0" name=""/>
        <dsp:cNvSpPr/>
      </dsp:nvSpPr>
      <dsp:spPr>
        <a:xfrm rot="5400000">
          <a:off x="-78921" y="2553057"/>
          <a:ext cx="1221727" cy="709746"/>
        </a:xfrm>
        <a:prstGeom prst="bevel">
          <a:avLst/>
        </a:prstGeom>
        <a:solidFill>
          <a:schemeClr val="accent5">
            <a:hueOff val="8993554"/>
            <a:satOff val="-507"/>
            <a:lumOff val="-20000"/>
            <a:alphaOff val="0"/>
          </a:schemeClr>
        </a:solidFill>
        <a:ln>
          <a:solidFill>
            <a:srgbClr val="90C5D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265787" y="2385785"/>
        <a:ext cx="532310" cy="1044291"/>
      </dsp:txXfrm>
    </dsp:sp>
    <dsp:sp modelId="{6F6C7F8D-CA85-4C86-A8B9-DE0E49DC8118}">
      <dsp:nvSpPr>
        <dsp:cNvPr id="0" name=""/>
        <dsp:cNvSpPr/>
      </dsp:nvSpPr>
      <dsp:spPr>
        <a:xfrm rot="5400000">
          <a:off x="4474448" y="-943787"/>
          <a:ext cx="1177920" cy="7659634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06.06.2017 № 20)</a:t>
          </a:r>
          <a:endParaRPr lang="ru-RU" sz="1200" kern="1200" dirty="0"/>
        </a:p>
      </dsp:txBody>
      <dsp:txXfrm rot="-5400000">
        <a:off x="1233592" y="2354571"/>
        <a:ext cx="7602133" cy="1062918"/>
      </dsp:txXfrm>
    </dsp:sp>
    <dsp:sp modelId="{A6E13E1B-7D1B-442A-959A-A9F6D8AE7DD8}">
      <dsp:nvSpPr>
        <dsp:cNvPr id="0" name=""/>
        <dsp:cNvSpPr/>
      </dsp:nvSpPr>
      <dsp:spPr>
        <a:xfrm rot="5400000">
          <a:off x="24979" y="3801460"/>
          <a:ext cx="1013923" cy="709746"/>
        </a:xfrm>
        <a:prstGeom prst="bevel">
          <a:avLst/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65785" y="3738090"/>
        <a:ext cx="532310" cy="836487"/>
      </dsp:txXfrm>
    </dsp:sp>
    <dsp:sp modelId="{F6DF088B-B792-439B-9EEE-AF2670D0671E}">
      <dsp:nvSpPr>
        <dsp:cNvPr id="0" name=""/>
        <dsp:cNvSpPr/>
      </dsp:nvSpPr>
      <dsp:spPr>
        <a:xfrm rot="5400000">
          <a:off x="4516529" y="320773"/>
          <a:ext cx="1039882" cy="769708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Сулинского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 22.04.2014 № 68)</a:t>
          </a:r>
          <a:endParaRPr lang="ru-RU" sz="1400" kern="1200" dirty="0"/>
        </a:p>
      </dsp:txBody>
      <dsp:txXfrm rot="-5400000">
        <a:off x="1187931" y="3700135"/>
        <a:ext cx="7646317" cy="9383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0.54725</cdr:x>
      <cdr:y>0.35851</cdr:y>
    </cdr:from>
    <cdr:to>
      <cdr:x>0.98824</cdr:x>
      <cdr:y>0.56887</cdr:y>
    </cdr:to>
    <cdr:sp macro="" textlink="">
      <cdr:nvSpPr>
        <cdr:cNvPr id="25" name="Скругленный прямоугольник 24"/>
        <cdr:cNvSpPr/>
      </cdr:nvSpPr>
      <cdr:spPr>
        <a:xfrm xmlns:a="http://schemas.openxmlformats.org/drawingml/2006/main">
          <a:off x="5004054" y="2132856"/>
          <a:ext cx="4032413" cy="1251511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Georgia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Georgia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Georgia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Georgia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Georgia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Georgia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Georgia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Georgia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Georgia"/>
            </a:defRPr>
          </a:lvl9pPr>
        </a:lstStyle>
        <a:p xmlns:a="http://schemas.openxmlformats.org/drawingml/2006/main">
          <a:pPr algn="r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2018 год – 12,0 тыс. рублей </a:t>
          </a:r>
        </a:p>
      </cdr:txBody>
    </cdr:sp>
  </cdr:relSizeAnchor>
  <cdr:relSizeAnchor xmlns:cdr="http://schemas.openxmlformats.org/drawingml/2006/chartDrawing">
    <cdr:from>
      <cdr:x>0.54725</cdr:x>
      <cdr:y>0.04381</cdr:y>
    </cdr:from>
    <cdr:to>
      <cdr:x>0.98824</cdr:x>
      <cdr:y>0.18118</cdr:y>
    </cdr:to>
    <cdr:sp macro="" textlink="">
      <cdr:nvSpPr>
        <cdr:cNvPr id="24" name="Скругленный прямоугольник 23"/>
        <cdr:cNvSpPr/>
      </cdr:nvSpPr>
      <cdr:spPr>
        <a:xfrm xmlns:a="http://schemas.openxmlformats.org/drawingml/2006/main">
          <a:off x="5004054" y="260648"/>
          <a:ext cx="4032413" cy="817245"/>
        </a:xfrm>
        <a:prstGeom xmlns:a="http://schemas.openxmlformats.org/drawingml/2006/main" prst="round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solidFill>
                <a:sysClr val="window" lastClr="FFFFFF"/>
              </a:solidFill>
              <a:latin typeface="Georgia"/>
            </a:defRPr>
          </a:lvl1pPr>
          <a:lvl2pPr marL="457200" indent="0">
            <a:defRPr sz="1100">
              <a:solidFill>
                <a:sysClr val="window" lastClr="FFFFFF"/>
              </a:solidFill>
              <a:latin typeface="Georgia"/>
            </a:defRPr>
          </a:lvl2pPr>
          <a:lvl3pPr marL="914400" indent="0">
            <a:defRPr sz="1100">
              <a:solidFill>
                <a:sysClr val="window" lastClr="FFFFFF"/>
              </a:solidFill>
              <a:latin typeface="Georgia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Georgia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Georgia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Georgia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Georgia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Georgia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Georgia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2060"/>
              </a:solidFill>
              <a:latin typeface="+mn-lt"/>
            </a:rPr>
            <a:t>Профессиональная подготовка, переподготовка и повышение квалификации</a:t>
          </a:r>
          <a:r>
            <a:rPr lang="ru-RU" sz="1400" b="1" dirty="0" smtClean="0">
              <a:solidFill>
                <a:srgbClr val="002060"/>
              </a:solidFill>
            </a:rPr>
            <a:t>:</a:t>
          </a:r>
          <a:endParaRPr lang="ru-RU" sz="14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0.5945</cdr:x>
      <cdr:y>0.94937</cdr:y>
    </cdr:from>
    <cdr:to>
      <cdr:x>0.6945</cdr:x>
      <cdr:y>1</cdr:y>
    </cdr:to>
    <cdr:sp macro="" textlink="">
      <cdr:nvSpPr>
        <cdr:cNvPr id="48" name="TextBox 47"/>
        <cdr:cNvSpPr txBox="1"/>
      </cdr:nvSpPr>
      <cdr:spPr>
        <a:xfrm xmlns:a="http://schemas.openxmlformats.org/drawingml/2006/main">
          <a:off x="5436096" y="5400600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0.01176</cdr:x>
      <cdr:y>0</cdr:y>
    </cdr:from>
    <cdr:to>
      <cdr:x>0.07476</cdr:x>
      <cdr:y>0.0633</cdr:y>
    </cdr:to>
    <cdr:sp macro="" textlink="">
      <cdr:nvSpPr>
        <cdr:cNvPr id="38" name="Прямоугольник 37"/>
        <cdr:cNvSpPr/>
      </cdr:nvSpPr>
      <cdr:spPr>
        <a:xfrm xmlns:a="http://schemas.openxmlformats.org/drawingml/2006/main">
          <a:off x="107504" y="0"/>
          <a:ext cx="576072" cy="3765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тыс.</a:t>
          </a:r>
        </a:p>
        <a:p xmlns:a="http://schemas.openxmlformats.org/drawingml/2006/main">
          <a:pPr algn="ctr"/>
          <a:r>
            <a:rPr lang="ru-RU" sz="800" b="1" dirty="0" smtClean="0">
              <a:solidFill>
                <a:schemeClr val="accent2">
                  <a:lumMod val="75000"/>
                </a:schemeClr>
              </a:solidFill>
            </a:rPr>
            <a:t>рублей</a:t>
          </a:r>
          <a:endParaRPr lang="ru-RU" sz="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0.77391</cdr:x>
      <cdr:y>0.10294</cdr:y>
    </cdr:from>
    <cdr:to>
      <cdr:x>0.89996</cdr:x>
      <cdr:y>0.23494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8687" y="504050"/>
          <a:ext cx="1043810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3869,6</a:t>
          </a:r>
        </a:p>
        <a:p xmlns:a="http://schemas.openxmlformats.org/drawingml/2006/main"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0.47826</cdr:x>
      <cdr:y>0.10294</cdr:y>
    </cdr:from>
    <cdr:to>
      <cdr:x>0.60431</cdr:x>
      <cdr:y>0.17837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0433" y="504050"/>
          <a:ext cx="1043810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3565,8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49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15.01.2018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984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15.01.2018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15.01.2018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СУЛИНСКОГО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Сулинского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46809"/>
              </p:ext>
            </p:extLst>
          </p:nvPr>
        </p:nvGraphicFramePr>
        <p:xfrm>
          <a:off x="467544" y="1196752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БЮДЖЕТА СУЛИНСКОГО СЕЛЬСКОГО ПОСЕЛЕНИЯ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5" y="2009774"/>
            <a:ext cx="3672407" cy="365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32278203"/>
              </p:ext>
            </p:extLst>
          </p:nvPr>
        </p:nvGraphicFramePr>
        <p:xfrm>
          <a:off x="3851920" y="2132856"/>
          <a:ext cx="5112568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340768"/>
            <a:ext cx="7416824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Сулинского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704677"/>
              </p:ext>
            </p:extLst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 rot="10800000" flipV="1">
            <a:off x="323528" y="2940768"/>
            <a:ext cx="158417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347864" y="4221088"/>
            <a:ext cx="648072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 flipV="1">
            <a:off x="5436096" y="4545124"/>
            <a:ext cx="720080" cy="10801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847120">
            <a:off x="3366681" y="3919580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74,1 %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 rot="21132889">
            <a:off x="5105113" y="4165436"/>
            <a:ext cx="1160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103,9 %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87697"/>
              </p:ext>
            </p:extLst>
          </p:nvPr>
        </p:nvGraphicFramePr>
        <p:xfrm>
          <a:off x="251521" y="1556792"/>
          <a:ext cx="5400599" cy="454378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4881,2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4079,3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4078,0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189,5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191,6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198,5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53,2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10,0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2004,4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131,9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131,9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12,0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3624,6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3565,8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3869,6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13,0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879917316"/>
              </p:ext>
            </p:extLst>
          </p:nvPr>
        </p:nvGraphicFramePr>
        <p:xfrm>
          <a:off x="5220072" y="1844824"/>
          <a:ext cx="43204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деятельности аппарата управления в 2018 году составят 4589,2 тыс. рублей или                         42,6 % общего объема расходов бюджета Сулинского сельского поселения  Миллеровского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064896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Норматив</a:t>
            </a:r>
            <a:r>
              <a:rPr lang="ru-RU" sz="2000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  - 51,15%);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Нормирование</a:t>
            </a:r>
            <a:r>
              <a:rPr lang="ru-RU" sz="2000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indent="-457200" algn="just">
              <a:spcBef>
                <a:spcPts val="300"/>
              </a:spcBef>
              <a:buClr>
                <a:srgbClr val="9BBB59"/>
              </a:buClr>
              <a:buFontTx/>
              <a:buAutoNum type="arabicPeriod"/>
            </a:pPr>
            <a:r>
              <a:rPr lang="ru-RU" sz="2000" b="1" dirty="0" smtClean="0">
                <a:latin typeface="+mn-lt"/>
              </a:rPr>
              <a:t>Соглашение </a:t>
            </a:r>
            <a:r>
              <a:rPr lang="ru-RU" sz="2000" dirty="0" smtClean="0">
                <a:latin typeface="+mn-lt"/>
              </a:rPr>
              <a:t>о предоставлении дотации на выравнивание бюджетной обеспеченности муниципальных районов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(городских округов) и поселений из областного бюджета бюджету </a:t>
            </a:r>
            <a:r>
              <a:rPr lang="ru-RU" sz="2000" dirty="0" err="1" smtClean="0">
                <a:latin typeface="+mn-lt"/>
              </a:rPr>
              <a:t>Сулинского</a:t>
            </a:r>
            <a:r>
              <a:rPr lang="ru-RU" sz="2000" dirty="0" smtClean="0">
                <a:latin typeface="+mn-lt"/>
              </a:rPr>
              <a:t> сельского поселения </a:t>
            </a:r>
            <a:r>
              <a:rPr lang="ru-RU" sz="2000" dirty="0" err="1" smtClean="0">
                <a:latin typeface="+mn-lt"/>
              </a:rPr>
              <a:t>Миллеровского</a:t>
            </a:r>
            <a:r>
              <a:rPr lang="ru-RU" sz="2000" dirty="0" smtClean="0">
                <a:latin typeface="+mn-lt"/>
              </a:rPr>
              <a:t> района </a:t>
            </a:r>
            <a:r>
              <a:rPr lang="ru-RU" sz="2000" u="sng" dirty="0" smtClean="0">
                <a:latin typeface="+mn-lt"/>
              </a:rPr>
              <a:t>от 07.06.2017  № 22/10д.</a:t>
            </a:r>
            <a:endParaRPr lang="ru-RU" sz="2000" u="sng" dirty="0" smtClean="0">
              <a:latin typeface="Georgia"/>
              <a:cs typeface="+mn-cs"/>
            </a:endParaRPr>
          </a:p>
        </p:txBody>
      </p:sp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расходов по разделу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«Жилищно-коммунальное хозяйство»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441715"/>
              </p:ext>
            </p:extLst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reviewer.co.uk/resources/wp-content/uploads/2015/06/happy-school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9768"/>
            <a:ext cx="4176464" cy="2088232"/>
          </a:xfrm>
          <a:prstGeom prst="rect">
            <a:avLst/>
          </a:prstGeom>
          <a:noFill/>
          <a:effectLst>
            <a:softEdge rad="127000"/>
          </a:effectLst>
        </p:spPr>
      </p:pic>
      <p:graphicFrame>
        <p:nvGraphicFramePr>
          <p:cNvPr id="17" name="Содержимое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310329"/>
              </p:ext>
            </p:extLst>
          </p:nvPr>
        </p:nvGraphicFramePr>
        <p:xfrm>
          <a:off x="27781" y="1030424"/>
          <a:ext cx="9144000" cy="5949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315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бюджета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Сулинского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Миллеровского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на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образование</a:t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 2018 - 2020 годах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467544" y="4941168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2018 г.</a:t>
            </a:r>
            <a:endParaRPr lang="ru-RU" sz="1200" b="1" dirty="0"/>
          </a:p>
        </p:txBody>
      </p:sp>
      <p:sp>
        <p:nvSpPr>
          <p:cNvPr id="26" name="TextBox 1"/>
          <p:cNvSpPr txBox="1"/>
          <p:nvPr/>
        </p:nvSpPr>
        <p:spPr>
          <a:xfrm>
            <a:off x="1907704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2019 г.</a:t>
            </a:r>
            <a:endParaRPr lang="ru-RU" sz="1200" b="1" dirty="0"/>
          </a:p>
        </p:txBody>
      </p:sp>
      <p:sp>
        <p:nvSpPr>
          <p:cNvPr id="27" name="TextBox 1"/>
          <p:cNvSpPr txBox="1"/>
          <p:nvPr/>
        </p:nvSpPr>
        <p:spPr>
          <a:xfrm>
            <a:off x="3419872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2020 г.</a:t>
            </a:r>
            <a:endParaRPr lang="ru-RU" sz="12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1187624" y="1484784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12,0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555776" y="1484784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00,0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635896" y="1484784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cs typeface="Times New Roman" pitchFamily="18" charset="0"/>
              </a:rPr>
              <a:t>00,0</a:t>
            </a:r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8064" y="4005064"/>
            <a:ext cx="144018" cy="214291"/>
          </a:xfrm>
          <a:prstGeom prst="can">
            <a:avLst/>
          </a:prstGeom>
          <a:solidFill>
            <a:srgbClr val="660033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548680"/>
            <a:ext cx="6336704" cy="360040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Муниципальные учреждения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Сулинского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сельского поселения: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73320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1916832"/>
            <a:ext cx="44644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snatchnews.com/uploads/2016/12/school_vs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0" name="AutoShape 14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2" name="AutoShape 16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3313" name="AutoShape 321"/>
          <p:cNvSpPr>
            <a:spLocks noChangeArrowheads="1"/>
          </p:cNvSpPr>
          <p:nvPr/>
        </p:nvSpPr>
        <p:spPr bwMode="auto">
          <a:xfrm>
            <a:off x="1835696" y="1556793"/>
            <a:ext cx="6264696" cy="1584175"/>
          </a:xfrm>
          <a:prstGeom prst="flowChartAlternateProcess">
            <a:avLst/>
          </a:prstGeom>
          <a:gradFill rotWithShape="1">
            <a:gsLst>
              <a:gs pos="0">
                <a:srgbClr val="32DFF6"/>
              </a:gs>
              <a:gs pos="50000">
                <a:srgbClr val="FFFFFF"/>
              </a:gs>
              <a:gs pos="100000">
                <a:srgbClr val="32DFF6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2DFF6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Содержание муниципальных учреждений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включает в себя содержание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сельских домов культуры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714553"/>
              </p:ext>
            </p:extLst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Сулинского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сельского поселения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Миллеровского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района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691680" y="213285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3624,6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Ключи квартира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2060848"/>
            <a:ext cx="6038850" cy="24635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2" name="Рисунок 21" descr="Ключи квартира.jpg"/>
          <p:cNvPicPr/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547664" y="1124744"/>
            <a:ext cx="6038850" cy="45243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492896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жильем жителей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47664" y="2708920"/>
          <a:ext cx="7128792" cy="2304256"/>
        </p:xfrm>
        <a:graphic>
          <a:graphicData uri="http://schemas.openxmlformats.org/drawingml/2006/table">
            <a:tbl>
              <a:tblPr/>
              <a:tblGrid>
                <a:gridCol w="4137096"/>
                <a:gridCol w="997232"/>
                <a:gridCol w="997232"/>
                <a:gridCol w="997232"/>
              </a:tblGrid>
              <a:tr h="2304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и молодых специалистов, проживающих и работающих в сельской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местности: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год- 13,0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год- 8,0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год- 8,0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43608" y="692696"/>
            <a:ext cx="2664296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692696"/>
            <a:ext cx="2664296" cy="24482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АССП от 27.09.2017 № 98)</a:t>
            </a:r>
            <a:endParaRPr lang="ru-RU" sz="14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4509120"/>
            <a:ext cx="2592288" cy="1728192"/>
          </a:xfrm>
          <a:prstGeom prst="roundRect">
            <a:avLst/>
          </a:prstGeom>
          <a:solidFill>
            <a:srgbClr val="7EEA9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Сулинского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080" y="4509120"/>
            <a:ext cx="2664296" cy="16561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2018 год и на плановый период 2019 и 2020 годов»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72819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Сулинского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460f1cef19c00e0ccd2bdc0a418147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5" y="514350"/>
            <a:ext cx="8782050" cy="58293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15212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Сулинского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3790387"/>
              </p:ext>
            </p:extLst>
          </p:nvPr>
        </p:nvGraphicFramePr>
        <p:xfrm>
          <a:off x="467544" y="1776541"/>
          <a:ext cx="8208912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87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2018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2019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 2020 год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719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5782,0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3007,1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 3187,5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8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5149,4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2 194,2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1 974,8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307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442,9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621,1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1014,0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268760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Сулинского сельского поселения на 2018 год – 10588,4 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600" y="1772816"/>
            <a:ext cx="2736304" cy="172819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«</a:t>
            </a:r>
            <a:r>
              <a:rPr lang="ru-RU" sz="1200" b="1" dirty="0" smtClean="0"/>
              <a:t>Управление муниципальными финансами и создание условий для эффективного управления муниципальными финансами» -4611,2 тыс. руб.- 43,5 %</a:t>
            </a:r>
            <a:endParaRPr lang="ru-RU" sz="1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899592" y="3645024"/>
            <a:ext cx="216024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</a:t>
            </a:r>
            <a:r>
              <a:rPr lang="ru-RU" sz="1200" b="1" dirty="0" smtClean="0"/>
              <a:t>«Муниципальная политика» -                        12,0 тыс. руб.- 0,1%</a:t>
            </a:r>
            <a:endParaRPr lang="ru-RU" sz="1200" dirty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5796136" y="1772816"/>
            <a:ext cx="2808312" cy="172819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1200" b="1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» -                        48,2 тыс. руб.- 0,5%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Содержимое 8"/>
          <p:cNvSpPr txBox="1">
            <a:spLocks/>
          </p:cNvSpPr>
          <p:nvPr/>
        </p:nvSpPr>
        <p:spPr bwMode="auto">
          <a:xfrm>
            <a:off x="611560" y="4653136"/>
            <a:ext cx="2952328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«</a:t>
            </a:r>
            <a:r>
              <a:rPr lang="ru-RU" sz="1200" b="1" dirty="0" smtClean="0"/>
              <a:t>Обеспечение качественными жилищно-коммунальными услугами населения </a:t>
            </a:r>
            <a:r>
              <a:rPr lang="ru-RU" sz="1200" b="1" dirty="0" err="1" smtClean="0"/>
              <a:t>Сулинского</a:t>
            </a:r>
            <a:r>
              <a:rPr lang="ru-RU" sz="1200" b="1" dirty="0" smtClean="0"/>
              <a:t> сельского поселения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» 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2004,4  тыс. руб.- 18,9 %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3419872" y="3645024"/>
            <a:ext cx="2376264" cy="57606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</a:t>
            </a:r>
            <a:r>
              <a:rPr lang="ru-RU" sz="1200" b="1" dirty="0" smtClean="0"/>
              <a:t>Информационное общество»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270,0 тыс. руб.- 2,5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 bwMode="auto">
          <a:xfrm>
            <a:off x="6156176" y="3645024"/>
            <a:ext cx="2592288" cy="5040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 </a:t>
            </a:r>
            <a:r>
              <a:rPr lang="ru-RU" sz="1200" b="1" dirty="0" smtClean="0"/>
              <a:t>«Развитие культуры»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3624,6 тыс. руб.- 34,3%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 bwMode="auto">
          <a:xfrm>
            <a:off x="5796136" y="4653136"/>
            <a:ext cx="2808312" cy="136815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400" b="1" dirty="0" smtClean="0"/>
              <a:t>«</a:t>
            </a:r>
            <a:r>
              <a:rPr lang="ru-RU" sz="1200" b="1" dirty="0" smtClean="0"/>
              <a:t>Обеспечение доступным и комфортным жильем населения  </a:t>
            </a:r>
            <a:r>
              <a:rPr lang="ru-RU" sz="1200" b="1" dirty="0" err="1" smtClean="0"/>
              <a:t>Сулинского</a:t>
            </a:r>
            <a:r>
              <a:rPr lang="ru-RU" sz="1200" b="1" dirty="0" smtClean="0"/>
              <a:t> сельского поселения 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13,0 тыс. руб.- 0,1%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5" name="Содержимое 8"/>
          <p:cNvSpPr txBox="1">
            <a:spLocks/>
          </p:cNvSpPr>
          <p:nvPr/>
        </p:nvSpPr>
        <p:spPr bwMode="auto">
          <a:xfrm>
            <a:off x="3572272" y="4581128"/>
            <a:ext cx="2376264" cy="144016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 </a:t>
            </a:r>
            <a:r>
              <a:rPr lang="ru-RU" sz="1200" b="1" dirty="0" smtClean="0"/>
              <a:t>«Обеспечение общественного порядка и противодействие преступности»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</a:rPr>
              <a:t>-                        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5,0 тыс. руб.- 0,1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32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Сулинского</a:t>
            </a:r>
            <a:r>
              <a:rPr lang="ru-RU" sz="32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сельского поселения на 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0"/>
          <a:ext cx="8424936" cy="1760709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r>
                        <a:rPr lang="ru-RU" sz="1800" b="1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Сулинского сельского поселения Миллеровского района на 2018 год и на плановый период 2019 и 2020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решению, утверждающие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2018 год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324036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16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на 2018 год и на плановый период 2019 и 2020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579068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1903023"/>
                <a:gridCol w="1903023"/>
                <a:gridCol w="1903023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2018 год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10 777,9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7 986,6 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8 296,0</a:t>
                      </a:r>
                      <a:endParaRPr kumimoji="0"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4 995,9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4 979,5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5 108,5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5 782,0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3 007,1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3 187,5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10 777,9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7 986,6 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8 296,0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7647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2018 год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48478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10777,9 тыс. рублей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55679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10777,9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203124"/>
            <a:ext cx="3528392" cy="5057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4881,2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9200" y="2780928"/>
            <a:ext cx="3528392" cy="648072"/>
          </a:xfrm>
          <a:prstGeom prst="roundRect">
            <a:avLst/>
          </a:prstGeom>
          <a:solidFill>
            <a:srgbClr val="97E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189,5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3429000"/>
            <a:ext cx="3528392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53,2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0072" y="4328517"/>
            <a:ext cx="3528392" cy="64807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2004,4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5013176"/>
            <a:ext cx="3528392" cy="360040"/>
          </a:xfrm>
          <a:prstGeom prst="roundRect">
            <a:avLst/>
          </a:prstGeom>
          <a:solidFill>
            <a:srgbClr val="7EEA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 3624,6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6021288"/>
            <a:ext cx="352839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                        13,0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2132856"/>
            <a:ext cx="41764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доходы физических лиц                                  863,8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2780928"/>
            <a:ext cx="4248472" cy="504056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Единый сельскохозяйственный налог                           667,4  </a:t>
            </a:r>
            <a:r>
              <a:rPr lang="ru-RU" sz="1400" dirty="0" err="1" smtClean="0">
                <a:solidFill>
                  <a:schemeClr val="tx1"/>
                </a:solidFill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</a:rPr>
              <a:t> ,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3356992"/>
            <a:ext cx="4248472" cy="504056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имущество физических лиц                               206,3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552" y="3933056"/>
            <a:ext cx="424847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3105,6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9552" y="4437112"/>
            <a:ext cx="4320480" cy="360040"/>
          </a:xfrm>
          <a:prstGeom prst="roundRect">
            <a:avLst/>
          </a:prstGeom>
          <a:solidFill>
            <a:srgbClr val="90C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Государственная пошлина </a:t>
            </a:r>
            <a:r>
              <a:rPr lang="ru-RU" sz="1400" dirty="0" smtClean="0">
                <a:solidFill>
                  <a:schemeClr val="tx1"/>
                </a:solidFill>
              </a:rPr>
              <a:t>50,3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9552" y="4869160"/>
            <a:ext cx="4320480" cy="648072"/>
          </a:xfrm>
          <a:prstGeom prst="roundRect">
            <a:avLst>
              <a:gd name="adj" fmla="val 12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 от использования имущества, находящегося в государственной и муниципальной собственности 87,8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5589240"/>
            <a:ext cx="4320480" cy="432048"/>
          </a:xfrm>
          <a:prstGeom prst="roundRect">
            <a:avLst>
              <a:gd name="adj" fmla="val 122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Штрафы, санкции, возмещение ущерба 14,7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9552" y="6093296"/>
            <a:ext cx="4392488" cy="576064"/>
          </a:xfrm>
          <a:prstGeom prst="roundRect">
            <a:avLst>
              <a:gd name="adj" fmla="val 122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БЕЗВОЗМЕЗДНЫЕ ПОСТУПЛЕНИЯ                                    5782,0тыс.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3" y="2204864"/>
            <a:ext cx="648072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5229200" y="5445224"/>
            <a:ext cx="3519264" cy="432048"/>
          </a:xfrm>
          <a:prstGeom prst="roundRect">
            <a:avLst/>
          </a:prstGeom>
          <a:solidFill>
            <a:srgbClr val="97E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-12,0 тыс. рублей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Сулинского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0957258"/>
              </p:ext>
            </p:extLst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2123728" y="227687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10777,9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6876256" y="2276872"/>
            <a:ext cx="194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8296,0</a:t>
            </a:r>
            <a:endParaRPr lang="ru-RU" dirty="0" smtClean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716016" y="2204864"/>
            <a:ext cx="1585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7 986,6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 flipV="1">
            <a:off x="5942275" y="4149080"/>
            <a:ext cx="1008112" cy="216024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1065770">
            <a:off x="3688653" y="3424138"/>
            <a:ext cx="7774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74,1 %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563888" y="3861048"/>
            <a:ext cx="1008112" cy="28803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 rot="21073648">
            <a:off x="6084798" y="3650477"/>
            <a:ext cx="7230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103,9%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НАЛОГОВЫЕ И НЕНАЛОГОВЫЕ доходы бюджета СУЛИНСКОГО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района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673639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8DB3E2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18640</TotalTime>
  <Words>1297</Words>
  <Application>Microsoft Office PowerPoint</Application>
  <PresentationFormat>Экран (4:3)</PresentationFormat>
  <Paragraphs>274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1_Городская</vt:lpstr>
      <vt:lpstr>3_Городская</vt:lpstr>
      <vt:lpstr>4_Городская</vt:lpstr>
      <vt:lpstr>19_Городская</vt:lpstr>
      <vt:lpstr>АДМИНИСТРАЦИЯ СУЛИНСКОГО СЕЛЬСКОГО ПОСЕЛЕНИЯ  </vt:lpstr>
      <vt:lpstr>Презентация PowerPoint</vt:lpstr>
      <vt:lpstr>Презентация PowerPoint</vt:lpstr>
      <vt:lpstr>Бюджет на 2018 год  и на плановый период 2019 и 2020 годов  </vt:lpstr>
      <vt:lpstr>Презентация PowerPoint</vt:lpstr>
      <vt:lpstr>Основные характеристики бюджета на 2018 год и на плановый период 2019 и 2020 годов</vt:lpstr>
      <vt:lpstr>Презентация PowerPoint</vt:lpstr>
      <vt:lpstr>Динамика доходов бюджета Сулинского сельского поселения Миллеровского района</vt:lpstr>
      <vt:lpstr>НАЛОГОВЫЕ И НЕНАЛОГОВЫЕ доходы бюджета СУЛИНСКОГО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Сулинского сельского поселения Миллеровского района </vt:lpstr>
      <vt:lpstr>Динамика расходов   бюджета Сулинского сельского поселения Миллеровского района</vt:lpstr>
      <vt:lpstr>Презентация PowerPoint</vt:lpstr>
      <vt:lpstr>Расходы на обеспечение деятельности аппарата управления в 2018 году составят 4589,2 тыс. рублей или                         42,6 % общего объема расходов бюджета Сулинского сельского поселения  Миллеровского района</vt:lpstr>
      <vt:lpstr>Структура расходов по разделу  «Жилищно-коммунальное хозяйство»  на 2018 год и на плановый период 2019 и 2020 годов</vt:lpstr>
      <vt:lpstr>Расходы бюджета Сулинского сельского поселения Миллеровского района на образование в 2018 - 2020 годах</vt:lpstr>
      <vt:lpstr>Презентация PowerPoint</vt:lpstr>
      <vt:lpstr>Динамика расходов бюджета Сулинского сельского поселения Миллеровского района по разделу 08  «Культура, кинематография»</vt:lpstr>
      <vt:lpstr>Обеспечение жильем жителей Сулинского сельского поселения </vt:lpstr>
      <vt:lpstr>Объемы межбюджетных трансфертов бюджету Сулинского сельского поселения Миллеровского района на 2018-2020 годы </vt:lpstr>
      <vt:lpstr>Структура муниципальных программ Сулинского сельского поселения на 2018 год – 10588,4 тыс. рублей </vt:lpstr>
      <vt:lpstr>Структура муниципального долга  Сулинского сельского поселения на 2018-2020 годы                                                                          (тыс. рублей)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Людмила</cp:lastModifiedBy>
  <cp:revision>1967</cp:revision>
  <dcterms:created xsi:type="dcterms:W3CDTF">2011-10-21T12:19:44Z</dcterms:created>
  <dcterms:modified xsi:type="dcterms:W3CDTF">2018-01-15T14:14:53Z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