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12" r:id="rId2"/>
    <p:sldMasterId id="2147483824" r:id="rId3"/>
    <p:sldMasterId id="2147484065" r:id="rId4"/>
  </p:sldMasterIdLst>
  <p:notesMasterIdLst>
    <p:notesMasterId r:id="rId28"/>
  </p:notesMasterIdLst>
  <p:handoutMasterIdLst>
    <p:handoutMasterId r:id="rId29"/>
  </p:handoutMasterIdLst>
  <p:sldIdLst>
    <p:sldId id="896" r:id="rId5"/>
    <p:sldId id="897" r:id="rId6"/>
    <p:sldId id="1202" r:id="rId7"/>
    <p:sldId id="1166" r:id="rId8"/>
    <p:sldId id="1590" r:id="rId9"/>
    <p:sldId id="1204" r:id="rId10"/>
    <p:sldId id="1170" r:id="rId11"/>
    <p:sldId id="904" r:id="rId12"/>
    <p:sldId id="1201" r:id="rId13"/>
    <p:sldId id="1423" r:id="rId14"/>
    <p:sldId id="1572" r:id="rId15"/>
    <p:sldId id="1592" r:id="rId16"/>
    <p:sldId id="1593" r:id="rId17"/>
    <p:sldId id="1502" r:id="rId18"/>
    <p:sldId id="1594" r:id="rId19"/>
    <p:sldId id="1595" r:id="rId20"/>
    <p:sldId id="1597" r:id="rId21"/>
    <p:sldId id="1598" r:id="rId22"/>
    <p:sldId id="1602" r:id="rId23"/>
    <p:sldId id="1500" r:id="rId24"/>
    <p:sldId id="1575" r:id="rId25"/>
    <p:sldId id="1607" r:id="rId26"/>
    <p:sldId id="1608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95358A"/>
    <a:srgbClr val="1FD15A"/>
    <a:srgbClr val="99FF66"/>
    <a:srgbClr val="53D2FF"/>
    <a:srgbClr val="EAA0A0"/>
    <a:srgbClr val="FB998F"/>
    <a:srgbClr val="7EEA9F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21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2.xml"/><Relationship Id="rId4" Type="http://schemas.openxmlformats.org/officeDocument/2006/relationships/chartUserShapes" Target="../drawings/drawing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4995.8999999999996</c:v>
                </c:pt>
                <c:pt idx="1">
                  <c:v>4955.7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Безвозмездные перечисления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5822.3</c:v>
                </c:pt>
                <c:pt idx="1">
                  <c:v>5820.5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778752"/>
        <c:axId val="126590976"/>
        <c:axId val="0"/>
      </c:bar3DChart>
      <c:catAx>
        <c:axId val="124778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6590976"/>
        <c:crosses val="autoZero"/>
        <c:auto val="1"/>
        <c:lblAlgn val="ctr"/>
        <c:lblOffset val="10"/>
        <c:tickMarkSkip val="1"/>
        <c:noMultiLvlLbl val="0"/>
      </c:catAx>
      <c:valAx>
        <c:axId val="12659097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477875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0.27307300717338412"/>
          <c:y val="0.88011096172559267"/>
          <c:w val="0.48302651440935501"/>
          <c:h val="9.5914669160755764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1319750091246751E-2"/>
          <c:w val="0.82277580927384075"/>
          <c:h val="0.835969112079638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FF33"/>
            </a:solidFill>
          </c:spPr>
          <c:explosion val="25"/>
          <c:dPt>
            <c:idx val="0"/>
            <c:bubble3D val="0"/>
            <c:explosion val="3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explosion val="21"/>
            <c:spPr>
              <a:solidFill>
                <a:srgbClr val="CCFF33"/>
              </a:solidFill>
            </c:spPr>
          </c:dPt>
          <c:dLbls>
            <c:dLbl>
              <c:idx val="0"/>
              <c:layout>
                <c:manualLayout>
                  <c:x val="-7.9423993875765528E-2"/>
                  <c:y val="-0.1224586884800080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3.4068022747156611E-2"/>
                  <c:y val="-0.351553699608533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4340,5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44,9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 </c:separator>
            </c:dLbl>
            <c:numFmt formatCode="0.0%" sourceLinked="0"/>
            <c:showLegendKey val="1"/>
            <c:showVal val="1"/>
            <c:showCatName val="0"/>
            <c:showSerName val="0"/>
            <c:showPercent val="1"/>
            <c:showBubbleSize val="0"/>
            <c:separator> 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4387.6000000000004</c:v>
                </c:pt>
                <c:pt idx="1">
                  <c:v>6131.6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41"/>
          <c:w val="0.53032370953630759"/>
          <c:h val="0.14198227308185021"/>
        </c:manualLayout>
      </c:layout>
      <c:overlay val="0"/>
    </c:legend>
    <c:plotVisOnly val="1"/>
    <c:dispBlanksAs val="zero"/>
    <c:showDLblsOverMax val="0"/>
  </c:chart>
  <c:spPr>
    <a:gradFill rotWithShape="1">
      <a:gsLst>
        <a:gs pos="0">
          <a:schemeClr val="accent1">
            <a:tint val="1000"/>
            <a:satMod val="255000"/>
          </a:schemeClr>
        </a:gs>
        <a:gs pos="55000">
          <a:schemeClr val="accent1">
            <a:tint val="12000"/>
            <a:satMod val="255000"/>
          </a:schemeClr>
        </a:gs>
        <a:gs pos="100000">
          <a:schemeClr val="accent1">
            <a:tint val="45000"/>
            <a:satMod val="250000"/>
          </a:schemeClr>
        </a:gs>
      </a:gsLst>
      <a:path path="circle">
        <a:fillToRect l="-40000" t="-90000" r="140000" b="190000"/>
      </a:path>
    </a:gradFill>
    <a:ln w="9525" cap="flat" cmpd="sng" algn="ctr">
      <a:solidFill>
        <a:schemeClr val="accent1"/>
      </a:solidFill>
      <a:prstDash val="solid"/>
    </a:ln>
    <a:effectLst>
      <a:outerShdw blurRad="51500" dist="25400" dir="5400000" rotWithShape="0">
        <a:srgbClr val="000000">
          <a:alpha val="4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chemeClr val="accent2"/>
            </a:solidFill>
            <a:ln w="31750" cap="flat" cmpd="sng" algn="ctr">
              <a:solidFill>
                <a:schemeClr val="lt1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 2019 год</c:v>
                </c:pt>
                <c:pt idx="1">
                  <c:v>2020 год</c:v>
                </c:pt>
                <c:pt idx="2">
                  <c:v> 2021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10776.2</c:v>
                </c:pt>
                <c:pt idx="1">
                  <c:v>7271.1</c:v>
                </c:pt>
                <c:pt idx="2">
                  <c:v>7207.3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26850176"/>
        <c:axId val="126851712"/>
        <c:axId val="126616896"/>
      </c:bar3DChart>
      <c:catAx>
        <c:axId val="12685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26851712"/>
        <c:crosses val="autoZero"/>
        <c:auto val="1"/>
        <c:lblAlgn val="ctr"/>
        <c:lblOffset val="100"/>
        <c:noMultiLvlLbl val="0"/>
      </c:catAx>
      <c:valAx>
        <c:axId val="12685171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26850176"/>
        <c:crosses val="autoZero"/>
        <c:crossBetween val="between"/>
        <c:majorUnit val="50"/>
      </c:valAx>
      <c:serAx>
        <c:axId val="126616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6851712"/>
        <c:crosses val="autoZero"/>
      </c:ser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238041011316213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9.98590312577355E-2"/>
                  <c:y val="0.1725700068413452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0067351190998271E-2"/>
                  <c:y val="-1.951903004929278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3.0338977930327452E-3"/>
                  <c:y val="-4.30628321999310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610383933948864E-2"/>
                  <c:y val="-3.47689803472128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2.4065003985911895E-2"/>
                  <c:y val="-0.134757687742297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Штрафы, санкции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19.137558770708477</c:v>
                </c:pt>
                <c:pt idx="1">
                  <c:v>9.3125088282180126</c:v>
                </c:pt>
                <c:pt idx="2">
                  <c:v>2.0239320378553987</c:v>
                </c:pt>
                <c:pt idx="3">
                  <c:v>62.711624997477657</c:v>
                </c:pt>
                <c:pt idx="4">
                  <c:v>1.0593861613899147</c:v>
                </c:pt>
                <c:pt idx="5">
                  <c:v>5.4462538087454844</c:v>
                </c:pt>
                <c:pt idx="6">
                  <c:v>0.30873539560506086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axId val="72236032"/>
        <c:axId val="72295168"/>
      </c:barChart>
      <c:catAx>
        <c:axId val="7223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72295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229516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7223603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4770057066129574E-2"/>
          <c:y val="0"/>
          <c:w val="0.9704598858677409"/>
          <c:h val="0.8741400584614487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342732460557234E-3"/>
                  <c:y val="0.21643286573146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84592145015106E-2"/>
                  <c:y val="0.35270541082164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3991272239006378E-3"/>
                  <c:y val="0.29392117568470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7136623027861698E-3"/>
                  <c:y val="0.264529058116232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41859684457872E-2"/>
                  <c:y val="0.19772858052062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3991272239006378E-3"/>
                  <c:y val="0.277889111556446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 2018 год</c:v>
                </c:pt>
                <c:pt idx="1">
                  <c:v>2019 год</c:v>
                </c:pt>
                <c:pt idx="2">
                  <c:v> 2020 год</c:v>
                </c:pt>
                <c:pt idx="3">
                  <c:v> 2021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11362.6</c:v>
                </c:pt>
                <c:pt idx="1">
                  <c:v>10776.2</c:v>
                </c:pt>
                <c:pt idx="2" formatCode="General">
                  <c:v>7271.1</c:v>
                </c:pt>
                <c:pt idx="3" formatCode="General">
                  <c:v>7207.3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2323840"/>
        <c:axId val="72325376"/>
        <c:axId val="0"/>
      </c:bar3DChart>
      <c:catAx>
        <c:axId val="7232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2325376"/>
        <c:crosses val="autoZero"/>
        <c:auto val="1"/>
        <c:lblAlgn val="ctr"/>
        <c:lblOffset val="100"/>
        <c:noMultiLvlLbl val="0"/>
      </c:catAx>
      <c:valAx>
        <c:axId val="723253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7232384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6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bubble3D val="0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bubble3D val="0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bubble3D val="0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bubble3D val="0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5.2002649544342595E-3"/>
                  <c:y val="1.44000545748730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3067555367998207E-2"/>
                  <c:y val="-3.5710578182211856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7782048268715077E-2"/>
                  <c:y val="-3.1977464137042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ru-RU" dirty="0" smtClean="0"/>
                      <a:t>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4 634,2</c:v>
                  </c:pt>
                  <c:pt idx="1">
                    <c:v>208,2</c:v>
                  </c:pt>
                  <c:pt idx="2">
                    <c:v>55,0</c:v>
                  </c:pt>
                  <c:pt idx="3">
                    <c:v>1 464,7</c:v>
                  </c:pt>
                  <c:pt idx="4">
                    <c:v>26,5</c:v>
                  </c:pt>
                  <c:pt idx="5">
                    <c:v>4 278,8</c:v>
                  </c:pt>
                  <c:pt idx="6">
                    <c:v>108,8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экономика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4634.2</c:v>
                </c:pt>
                <c:pt idx="1">
                  <c:v>208.2</c:v>
                </c:pt>
                <c:pt idx="2">
                  <c:v>55</c:v>
                </c:pt>
                <c:pt idx="3">
                  <c:v>1464.7</c:v>
                </c:pt>
                <c:pt idx="4">
                  <c:v>26.5</c:v>
                </c:pt>
                <c:pt idx="5">
                  <c:v>4278.8</c:v>
                </c:pt>
                <c:pt idx="6">
                  <c:v>108.8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multiLvlStrRef>
              <c:f>Sheet1!$B$1:$L$2</c:f>
              <c:multiLvlStrCache>
                <c:ptCount val="7"/>
                <c:lvl>
                  <c:pt idx="0">
                    <c:v>4 634,2</c:v>
                  </c:pt>
                  <c:pt idx="1">
                    <c:v>208,2</c:v>
                  </c:pt>
                  <c:pt idx="2">
                    <c:v>55,0</c:v>
                  </c:pt>
                  <c:pt idx="3">
                    <c:v>1 464,7</c:v>
                  </c:pt>
                  <c:pt idx="4">
                    <c:v>26,5</c:v>
                  </c:pt>
                  <c:pt idx="5">
                    <c:v>4 278,8</c:v>
                  </c:pt>
                  <c:pt idx="6">
                    <c:v>108,8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экономика</c:v>
                  </c:pt>
                  <c:pt idx="2">
                    <c:v>Национальная безопасность и правоохранительная деятельность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#,##0.00</c:formatCode>
                <c:ptCount val="11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ayout>
        <c:manualLayout>
          <c:xMode val="edge"/>
          <c:yMode val="edge"/>
          <c:x val="0.55772808249911998"/>
          <c:y val="0"/>
          <c:w val="0.44058712869876743"/>
          <c:h val="0.97410288846409065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39488"/>
        <c:axId val="126422016"/>
      </c:barChart>
      <c:catAx>
        <c:axId val="124639488"/>
        <c:scaling>
          <c:orientation val="minMax"/>
        </c:scaling>
        <c:delete val="1"/>
        <c:axPos val="b"/>
        <c:majorTickMark val="out"/>
        <c:minorTickMark val="none"/>
        <c:tickLblPos val="none"/>
        <c:crossAx val="126422016"/>
        <c:crosses val="autoZero"/>
        <c:auto val="1"/>
        <c:lblAlgn val="ctr"/>
        <c:lblOffset val="100"/>
        <c:noMultiLvlLbl val="0"/>
      </c:catAx>
      <c:valAx>
        <c:axId val="126422016"/>
        <c:scaling>
          <c:orientation val="minMax"/>
          <c:max val="1600000"/>
          <c:min val="80000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46394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  <a:ln>
              <a:solidFill>
                <a:schemeClr val="accent5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 prstMaterial="dkEdge"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2.1988848095637222E-2"/>
                  <c:y val="-3.398692810457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939916192051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988005997001498E-2"/>
                  <c:y val="-3.921568627450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91004497751123E-2"/>
                  <c:y val="-4.4444650301065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 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3899.7</c:v>
                </c:pt>
                <c:pt idx="1">
                  <c:v>4278.8</c:v>
                </c:pt>
                <c:pt idx="2">
                  <c:v>2617.1</c:v>
                </c:pt>
                <c:pt idx="3">
                  <c:v>2317.5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126565760"/>
        <c:axId val="126661760"/>
        <c:axId val="0"/>
      </c:bar3DChart>
      <c:catAx>
        <c:axId val="12656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661760"/>
        <c:crosses val="autoZero"/>
        <c:auto val="1"/>
        <c:lblAlgn val="ctr"/>
        <c:lblOffset val="100"/>
        <c:noMultiLvlLbl val="0"/>
      </c:catAx>
      <c:valAx>
        <c:axId val="126661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6565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Расходы на обеспечение деятельности муниципальных учреждений - 3525,6</c:v>
                </c:pt>
                <c:pt idx="1">
                  <c:v>Расходы на повышение заработной платы работникам муниципальных учреждений культуры - 708,2</c:v>
                </c:pt>
                <c:pt idx="2">
                  <c:v>Мероприятия по организации и проведению конкурсов, торжественных и иных мероприятий - 45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3525.6</c:v>
                </c:pt>
                <c:pt idx="1">
                  <c:v>708.2</c:v>
                </c:pt>
                <c:pt idx="2" formatCode="0.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dirty="0">
            <a:solidFill>
              <a:srgbClr val="FFFF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2"/>
    <dgm:cxn modelId="{52A36C5F-442A-405D-AAC4-1CDB38AFABE0}" type="presOf" srcId="{914D76AC-028B-4257-BED1-2C2263772DDA}" destId="{E32018F6-38F3-4F68-9FD0-50FD7BED2859}" srcOrd="0" destOrd="0" presId="urn:microsoft.com/office/officeart/2005/8/layout/hList7#2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2"/>
    <dgm:cxn modelId="{3EDBF4FD-7DD4-4EF3-BE9D-862C0BA1F08D}" type="presOf" srcId="{BFE45829-723F-4E4D-9831-F195998B70F6}" destId="{A490A214-21F9-4C52-8E3B-F3A359B01D89}" srcOrd="1" destOrd="0" presId="urn:microsoft.com/office/officeart/2005/8/layout/hList7#2"/>
    <dgm:cxn modelId="{7E5FE03F-B5AC-4410-AFBD-1247EC1958A2}" type="presOf" srcId="{F0351681-504B-468A-A43A-35239C443A97}" destId="{BD834AB3-FAFF-4D74-B8D8-881F0EC6B9AD}" srcOrd="1" destOrd="0" presId="urn:microsoft.com/office/officeart/2005/8/layout/hList7#2"/>
    <dgm:cxn modelId="{79CB92D9-CC56-4E39-84EA-E5692F448B8A}" type="presOf" srcId="{E1C31608-5158-4EC9-9C62-26BAAF099A48}" destId="{D893FC16-622A-4AA0-9276-3766E5F1AA15}" srcOrd="0" destOrd="0" presId="urn:microsoft.com/office/officeart/2005/8/layout/hList7#2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2"/>
    <dgm:cxn modelId="{A85BD9F3-217E-416B-A45E-45A851EA2404}" type="presOf" srcId="{BFE45829-723F-4E4D-9831-F195998B70F6}" destId="{D73F7537-DE83-45D9-AFD1-908328D4D97E}" srcOrd="0" destOrd="0" presId="urn:microsoft.com/office/officeart/2005/8/layout/hList7#2"/>
    <dgm:cxn modelId="{C18F94C0-A146-4255-BD34-1D02D94F8D2A}" type="presOf" srcId="{7D9F30EA-5AAD-4B4D-9B37-1898C8B1B1C4}" destId="{D7F1AC36-BB02-40D3-9EAC-6004F15E8D99}" srcOrd="0" destOrd="0" presId="urn:microsoft.com/office/officeart/2005/8/layout/hList7#2"/>
    <dgm:cxn modelId="{B3B3CAD2-643F-483A-AC48-5C9D27C0AE1F}" type="presParOf" srcId="{D7F1AC36-BB02-40D3-9EAC-6004F15E8D99}" destId="{9132C0C5-E5AF-4E5E-918C-A1BB430E7228}" srcOrd="0" destOrd="0" presId="urn:microsoft.com/office/officeart/2005/8/layout/hList7#2"/>
    <dgm:cxn modelId="{8241F920-F8AB-4049-B239-876810A22784}" type="presParOf" srcId="{D7F1AC36-BB02-40D3-9EAC-6004F15E8D99}" destId="{AC9FC888-4E7D-41D5-BF8D-099DDFB49032}" srcOrd="1" destOrd="0" presId="urn:microsoft.com/office/officeart/2005/8/layout/hList7#2"/>
    <dgm:cxn modelId="{022A535C-B324-48CC-98D0-979B9F422206}" type="presParOf" srcId="{AC9FC888-4E7D-41D5-BF8D-099DDFB49032}" destId="{3B03A404-6FA8-44DF-BD0D-938BEE92A850}" srcOrd="0" destOrd="0" presId="urn:microsoft.com/office/officeart/2005/8/layout/hList7#2"/>
    <dgm:cxn modelId="{C19ACD92-19E6-456C-89E1-902B8172A2F1}" type="presParOf" srcId="{3B03A404-6FA8-44DF-BD0D-938BEE92A850}" destId="{D73F7537-DE83-45D9-AFD1-908328D4D97E}" srcOrd="0" destOrd="0" presId="urn:microsoft.com/office/officeart/2005/8/layout/hList7#2"/>
    <dgm:cxn modelId="{AB824435-CA85-4FDD-A7CF-5C8429ADCD96}" type="presParOf" srcId="{3B03A404-6FA8-44DF-BD0D-938BEE92A850}" destId="{A490A214-21F9-4C52-8E3B-F3A359B01D89}" srcOrd="1" destOrd="0" presId="urn:microsoft.com/office/officeart/2005/8/layout/hList7#2"/>
    <dgm:cxn modelId="{99B49B4E-DFAE-4F47-96B0-0BA37E5290F1}" type="presParOf" srcId="{3B03A404-6FA8-44DF-BD0D-938BEE92A850}" destId="{8FADFE9E-A8A8-41F1-B358-A7A11B6B47E1}" srcOrd="2" destOrd="0" presId="urn:microsoft.com/office/officeart/2005/8/layout/hList7#2"/>
    <dgm:cxn modelId="{E34B854F-9FC6-4C99-B999-26B001ADEA3A}" type="presParOf" srcId="{3B03A404-6FA8-44DF-BD0D-938BEE92A850}" destId="{79E796B1-3ABE-4958-A470-95B84B3BA8FB}" srcOrd="3" destOrd="0" presId="urn:microsoft.com/office/officeart/2005/8/layout/hList7#2"/>
    <dgm:cxn modelId="{5A1C8ED6-688D-4FAD-AAB3-463EA0CC091B}" type="presParOf" srcId="{AC9FC888-4E7D-41D5-BF8D-099DDFB49032}" destId="{E32018F6-38F3-4F68-9FD0-50FD7BED2859}" srcOrd="1" destOrd="0" presId="urn:microsoft.com/office/officeart/2005/8/layout/hList7#2"/>
    <dgm:cxn modelId="{2633C9F5-75B9-4072-96C4-AB5D73183030}" type="presParOf" srcId="{AC9FC888-4E7D-41D5-BF8D-099DDFB49032}" destId="{A7D5A4F7-F72A-48AE-87CD-6C7027652D6C}" srcOrd="2" destOrd="0" presId="urn:microsoft.com/office/officeart/2005/8/layout/hList7#2"/>
    <dgm:cxn modelId="{789BD1FA-9E9D-4721-A57C-1AD887530F32}" type="presParOf" srcId="{A7D5A4F7-F72A-48AE-87CD-6C7027652D6C}" destId="{01B5A3FF-8112-48C6-9524-2594DAB99429}" srcOrd="0" destOrd="0" presId="urn:microsoft.com/office/officeart/2005/8/layout/hList7#2"/>
    <dgm:cxn modelId="{F35CE952-9ECB-42A2-9A71-91B5E98FFEA8}" type="presParOf" srcId="{A7D5A4F7-F72A-48AE-87CD-6C7027652D6C}" destId="{BD834AB3-FAFF-4D74-B8D8-881F0EC6B9AD}" srcOrd="1" destOrd="0" presId="urn:microsoft.com/office/officeart/2005/8/layout/hList7#2"/>
    <dgm:cxn modelId="{1ED8CC33-02B3-400B-9894-72EC9DAB72FD}" type="presParOf" srcId="{A7D5A4F7-F72A-48AE-87CD-6C7027652D6C}" destId="{C8F3C681-2C9B-4653-BE31-D8B25A2AB7FA}" srcOrd="2" destOrd="0" presId="urn:microsoft.com/office/officeart/2005/8/layout/hList7#2"/>
    <dgm:cxn modelId="{2749D2DA-392B-4459-ACA7-973A32902EB3}" type="presParOf" srcId="{A7D5A4F7-F72A-48AE-87CD-6C7027652D6C}" destId="{E6379D24-0F7F-4C89-AA74-40B94EA75227}" srcOrd="3" destOrd="0" presId="urn:microsoft.com/office/officeart/2005/8/layout/hList7#2"/>
    <dgm:cxn modelId="{895596CE-F6C3-43AD-8CBC-E688517A0F86}" type="presParOf" srcId="{AC9FC888-4E7D-41D5-BF8D-099DDFB49032}" destId="{D893FC16-622A-4AA0-9276-3766E5F1AA15}" srcOrd="3" destOrd="0" presId="urn:microsoft.com/office/officeart/2005/8/layout/hList7#2"/>
    <dgm:cxn modelId="{511D7AED-1EBD-4B19-A751-919B19AA8988}" type="presParOf" srcId="{AC9FC888-4E7D-41D5-BF8D-099DDFB49032}" destId="{A10443EA-0A22-4998-85A4-5FC07C4410A8}" srcOrd="4" destOrd="0" presId="urn:microsoft.com/office/officeart/2005/8/layout/hList7#2"/>
    <dgm:cxn modelId="{D277CEF3-89D0-40F1-B9CA-7734F70F7AFD}" type="presParOf" srcId="{A10443EA-0A22-4998-85A4-5FC07C4410A8}" destId="{14E9E240-14D8-48CE-A8EF-4C26DD964D0B}" srcOrd="0" destOrd="0" presId="urn:microsoft.com/office/officeart/2005/8/layout/hList7#2"/>
    <dgm:cxn modelId="{58A173BA-EAC0-4D28-92CF-9CB04CA29FAB}" type="presParOf" srcId="{A10443EA-0A22-4998-85A4-5FC07C4410A8}" destId="{272D07C4-E4A0-4649-AFF9-320ECA914488}" srcOrd="1" destOrd="0" presId="urn:microsoft.com/office/officeart/2005/8/layout/hList7#2"/>
    <dgm:cxn modelId="{0D835E6F-77FF-4415-9DB3-7A71EA7893E3}" type="presParOf" srcId="{A10443EA-0A22-4998-85A4-5FC07C4410A8}" destId="{C7AF8028-0A1F-4B6B-BA86-08AA83130861}" srcOrd="2" destOrd="0" presId="urn:microsoft.com/office/officeart/2005/8/layout/hList7#2"/>
    <dgm:cxn modelId="{85E79C21-B323-4AA3-A798-FD201BB1CE18}" type="presParOf" srcId="{A10443EA-0A22-4998-85A4-5FC07C4410A8}" destId="{801EDB75-7215-4290-9F39-D09130BB991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chemeClr val="accent2">
            <a:lumMod val="60000"/>
            <a:lumOff val="40000"/>
            <a:alpha val="89804"/>
          </a:schemeClr>
        </a:solidFill>
      </dgm:spPr>
      <dgm:t>
        <a:bodyPr/>
        <a:lstStyle/>
        <a:p>
          <a:r>
            <a:rPr lang="ru-RU" sz="18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2019 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dirty="0">
            <a:solidFill>
              <a:srgbClr val="7030A0"/>
            </a:solidFill>
          </a:endParaRPr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FF00"/>
              </a:solidFill>
              <a:latin typeface="+mn-lt"/>
            </a:rPr>
            <a:t>ти</a:t>
          </a:r>
          <a:endParaRPr lang="ru-RU" sz="2000" kern="1200" dirty="0">
            <a:solidFill>
              <a:srgbClr val="FFFF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29317" y="128293"/>
        <a:ext cx="769762" cy="1172942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chemeClr val="accent1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Сулинского сельского поселения Миллеровского района до 2020 года,  утвержденный распоряжением Администрации Сулинского сельского поселения от 25.09.2018 № 46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153031" y="63456"/>
        <a:ext cx="7815003" cy="1172979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6745165"/>
            <a:satOff val="-380"/>
            <a:lumOff val="-1500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30127" y="1746742"/>
        <a:ext cx="769762" cy="1209627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Сулинского сельского поселения Миллеровского района и сокращению  муниципального долга Сулинского сельского поселения до 2020 года,                                                                          утвержденный распоряжением Администрации Сулинского сельского поселения от 16.10.2018 № 47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110138" y="1684666"/>
        <a:ext cx="7860143" cy="1223984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30128" y="3260069"/>
        <a:ext cx="769762" cy="1510128"/>
      </dsp:txXfrm>
    </dsp:sp>
    <dsp:sp modelId="{6F6C7F8D-CA85-4C86-A8B9-DE0E49DC8118}">
      <dsp:nvSpPr>
        <dsp:cNvPr id="0" name=""/>
        <dsp:cNvSpPr/>
      </dsp:nvSpPr>
      <dsp:spPr>
        <a:xfrm rot="5400000">
          <a:off x="4238693" y="37344"/>
          <a:ext cx="1703368" cy="7892235"/>
        </a:xfrm>
        <a:prstGeom prst="round2SameRect">
          <a:avLst/>
        </a:prstGeom>
        <a:solidFill>
          <a:schemeClr val="accent2">
            <a:lumMod val="60000"/>
            <a:lumOff val="4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Реализация основных направлений долговой политики на 2019 год и плановый период 2020 и 2021 годов, утвержденных постановлением  Администрации Сулинского сельского поселения от 23.10.2018 № 88</a:t>
          </a:r>
          <a:endParaRPr lang="ru-RU" sz="1800" kern="1200" dirty="0">
            <a:solidFill>
              <a:srgbClr val="7030A0"/>
            </a:solidFill>
          </a:endParaRPr>
        </a:p>
      </dsp:txBody>
      <dsp:txXfrm rot="-5400000">
        <a:off x="1144260" y="3214929"/>
        <a:ext cx="7809083" cy="1537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0.34911</cdr:x>
      <cdr:y>0.19239</cdr:y>
    </cdr:from>
    <cdr:to>
      <cdr:x>0.44305</cdr:x>
      <cdr:y>0.29762</cdr:y>
    </cdr:to>
    <cdr:sp macro="" textlink="">
      <cdr:nvSpPr>
        <cdr:cNvPr id="4" name="Прямая со стрелкой 3"/>
        <cdr:cNvSpPr/>
      </cdr:nvSpPr>
      <cdr:spPr>
        <a:xfrm xmlns:a="http://schemas.openxmlformats.org/drawingml/2006/main" flipV="1">
          <a:off x="1368152" y="1044085"/>
          <a:ext cx="368145" cy="571091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  <a:tailEnd type="stealth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0.71162</cdr:x>
      <cdr:y>0.3501</cdr:y>
    </cdr:from>
    <cdr:to>
      <cdr:x>0.79381</cdr:x>
      <cdr:y>0.46704</cdr:y>
    </cdr:to>
    <cdr:sp macro="" textlink="">
      <cdr:nvSpPr>
        <cdr:cNvPr id="5" name="TextBox 4"/>
        <cdr:cNvSpPr txBox="1"/>
      </cdr:nvSpPr>
      <cdr:spPr>
        <a:xfrm xmlns:a="http://schemas.openxmlformats.org/drawingml/2006/main" rot="2727529">
          <a:off x="3601918" y="1772589"/>
          <a:ext cx="568053" cy="424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0.27048</cdr:x>
      <cdr:y>0.16647</cdr:y>
    </cdr:from>
    <cdr:to>
      <cdr:x>0.4007</cdr:x>
      <cdr:y>0.24567</cdr:y>
    </cdr:to>
    <cdr:sp macro="" textlink="">
      <cdr:nvSpPr>
        <cdr:cNvPr id="6" name="TextBox 1"/>
        <cdr:cNvSpPr txBox="1"/>
      </cdr:nvSpPr>
      <cdr:spPr>
        <a:xfrm xmlns:a="http://schemas.openxmlformats.org/drawingml/2006/main" rot="20706299">
          <a:off x="1410555" y="903440"/>
          <a:ext cx="679112" cy="429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109,7 %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0.51448</cdr:x>
      <cdr:y>0.4153</cdr:y>
    </cdr:from>
    <cdr:to>
      <cdr:x>0.6431</cdr:x>
      <cdr:y>0.49491</cdr:y>
    </cdr:to>
    <cdr:sp macro="" textlink="">
      <cdr:nvSpPr>
        <cdr:cNvPr id="7" name="Прямая со стрелкой 6"/>
        <cdr:cNvSpPr/>
      </cdr:nvSpPr>
      <cdr:spPr>
        <a:xfrm xmlns:a="http://schemas.openxmlformats.org/drawingml/2006/main">
          <a:off x="2016224" y="2253772"/>
          <a:ext cx="50405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stealt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0.48613</cdr:x>
      <cdr:y>0.38206</cdr:y>
    </cdr:from>
    <cdr:to>
      <cdr:x>0.68966</cdr:x>
      <cdr:y>0.45054</cdr:y>
    </cdr:to>
    <cdr:sp macro="" textlink="">
      <cdr:nvSpPr>
        <cdr:cNvPr id="8" name="TextBox 1"/>
        <cdr:cNvSpPr txBox="1"/>
      </cdr:nvSpPr>
      <cdr:spPr>
        <a:xfrm xmlns:a="http://schemas.openxmlformats.org/drawingml/2006/main" rot="2304644">
          <a:off x="1905126" y="2073430"/>
          <a:ext cx="797610" cy="371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dirty="0" smtClean="0"/>
            <a:t>61,1 %</a:t>
          </a:r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0.60637</cdr:x>
      <cdr:y>0.03865</cdr:y>
    </cdr:from>
    <cdr:to>
      <cdr:x>0.88986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44616" y="216024"/>
          <a:ext cx="2592289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4278,8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669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96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22.01.2019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22.01.2019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22.01.2019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5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74" y="476672"/>
            <a:ext cx="374441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620688"/>
            <a:ext cx="8458200" cy="183006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i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утвержден решением Собрания депутатов </a:t>
            </a:r>
            <a:r>
              <a:rPr lang="ru-RU" sz="2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</a:t>
            </a:r>
            <a:r>
              <a:rPr lang="ru-RU" sz="2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улинского сельского поселения от 27.12.2018 № 104)</a:t>
            </a:r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Сулинского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500167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374489"/>
              </p:ext>
            </p:extLst>
          </p:nvPr>
        </p:nvGraphicFramePr>
        <p:xfrm>
          <a:off x="323528" y="620688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4955,7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Сулинского сельского поселения Миллеровского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06851" y="5820469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Налог на имущество физ. лиц -100,3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948,4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Единый сельскохозяйственный налог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–461,5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269,9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52,5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567424" y="6047604"/>
            <a:ext cx="4813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3107,8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Штрафы, санкции– 15,3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596523"/>
              </p:ext>
            </p:extLst>
          </p:nvPr>
        </p:nvGraphicFramePr>
        <p:xfrm>
          <a:off x="467544" y="1484784"/>
          <a:ext cx="8208912" cy="3312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5822,3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5820,5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2184,2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1993,1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5157,5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5612,1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1974,8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1777,3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208,4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209,4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215,8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района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2780928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78092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077072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077072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18069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tIns="36000" rIns="0" bIns="36000">
            <a:spAutoFit/>
            <a:flatTx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Сулинского сельского поселения от 29.12.2017 № 68«О бюджете Сулинского 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ln/>
            <a:ex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67544" y="5013176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01607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12298"/>
            <a:ext cx="8424936" cy="641304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Сулинского сельского поселения Миллеровского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             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544987"/>
              </p:ext>
            </p:extLst>
          </p:nvPr>
        </p:nvGraphicFramePr>
        <p:xfrm>
          <a:off x="294259" y="2145725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810148538"/>
              </p:ext>
            </p:extLst>
          </p:nvPr>
        </p:nvGraphicFramePr>
        <p:xfrm>
          <a:off x="-16954" y="3308503"/>
          <a:ext cx="9458325" cy="321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 10776,2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36893638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539552" y="6021288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4387,6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40,7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031" y="1417749"/>
            <a:ext cx="5400599" cy="46085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4387,6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00186" y="5635069"/>
            <a:ext cx="1656184" cy="782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(39,7%)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68170" y="5805264"/>
            <a:ext cx="1472652" cy="8422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1,0%)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80444716"/>
              </p:ext>
            </p:extLst>
          </p:nvPr>
        </p:nvGraphicFramePr>
        <p:xfrm>
          <a:off x="2915816" y="3429000"/>
          <a:ext cx="59766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2124662371"/>
              </p:ext>
            </p:extLst>
          </p:nvPr>
        </p:nvGraphicFramePr>
        <p:xfrm>
          <a:off x="4788024" y="1016763"/>
          <a:ext cx="3918930" cy="542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расходов по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разделу </a:t>
            </a:r>
            <a:r>
              <a:rPr lang="ru-RU" sz="2700" b="1" u="sng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на 2019 год</a:t>
            </a:r>
            <a:r>
              <a:rPr lang="ru-RU" sz="27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67125103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96136" y="116634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AutoShape 4" descr="На утилизацию можно жаловатьс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5" name="Прямоугольник с двумя вырезанными противолежащими углами 24"/>
          <p:cNvSpPr/>
          <p:nvPr/>
        </p:nvSpPr>
        <p:spPr>
          <a:xfrm>
            <a:off x="4716016" y="1916832"/>
            <a:ext cx="4320480" cy="86409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Выплата государственной пенсии за выслугу лет лицам, замещавшим муниципальные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должности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и должности муниципальной 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службы</a:t>
            </a:r>
            <a:endParaRPr lang="ru-RU" sz="5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5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2019 год –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59,8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рублей,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 год – 57,7 тыс. рублей,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2021 год – 57,7 тыс. рублей </a:t>
            </a: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179512" y="1916832"/>
            <a:ext cx="3960440" cy="1142836"/>
          </a:xfrm>
          <a:prstGeom prst="snip2DiagRect">
            <a:avLst/>
          </a:prstGeom>
          <a:effectLst>
            <a:outerShdw blurRad="51500" dist="25400" dir="5400000" rotWithShape="0">
              <a:srgbClr val="000000">
                <a:alpha val="400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/>
                <a:ea typeface="Times New Roman"/>
              </a:rPr>
              <a:t>Обеспечение жильем </a:t>
            </a:r>
            <a:r>
              <a:rPr lang="ru-RU" sz="1600" dirty="0" smtClean="0">
                <a:latin typeface="Times New Roman"/>
                <a:ea typeface="Times New Roman"/>
              </a:rPr>
              <a:t>граждан, проживающих и </a:t>
            </a:r>
            <a:r>
              <a:rPr lang="ru-RU" sz="1600" dirty="0">
                <a:latin typeface="Times New Roman"/>
                <a:ea typeface="Times New Roman"/>
              </a:rPr>
              <a:t>работающих в сельской местности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по разделу «Социальная политика» на 2019 год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059668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 2019 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год – 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49,0 тыс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рублей, </a:t>
            </a:r>
          </a:p>
          <a:p>
            <a:pPr lvl="0" algn="ctr"/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2020 год – 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0,0 тыс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 рублей,</a:t>
            </a:r>
          </a:p>
          <a:p>
            <a:pPr lvl="0" algn="ctr"/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 2021 год – </a:t>
            </a:r>
            <a:r>
              <a:rPr lang="ru-RU" sz="1400" b="1" dirty="0" smtClean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39,0 </a:t>
            </a:r>
            <a:r>
              <a:rPr lang="ru-RU" sz="1400" b="1" dirty="0">
                <a:solidFill>
                  <a:srgbClr val="C0504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тыс. рублей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0806" y="3798332"/>
            <a:ext cx="2786403" cy="257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Veremeychuk\Downloads\Rostovskaya-oblast_OSK_03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87624" y="2708920"/>
            <a:ext cx="3072341" cy="2049227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1052736"/>
            <a:ext cx="3636404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765151" y="1428986"/>
            <a:ext cx="4176464" cy="6318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ремонт и содержание сетей уличного </a:t>
            </a:r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освещения (лимит уличного освещения)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637749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1464,7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877256" y="1124744"/>
            <a:ext cx="150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млн. рублей</a:t>
            </a:r>
            <a:endParaRPr lang="ru-RU" dirty="0">
              <a:latin typeface="+mn-lt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765150" y="2276872"/>
            <a:ext cx="1934641" cy="432048"/>
          </a:xfrm>
          <a:prstGeom prst="wedgeRoundRectCallout">
            <a:avLst>
              <a:gd name="adj1" fmla="val -19769"/>
              <a:gd name="adj2" fmla="val -10064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754,5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503229" y="3104728"/>
            <a:ext cx="4032448" cy="396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озеленение территории поселения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54" name="Скругленная прямоугольная выноска 53"/>
          <p:cNvSpPr/>
          <p:nvPr/>
        </p:nvSpPr>
        <p:spPr>
          <a:xfrm flipH="1">
            <a:off x="6156176" y="3645025"/>
            <a:ext cx="2232248" cy="288031"/>
          </a:xfrm>
          <a:prstGeom prst="wedgeRoundRectCallout">
            <a:avLst>
              <a:gd name="adj1" fmla="val -21178"/>
              <a:gd name="adj2" fmla="val -107482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55,0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005064"/>
            <a:ext cx="4752528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содержание мест захоронения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611560" y="4653137"/>
            <a:ext cx="3816424" cy="288032"/>
          </a:xfrm>
          <a:prstGeom prst="wedgeRoundRectCallout">
            <a:avLst>
              <a:gd name="adj1" fmla="val -20092"/>
              <a:gd name="adj2" fmla="val -12709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398,7 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80112" y="4758146"/>
            <a:ext cx="3024336" cy="5430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Расходы на прочие мероприятия по благоустройству 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flipH="1">
            <a:off x="5724128" y="5449415"/>
            <a:ext cx="2880320" cy="321940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236,0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9087" y="5373216"/>
            <a:ext cx="4752528" cy="4320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Другие вопросы в области жилищно-коммунального хозяйства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 flipH="1">
            <a:off x="827582" y="5955566"/>
            <a:ext cx="3432381" cy="353753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20,5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  <a:endParaRPr lang="ru-RU" sz="14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453699"/>
            <a:ext cx="4752528" cy="356439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38884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60032" y="692696"/>
            <a:ext cx="3672408" cy="277132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Сулинского сельского поселения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Сулинского сельского поселения от 29.10.2018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88)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80831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Сулинского сельского поселения на 2019-2021 года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АМР</a:t>
            </a:r>
          </a:p>
          <a:p>
            <a:pPr algn="ctr"/>
            <a:r>
              <a:rPr lang="ru-RU" sz="14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 01.10.2018 №940)</a:t>
            </a:r>
          </a:p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Сулинского сельского 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348880"/>
            <a:ext cx="9036496" cy="1872208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Сулинского сельского поселения Миллеровского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4008" y="260648"/>
            <a:ext cx="41044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720080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Сулинского сельского поселения Миллеровского района, формируемые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Сулинского сельского поселения</a:t>
            </a:r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(</a:t>
            </a:r>
            <a:r>
              <a:rPr lang="ru-RU" sz="16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25446"/>
              </p:ext>
            </p:extLst>
          </p:nvPr>
        </p:nvGraphicFramePr>
        <p:xfrm>
          <a:off x="323528" y="1052736"/>
          <a:ext cx="8640960" cy="56303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4604"/>
                <a:gridCol w="1046116"/>
                <a:gridCol w="1100789"/>
                <a:gridCol w="1059451"/>
              </a:tblGrid>
              <a:tr h="389839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sz="14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  <a:endParaRPr lang="ru-RU" sz="1400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4545,9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4091,3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3823,2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«Муниципальная политика»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26,5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7967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«Защита населения и территории от чрезвычайных ситуаций, обеспечение пожарной безопасности и безопасности людей на водных объектах»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качественными жилищно-коммунальными услугами населения Сулинского сельского поселения»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1444,2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58,4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58,6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866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«Информационное общество»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«Обеспечение общественного порядка</a:t>
                      </a:r>
                      <a:r>
                        <a:rPr lang="ru-RU" sz="1400" b="0" i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и противодействие преступности</a:t>
                      </a: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232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ru-RU" sz="1400" b="0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«Развитие культуры»</a:t>
                      </a:r>
                      <a:endParaRPr lang="ru-RU" sz="14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4278,8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2617,1</a:t>
                      </a: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2317,5</a:t>
                      </a:r>
                    </a:p>
                    <a:p>
                      <a:pPr lvl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22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«Социальная поддержка граждан»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59,8</a:t>
                      </a:r>
                    </a:p>
                    <a:p>
                      <a:pPr algn="r"/>
                      <a:endParaRPr lang="ru-RU" sz="1400" b="1" i="1" dirty="0" smtClean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57,7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57,7</a:t>
                      </a:r>
                      <a:endParaRPr lang="ru-RU" sz="1400" b="1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299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доступным и комфортным жильем населения Сулинского сельского поселения»</a:t>
                      </a:r>
                      <a:endParaRPr lang="ru-RU" sz="12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solidFill>
                            <a:schemeClr val="tx1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39,0</a:t>
                      </a:r>
                      <a:endParaRPr lang="ru-RU" sz="1400" b="0" i="1" dirty="0">
                        <a:solidFill>
                          <a:schemeClr val="tx1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404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Программные</a:t>
                      </a:r>
                      <a:r>
                        <a:rPr lang="ru-RU" sz="12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Непрограммные расходы</a:t>
                      </a:r>
                    </a:p>
                    <a:p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10519,2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257,0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6839,5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431,6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6302,0</a:t>
                      </a:r>
                    </a:p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905,3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6633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Миллеровского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района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659193251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на 2019-2021 годы</a:t>
            </a:r>
            <a:endParaRPr lang="ru-RU" sz="28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089679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01.01.2019)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бюджет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01.01.2020)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71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4F81BD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</a:t>
            </a:r>
            <a:r>
              <a:rPr lang="ru-RU" sz="1800" dirty="0">
                <a:latin typeface="Calibri"/>
                <a:ea typeface="Times New Roman"/>
                <a:cs typeface="Times New Roman"/>
              </a:rPr>
              <a:t/>
            </a:r>
            <a:br>
              <a:rPr lang="ru-RU" sz="1800" dirty="0"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117174"/>
              </p:ext>
            </p:extLst>
          </p:nvPr>
        </p:nvGraphicFramePr>
        <p:xfrm>
          <a:off x="457200" y="3178474"/>
          <a:ext cx="8229599" cy="2466377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  <a:gridCol w="1314764"/>
                <a:gridCol w="1077186"/>
                <a:gridCol w="1077186"/>
                <a:gridCol w="1077711"/>
              </a:tblGrid>
              <a:tr h="7071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 </a:t>
                      </a: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baseline="0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 </a:t>
                      </a:r>
                      <a:r>
                        <a:rPr lang="ru-RU" sz="15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5822,3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5820,5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2184,2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1993,1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5157,5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5612,1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1974,8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1777,3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208,4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209,4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215,8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8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 и иные межбюджетные трансферты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471,9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6611" marR="56611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11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 сельского поселения Миллеровского района на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789766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5847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улинского сельского поселения Миллеровского района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94630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Сулинского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12361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Сулинского сельского поселения, Плана мероприятий по оптимизации расходов </a:t>
            </a:r>
            <a:r>
              <a:rPr lang="ru-RU" sz="1400" b="1" dirty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Сулинского сельского поселения </a:t>
            </a:r>
            <a:r>
              <a:rPr lang="ru-RU" sz="1400" b="1" dirty="0" smtClean="0">
                <a:solidFill>
                  <a:srgbClr val="95358A"/>
                </a:solidFill>
                <a:latin typeface="Times New Roman" pitchFamily="18" charset="0"/>
                <a:cs typeface="Times New Roman" pitchFamily="18" charset="0"/>
              </a:rPr>
              <a:t>и сокращению муниципального долга Сулинского сельского поселения до 2020 года</a:t>
            </a:r>
            <a:endParaRPr lang="en-US" sz="1400" b="1" dirty="0">
              <a:solidFill>
                <a:srgbClr val="95358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Сулинского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72144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Утверждены постановлением Администрации Сулинского сельского поселения от 29.10.2018 № 88</a:t>
            </a:r>
            <a:endParaRPr lang="ru-RU" sz="2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3240360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Стратегия социально-экономического развития Сулинского сельского поселения на период до 2030 года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39371" y="2636912"/>
            <a:ext cx="3217874" cy="14401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 Устойчивость бюджетной системы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91880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tx1"/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Сулинского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11176457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4159894233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Сулинского сельского поселения Миллеровского района 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Сулинского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43607"/>
              </p:ext>
            </p:extLst>
          </p:nvPr>
        </p:nvGraphicFramePr>
        <p:xfrm>
          <a:off x="179512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484782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10776,2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7271,1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7207,3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4955,7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5086,9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5214,2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5820,5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2184,2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1993,1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5612,1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1974,8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1777,3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208,4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209,4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10776,2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7271,1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7207,3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</a:t>
            </a:r>
            <a:r>
              <a:rPr lang="ru-RU" sz="2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параметры </a:t>
            </a:r>
            <a:r>
              <a:rPr lang="ru-RU" sz="25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Сулинского сельского поселения Миллеровского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10776,2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10776,2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318964" y="1807290"/>
            <a:ext cx="4464496" cy="48721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доходы физических лиц -948,4</a:t>
            </a:r>
            <a:endParaRPr lang="ru-RU" sz="1600" dirty="0"/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323528" y="2996952"/>
            <a:ext cx="4623234" cy="43204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 на имущество физических лиц – 100,3</a:t>
            </a:r>
            <a:endParaRPr lang="ru-RU" sz="1600" dirty="0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11560" y="3573016"/>
            <a:ext cx="4464496" cy="43204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Земельный налог – 3107,8</a:t>
            </a:r>
            <a:endParaRPr lang="ru-RU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318964" y="2451001"/>
            <a:ext cx="4627798" cy="40193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Единый сельскохозяйственный налог </a:t>
            </a:r>
            <a:r>
              <a:rPr lang="ru-RU" sz="1600" dirty="0" smtClean="0"/>
              <a:t>-461,5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82266" y="4149080"/>
            <a:ext cx="4464496" cy="387623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пошлина – 52,5</a:t>
            </a:r>
            <a:endParaRPr lang="ru-RU" dirty="0"/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82316" y="4653136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Доходы, получаемые в виде арендной платы – 269,9</a:t>
            </a:r>
            <a:endParaRPr lang="ru-RU" sz="1600" dirty="0"/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419411" y="5877272"/>
            <a:ext cx="4464496" cy="487214"/>
          </a:xfrm>
          <a:prstGeom prst="flowChartAlternateProces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перечисления </a:t>
            </a:r>
            <a:r>
              <a:rPr lang="ru-RU" dirty="0" smtClean="0"/>
              <a:t>-5820,5</a:t>
            </a:r>
            <a:endParaRPr lang="ru-RU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11560" y="5229200"/>
            <a:ext cx="4464496" cy="49563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Штрафы, санкции- 15,3</a:t>
            </a:r>
            <a:endParaRPr lang="ru-RU" dirty="0"/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220072" y="1843084"/>
            <a:ext cx="3582218" cy="505796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Общегосударственные вопросы – </a:t>
            </a:r>
            <a:r>
              <a:rPr lang="ru-RU" sz="1600" dirty="0" smtClean="0">
                <a:solidFill>
                  <a:schemeClr val="tx1"/>
                </a:solidFill>
              </a:rPr>
              <a:t>4634,2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076056" y="2964470"/>
            <a:ext cx="3960440" cy="46453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</a:t>
            </a:r>
            <a:r>
              <a:rPr lang="ru-RU" dirty="0" smtClean="0">
                <a:solidFill>
                  <a:schemeClr val="tx1"/>
                </a:solidFill>
              </a:rPr>
              <a:t>-55,0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367932" y="3573017"/>
            <a:ext cx="3366194" cy="57606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  <a:r>
              <a:rPr lang="ru-RU" dirty="0" smtClean="0">
                <a:solidFill>
                  <a:schemeClr val="tx1"/>
                </a:solidFill>
              </a:rPr>
              <a:t>-1464,7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5076056" y="4342892"/>
            <a:ext cx="3960440" cy="558061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 </a:t>
            </a:r>
            <a:r>
              <a:rPr lang="ru-RU" dirty="0" smtClean="0">
                <a:solidFill>
                  <a:schemeClr val="tx1"/>
                </a:solidFill>
              </a:rPr>
              <a:t>-4278,8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526286" y="5013177"/>
            <a:ext cx="3366194" cy="46384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Образование– 26,5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5436096" y="2451001"/>
            <a:ext cx="3366194" cy="45121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  <a:r>
              <a:rPr lang="ru-RU" dirty="0" smtClean="0">
                <a:solidFill>
                  <a:schemeClr val="tx1"/>
                </a:solidFill>
              </a:rPr>
              <a:t>208,2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367932" y="5724835"/>
            <a:ext cx="3676948" cy="54844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– </a:t>
            </a:r>
            <a:r>
              <a:rPr lang="ru-RU" dirty="0" smtClean="0">
                <a:solidFill>
                  <a:schemeClr val="tx1"/>
                </a:solidFill>
              </a:rPr>
              <a:t>108,8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98" y="1772816"/>
            <a:ext cx="2955850" cy="26163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Миллеровского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sz="18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3539840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293837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Сулинского сельского поселения</a:t>
            </a:r>
            <a:endParaRPr lang="ru-RU" sz="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350436">
            <a:off x="3652502" y="4250705"/>
            <a:ext cx="6802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99,2 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579093">
            <a:off x="3671173" y="2883949"/>
            <a:ext cx="642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99,9%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345646" y="3190317"/>
            <a:ext cx="1142264" cy="2073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415436" y="4578369"/>
            <a:ext cx="1154346" cy="138500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20439</TotalTime>
  <Words>1599</Words>
  <Application>Microsoft Office PowerPoint</Application>
  <PresentationFormat>Экран (4:3)</PresentationFormat>
  <Paragraphs>378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10195094</vt:lpstr>
      <vt:lpstr>3_Городская</vt:lpstr>
      <vt:lpstr>4_Городская</vt:lpstr>
      <vt:lpstr>19_Городская</vt:lpstr>
      <vt:lpstr>Администрация Сулинского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Сулинского сельского поселения на 2019-2021 годы  </vt:lpstr>
      <vt:lpstr>Основные приоритеты Сулинского сельского поселения </vt:lpstr>
      <vt:lpstr>Презентация PowerPoint</vt:lpstr>
      <vt:lpstr>Основные характеристики бюджета Сулинского сельского поселения Миллеровского района на 2019-2021 годы</vt:lpstr>
      <vt:lpstr>Основные параметры бюджета Сулинского сельского поселения Миллеровского района на 2019 год</vt:lpstr>
      <vt:lpstr>Динамика доходов бюджета Сулинского сельского поселения Миллеровского района</vt:lpstr>
      <vt:lpstr>Собственные доходы бюджета Сулинского сельского поселения Миллеровского района</vt:lpstr>
      <vt:lpstr>Презентация PowerPoint</vt:lpstr>
      <vt:lpstr>Безвозмездные поступления из областного бюджета</vt:lpstr>
      <vt:lpstr>Презентация PowerPoint</vt:lpstr>
      <vt:lpstr>Динамика расходов  бюджета Сулинского сельского поселения Миллеровского района               </vt:lpstr>
      <vt:lpstr>Расходы бюджета Сулинского сельского поселения Миллеровского района в 2019 году  10776,2 тыс. рублей</vt:lpstr>
      <vt:lpstr>Расходы бюджета Сулинского сельского поселения Миллеровского района на социальную сферу в 2019 году – 4387,6 тыс.рублей</vt:lpstr>
      <vt:lpstr>Структура расходов по разделу «Культура, кинематография» на 2019 год           </vt:lpstr>
      <vt:lpstr>Расходы по разделу «Социальная политика» на 2019 год</vt:lpstr>
      <vt:lpstr>Презентация PowerPoint</vt:lpstr>
      <vt:lpstr>Расходы бюджета Сулинского сельского поселения Миллеровского района, формируемые в рамках муниципальных программ Сулинского сельского поселения, и непрограмные расходы (тыс.рублей)  </vt:lpstr>
      <vt:lpstr>Структура расходов по муниципальным программам Миллеровского района в 2019 году           </vt:lpstr>
      <vt:lpstr>Структура муниципального долга Сулинского сельского поселения на 2019-2021 годы</vt:lpstr>
      <vt:lpstr>Объем безвозмездных поступлений от других бюджетов бюджетной системы Российской Федерации в бюджет Сулинского сельского поселения Миллеровского района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2124</cp:revision>
  <dcterms:created xsi:type="dcterms:W3CDTF">2011-10-21T12:19:44Z</dcterms:created>
  <dcterms:modified xsi:type="dcterms:W3CDTF">2019-01-22T08:58:55Z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