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B584BF-3009-40B3-A6D8-979C3C519E0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Раздел без заголовка" id="{D85F4788-7DF6-4D3C-A9CC-EBA87B370CCB}">
          <p14:sldIdLst>
            <p14:sldId id="272"/>
            <p14:sldId id="273"/>
            <p14:sldId id="274"/>
            <p14:sldId id="275"/>
            <p14:sldId id="276"/>
            <p14:sldId id="278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0409" autoAdjust="0"/>
  </p:normalViewPr>
  <p:slideViewPr>
    <p:cSldViewPr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openxmlformats.org/officeDocument/2006/relationships/image" Target="../media/image7.jpeg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openxmlformats.org/officeDocument/2006/relationships/image" Target="../media/image8.jpeg"/><Relationship Id="rId1" Type="http://schemas.openxmlformats.org/officeDocument/2006/relationships/themeOverride" Target="../theme/themeOverrid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themeOverride" Target="../theme/themeOverride8.xml"/><Relationship Id="rId6" Type="http://schemas.openxmlformats.org/officeDocument/2006/relationships/package" Target="../embeddings/_____Microsoft_Excel8.xlsx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26805970436836"/>
          <c:y val="0.12249653291155199"/>
          <c:w val="0.81085018331714631"/>
          <c:h val="0.653219406526149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 Миллеровского района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13031.3</c:v>
                </c:pt>
                <c:pt idx="1">
                  <c:v>13614.7</c:v>
                </c:pt>
                <c:pt idx="2">
                  <c:v>12349.1</c:v>
                </c:pt>
                <c:pt idx="3">
                  <c:v>17228.599999999999</c:v>
                </c:pt>
                <c:pt idx="4">
                  <c:v>15585.1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14336"/>
        <c:axId val="32186752"/>
        <c:axId val="0"/>
      </c:bar3DChart>
      <c:catAx>
        <c:axId val="324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186752"/>
        <c:crosses val="autoZero"/>
        <c:auto val="1"/>
        <c:lblAlgn val="ctr"/>
        <c:lblOffset val="100"/>
        <c:noMultiLvlLbl val="0"/>
      </c:catAx>
      <c:valAx>
        <c:axId val="32186752"/>
        <c:scaling>
          <c:orientation val="minMax"/>
        </c:scaling>
        <c:delete val="0"/>
        <c:axPos val="l"/>
        <c:majorGridlines/>
        <c:numFmt formatCode="#,##0.0_р_." sourceLinked="0"/>
        <c:majorTickMark val="none"/>
        <c:minorTickMark val="none"/>
        <c:tickLblPos val="nextTo"/>
        <c:crossAx val="324143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chemeClr val="tx1"/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spPr>
    <a:effectLst>
      <a:outerShdw blurRad="50800" dist="38100" dir="16200000" rotWithShape="0">
        <a:srgbClr val="00B0F0">
          <a:alpha val="40000"/>
        </a:srgbClr>
      </a:outerShdw>
    </a:effectLst>
    <a:scene3d>
      <a:camera prst="orthographicFront"/>
      <a:lightRig rig="threePt" dir="t"/>
    </a:scene3d>
    <a:sp3d>
      <a:bevelB prst="relaxedInset"/>
    </a:sp3d>
  </c:spPr>
  <c:txPr>
    <a:bodyPr/>
    <a:lstStyle/>
    <a:p>
      <a:pPr>
        <a:defRPr>
          <a:solidFill>
            <a:srgbClr val="0070C0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223472065991884E-4"/>
          <c:y val="0.10358293448613042"/>
          <c:w val="0.53428837020372455"/>
          <c:h val="0.896417065513869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Lbls>
            <c:dLbl>
              <c:idx val="0"/>
              <c:layout>
                <c:manualLayout>
                  <c:x val="0.12220966273879864"/>
                  <c:y val="5.61844227302912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5555555555555552E-2"/>
                  <c:y val="-2.98786181139122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285714285714288E-2"/>
                  <c:y val="-1.86741363211951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( оказание услуг) муниципальных учреждений - 5553,1 тыс. рублей</c:v>
                </c:pt>
                <c:pt idx="1">
                  <c:v>Мероприятия по организации и проведению конкурсов, торжественных и иных мероприятий - 22,5 тыс. рублей</c:v>
                </c:pt>
                <c:pt idx="2">
                  <c:v>Другие вопросы в области культуры и кинематографии - 26 тыс. рублей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5553.1</c:v>
                </c:pt>
                <c:pt idx="1">
                  <c:v>22.5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388205082207991"/>
          <c:y val="0"/>
          <c:w val="0.5611794917792009"/>
          <c:h val="0.9299531676187536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853764676042287"/>
          <c:y val="2.8753381018212419E-2"/>
          <c:w val="0.77595027365765323"/>
          <c:h val="0.810640540161487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6983</c:v>
                </c:pt>
                <c:pt idx="1">
                  <c:v>4640.6000000000004</c:v>
                </c:pt>
                <c:pt idx="2">
                  <c:v>3388</c:v>
                </c:pt>
                <c:pt idx="3">
                  <c:v>7084.5</c:v>
                </c:pt>
                <c:pt idx="4">
                  <c:v>4390.8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6048.3</c:v>
                </c:pt>
                <c:pt idx="1">
                  <c:v>8974.1</c:v>
                </c:pt>
                <c:pt idx="2">
                  <c:v>8961.1</c:v>
                </c:pt>
                <c:pt idx="3">
                  <c:v>10182.299999999999</c:v>
                </c:pt>
                <c:pt idx="4">
                  <c:v>11194.3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3124352"/>
        <c:axId val="33125888"/>
        <c:axId val="0"/>
      </c:bar3DChart>
      <c:catAx>
        <c:axId val="3312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125888"/>
        <c:crosses val="autoZero"/>
        <c:auto val="1"/>
        <c:lblAlgn val="ctr"/>
        <c:lblOffset val="100"/>
        <c:noMultiLvlLbl val="0"/>
      </c:catAx>
      <c:valAx>
        <c:axId val="3312588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3124352"/>
        <c:crosses val="autoZero"/>
        <c:crossBetween val="between"/>
        <c:majorUnit val="10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1075934135684022"/>
          <c:y val="6.7204301075268823E-4"/>
          <c:w val="0.45475485357025336"/>
          <c:h val="0.928763440860214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Lbls>
            <c:dLbl>
              <c:idx val="0"/>
              <c:layout>
                <c:manualLayout>
                  <c:x val="3.3545120585417108E-2"/>
                  <c:y val="2.60392854119041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379859380322548E-4"/>
                  <c:y val="1.8284226568453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20679277835368E-2"/>
                  <c:y val="2.57082380831428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9759245780554E-2"/>
                  <c:y val="-0.256519981373296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617991378528711E-2"/>
                  <c:y val="-0.396735035136736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218631984727398E-2"/>
                  <c:y val="1.97633561933790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214813834545194E-2"/>
                  <c:y val="2.078994157988314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- 10,15%</c:v>
                </c:pt>
                <c:pt idx="1">
                  <c:v>Налог на имущество физических лиц - 2,43%</c:v>
                </c:pt>
                <c:pt idx="2">
                  <c:v>Единый сельскохозяйственный налог - 15,25%</c:v>
                </c:pt>
                <c:pt idx="3">
                  <c:v>Доходы от использования имущества находящегося в государственной и муниципальной собственности - 29,25%</c:v>
                </c:pt>
                <c:pt idx="4">
                  <c:v>Земельный налог - 34,78%</c:v>
                </c:pt>
                <c:pt idx="5">
                  <c:v>Остальные доходы - 8,13%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1136.7</c:v>
                </c:pt>
                <c:pt idx="1">
                  <c:v>272.2</c:v>
                </c:pt>
                <c:pt idx="2">
                  <c:v>1706.7</c:v>
                </c:pt>
                <c:pt idx="3">
                  <c:v>3274.6</c:v>
                </c:pt>
                <c:pt idx="4">
                  <c:v>3893.4</c:v>
                </c:pt>
                <c:pt idx="5">
                  <c:v>910.6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239317558619349E-2"/>
          <c:y val="0.62473224113114889"/>
          <c:w val="0.73809656145922931"/>
          <c:h val="0.3564505545677758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5.7729029039508439E-2"/>
                  <c:y val="-4.8096192384769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966380872210814E-2"/>
                  <c:y val="-0.30292816604337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494724945091573E-2"/>
                  <c:y val="-0.22712090848363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711157093656258E-2"/>
                  <c:y val="-0.32331329325317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760208267457464E-2"/>
                  <c:y val="-0.39545779222486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6048.3</c:v>
                </c:pt>
                <c:pt idx="1">
                  <c:v>8974.1</c:v>
                </c:pt>
                <c:pt idx="2">
                  <c:v>8961.1</c:v>
                </c:pt>
                <c:pt idx="3">
                  <c:v>10182.299999999999</c:v>
                </c:pt>
                <c:pt idx="4">
                  <c:v>11194.3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4988288"/>
        <c:axId val="64989824"/>
        <c:axId val="0"/>
      </c:bar3DChart>
      <c:catAx>
        <c:axId val="6498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989824"/>
        <c:crosses val="autoZero"/>
        <c:auto val="1"/>
        <c:lblAlgn val="ctr"/>
        <c:lblOffset val="100"/>
        <c:noMultiLvlLbl val="0"/>
      </c:catAx>
      <c:valAx>
        <c:axId val="649898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649882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705411463336539E-2"/>
          <c:y val="9.9211620893756985E-2"/>
          <c:w val="0.9602945885366635"/>
          <c:h val="0.898411022644515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rgbClr val="FF0000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 w="114300" prst="artDeco"/>
            </a:sp3d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200" dirty="0"/>
                      <a:t>Штрафы, санкции, возмещение ущерба;</a:t>
                    </a:r>
                    <a:r>
                      <a:rPr lang="ru-RU" dirty="0"/>
                      <a:t> 11,6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200" dirty="0" err="1"/>
                      <a:t>Гос</a:t>
                    </a:r>
                    <a:r>
                      <a:rPr lang="ru-RU" sz="1200" dirty="0"/>
                      <a:t> пошлина</a:t>
                    </a:r>
                    <a:r>
                      <a:rPr lang="ru-RU" dirty="0"/>
                      <a:t>; 3,6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Дохода от использования имущества</a:t>
                    </a:r>
                    <a:r>
                      <a:rPr lang="ru-RU" sz="1200" dirty="0" smtClean="0"/>
                      <a:t>;                   </a:t>
                    </a:r>
                    <a:r>
                      <a:rPr lang="ru-RU" dirty="0"/>
                      <a:t>3 274,6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162435655297496E-2"/>
                  <c:y val="-7.2004965859714457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    Единый </a:t>
                    </a:r>
                    <a:r>
                      <a:rPr lang="ru-RU" sz="1200" dirty="0"/>
                      <a:t>селькохозяйственный налог; </a:t>
                    </a:r>
                    <a:r>
                      <a:rPr lang="ru-RU" sz="1200" dirty="0" smtClean="0"/>
                      <a:t> </a:t>
                    </a:r>
                    <a:r>
                      <a:rPr lang="ru-RU" dirty="0" smtClean="0"/>
                      <a:t>1 </a:t>
                    </a:r>
                    <a:r>
                      <a:rPr lang="ru-RU" dirty="0"/>
                      <a:t>706,7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200" dirty="0"/>
                      <a:t>Налог на имущество физических лиц; </a:t>
                    </a:r>
                    <a:r>
                      <a:rPr lang="ru-RU" dirty="0"/>
                      <a:t>272,2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232788984950366E-2"/>
                  <c:y val="-1.9550628797098686E-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НДФЛ</a:t>
                    </a:r>
                    <a:r>
                      <a:rPr lang="ru-RU" dirty="0"/>
                      <a:t>; 1 136,7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6897113365152145E-2"/>
                  <c:y val="-2.4829298572315332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Налог на имущество физических лиц;</a:t>
                    </a:r>
                    <a:r>
                      <a:rPr lang="ru-RU" sz="1400" dirty="0"/>
                      <a:t> 240,4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475462217161056E-2"/>
                  <c:y val="6.455598078173188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Земельный налог</a:t>
                    </a:r>
                    <a:r>
                      <a:rPr lang="ru-RU" dirty="0" smtClean="0"/>
                      <a:t>;       </a:t>
                    </a:r>
                    <a:r>
                      <a:rPr lang="ru-RU" dirty="0"/>
                      <a:t>4 015,2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1783541466538584"/>
                  <c:y val="6.7039106145251395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Земельный налог;                      3 895,2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Штрафы, санкции, возмещение ущерба</c:v>
                </c:pt>
                <c:pt idx="1">
                  <c:v>Гос пошлина</c:v>
                </c:pt>
                <c:pt idx="2">
                  <c:v>Дохода от использования имущества</c:v>
                </c:pt>
                <c:pt idx="3">
                  <c:v>Единый селькохозяйственный налог</c:v>
                </c:pt>
                <c:pt idx="4">
                  <c:v>Налог на имущество физических лиц</c:v>
                </c:pt>
                <c:pt idx="5">
                  <c:v>НДФЛ</c:v>
                </c:pt>
                <c:pt idx="6">
                  <c:v>Доходы от продажи земельных участков</c:v>
                </c:pt>
                <c:pt idx="7">
                  <c:v>Земельный налог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11.6</c:v>
                </c:pt>
                <c:pt idx="1">
                  <c:v>3.6</c:v>
                </c:pt>
                <c:pt idx="2">
                  <c:v>3274.6</c:v>
                </c:pt>
                <c:pt idx="3">
                  <c:v>1706.7</c:v>
                </c:pt>
                <c:pt idx="4">
                  <c:v>272.2</c:v>
                </c:pt>
                <c:pt idx="5">
                  <c:v>1136.7</c:v>
                </c:pt>
                <c:pt idx="6">
                  <c:v>895.4</c:v>
                </c:pt>
                <c:pt idx="7">
                  <c:v>3893.4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10496"/>
        <c:axId val="66040960"/>
      </c:barChart>
      <c:catAx>
        <c:axId val="66010496"/>
        <c:scaling>
          <c:orientation val="minMax"/>
        </c:scaling>
        <c:delete val="1"/>
        <c:axPos val="l"/>
        <c:majorTickMark val="out"/>
        <c:minorTickMark val="none"/>
        <c:tickLblPos val="none"/>
        <c:crossAx val="66040960"/>
        <c:crosses val="autoZero"/>
        <c:auto val="1"/>
        <c:lblAlgn val="ctr"/>
        <c:lblOffset val="100"/>
        <c:noMultiLvlLbl val="0"/>
      </c:catAx>
      <c:valAx>
        <c:axId val="66040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6010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3349387151848739E-2"/>
          <c:y val="7.9934026865726343E-2"/>
          <c:w val="0.91535627306548761"/>
          <c:h val="0.829987788798262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effectLst>
              <a:outerShdw blurRad="50800" dist="50800" dir="5400000" algn="ctr" rotWithShape="0">
                <a:srgbClr val="92D050"/>
              </a:outerShdw>
            </a:effectLst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6983</c:v>
                </c:pt>
                <c:pt idx="1">
                  <c:v>4640.6000000000004</c:v>
                </c:pt>
                <c:pt idx="2">
                  <c:v>3388</c:v>
                </c:pt>
                <c:pt idx="3">
                  <c:v>7084.5</c:v>
                </c:pt>
                <c:pt idx="4">
                  <c:v>4390.8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75040"/>
        <c:axId val="66516096"/>
        <c:axId val="0"/>
      </c:bar3DChart>
      <c:catAx>
        <c:axId val="663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516096"/>
        <c:crosses val="autoZero"/>
        <c:auto val="1"/>
        <c:lblAlgn val="ctr"/>
        <c:lblOffset val="100"/>
        <c:noMultiLvlLbl val="0"/>
      </c:catAx>
      <c:valAx>
        <c:axId val="665160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37504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solidFill>
                  <a:srgbClr val="FF0000"/>
                </a:solidFill>
              </a:ln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12945.3</c:v>
                </c:pt>
                <c:pt idx="1">
                  <c:v>13201.1</c:v>
                </c:pt>
                <c:pt idx="2">
                  <c:v>13488.2</c:v>
                </c:pt>
                <c:pt idx="3">
                  <c:v>17228.599999999999</c:v>
                </c:pt>
                <c:pt idx="4">
                  <c:v>16222.1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591744"/>
        <c:axId val="128593280"/>
        <c:axId val="0"/>
      </c:bar3DChart>
      <c:catAx>
        <c:axId val="128591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593280"/>
        <c:crosses val="autoZero"/>
        <c:auto val="1"/>
        <c:lblAlgn val="ctr"/>
        <c:lblOffset val="100"/>
        <c:noMultiLvlLbl val="0"/>
      </c:catAx>
      <c:valAx>
        <c:axId val="128593280"/>
        <c:scaling>
          <c:orientation val="minMax"/>
          <c:min val="0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285917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809523809523858"/>
          <c:y val="0.17864077669902911"/>
          <c:w val="0.68121693121692972"/>
          <c:h val="0.666019417475730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0"/>
          <c:dPt>
            <c:idx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c:spPr>
          </c:dPt>
          <c:dPt>
            <c:idx val="1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c:spPr>
          </c:dPt>
          <c:dPt>
            <c:idx val="5"/>
            <c:bubble3D val="0"/>
            <c:spPr>
              <a:ln>
                <a:solidFill>
                  <a:srgbClr val="FF0000"/>
                </a:solidFill>
              </a:ln>
            </c:spPr>
          </c:dPt>
          <c:dPt>
            <c:idx val="6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3.4275937730005868E-2"/>
                  <c:y val="-0.17417251576584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106292269021927E-2"/>
                  <c:y val="-0.1440621845346254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781360663250429E-2"/>
                  <c:y val="0.1225220603080723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035920509936257"/>
                  <c:y val="-9.94002446526763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934758155230581E-2"/>
                  <c:y val="-0.1198023776439709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496112985876765"/>
                  <c:y val="1.92121233714563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4108158702384424"/>
                  <c:y val="3.02229189677082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313960754905637E-2"/>
                  <c:y val="-8.033538794076079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263446235887168E-2"/>
                  <c:y val="-0.1910512448079915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8895086030912798E-2"/>
                  <c:y val="-5.47383227581989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2898804316127183E-2"/>
                  <c:y val="-2.52716662844328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- 7636,4 тыс. рублей</c:v>
                </c:pt>
                <c:pt idx="1">
                  <c:v>Национальная оброна - 203,1 тыс. рублей</c:v>
                </c:pt>
                <c:pt idx="2">
                  <c:v>Образование - 6,1 тыс. рублей</c:v>
                </c:pt>
                <c:pt idx="3">
                  <c:v>Жилищно-коммунальное хозяйство - 2574,5 тыс. рублей</c:v>
                </c:pt>
                <c:pt idx="4">
                  <c:v>Культура, кинематография - 5601,6 тыс. рублей</c:v>
                </c:pt>
                <c:pt idx="5">
                  <c:v>Социальная политика - 97,6 тыс. рублей</c:v>
                </c:pt>
                <c:pt idx="6">
                  <c:v>Национальная безопасность - 7 тыс. рублей</c:v>
                </c:pt>
                <c:pt idx="7">
                  <c:v>Национальная оборона - 95,8 тыс. рублей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7636.4</c:v>
                </c:pt>
                <c:pt idx="1">
                  <c:v>203.1</c:v>
                </c:pt>
                <c:pt idx="2">
                  <c:v>6.1</c:v>
                </c:pt>
                <c:pt idx="3">
                  <c:v>2574.5</c:v>
                </c:pt>
                <c:pt idx="4">
                  <c:v>5601.6</c:v>
                </c:pt>
                <c:pt idx="5">
                  <c:v>97.6</c:v>
                </c:pt>
                <c:pt idx="6">
                  <c:v>7</c:v>
                </c:pt>
                <c:pt idx="7">
                  <c:v>95.8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6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883053117554855E-2"/>
          <c:y val="0.17759168163681036"/>
          <c:w val="0.51417833187518225"/>
          <c:h val="0.648457800906374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-4.8442727042674272E-2"/>
                  <c:y val="-5.0832451913660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413440507436566E-2"/>
                  <c:y val="1.7644334250606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содержание и материально-техническое обеспечение деятельности аппарата Администрации Сулинского сельского поселения </c:v>
                </c:pt>
                <c:pt idx="1">
                  <c:v>иные межбюджетные трансферты на осуществление переданных полномочий городского и сельских поселений по внутреннему муниципальному финансовому контролю </c:v>
                </c:pt>
                <c:pt idx="2">
                  <c:v>Уплата годового членского взноса в Ассоциацию «Совет муниципальных образований  Ростовской области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7591.4</c:v>
                </c:pt>
                <c:pt idx="1">
                  <c:v>25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860ED-54BE-4F1D-8392-E2F4F9AF475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24D1D4-C40F-43B5-92C0-BBA20A12B7CF}">
      <dgm:prSet custT="1"/>
      <dgm:spPr/>
      <dgm:t>
        <a:bodyPr/>
        <a:lstStyle/>
        <a:p>
          <a:pPr rtl="0"/>
          <a:r>
            <a:rPr lang="x-none" sz="1600" b="1" smtClean="0">
              <a:latin typeface="Times New Roman" pitchFamily="18" charset="0"/>
              <a:cs typeface="Times New Roman" pitchFamily="18" charset="0"/>
            </a:rPr>
            <a:t>Раздел «Жилищно-коммунальное </a:t>
          </a:r>
          <a:r>
            <a:rPr lang="x-none" sz="1600" b="1" smtClean="0"/>
            <a:t>хозяйство»</a:t>
          </a:r>
          <a:endParaRPr lang="ru-RU" sz="1600" dirty="0"/>
        </a:p>
      </dgm:t>
    </dgm:pt>
    <dgm:pt modelId="{4461BC64-76C6-4C79-8229-A0BA0C120619}" type="parTrans" cxnId="{AAA8A3E8-A683-4839-B896-0583931E0425}">
      <dgm:prSet/>
      <dgm:spPr/>
      <dgm:t>
        <a:bodyPr/>
        <a:lstStyle/>
        <a:p>
          <a:endParaRPr lang="ru-RU"/>
        </a:p>
      </dgm:t>
    </dgm:pt>
    <dgm:pt modelId="{D464B2A9-B913-4B4F-9C08-5F0B2CAFCCE5}" type="sibTrans" cxnId="{AAA8A3E8-A683-4839-B896-0583931E0425}">
      <dgm:prSet/>
      <dgm:spPr/>
      <dgm:t>
        <a:bodyPr/>
        <a:lstStyle/>
        <a:p>
          <a:endParaRPr lang="ru-RU"/>
        </a:p>
      </dgm:t>
    </dgm:pt>
    <dgm:pt modelId="{FE889D1E-1F89-4FB5-87D4-7EDE12720A38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Расходы бюджета Сулинского сельского поселения Миллеровского района по данному разделу профинансированы  в сумме 2574,5 тыс. рублей</a:t>
          </a:r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800" dirty="0">
            <a:latin typeface="Times New Roman" pitchFamily="18" charset="0"/>
            <a:cs typeface="Times New Roman" pitchFamily="18" charset="0"/>
          </a:endParaRPr>
        </a:p>
      </dgm:t>
    </dgm:pt>
    <dgm:pt modelId="{6BE625CC-8E0C-488B-B584-5FB9E98773F7}" type="parTrans" cxnId="{1A8B9CA0-282F-442D-AC68-892ECD0860E9}">
      <dgm:prSet/>
      <dgm:spPr/>
      <dgm:t>
        <a:bodyPr/>
        <a:lstStyle/>
        <a:p>
          <a:endParaRPr lang="ru-RU"/>
        </a:p>
      </dgm:t>
    </dgm:pt>
    <dgm:pt modelId="{B618C866-4C47-4715-8B8A-0EA3BA1EA24D}" type="sibTrans" cxnId="{1A8B9CA0-282F-442D-AC68-892ECD0860E9}">
      <dgm:prSet/>
      <dgm:spPr/>
      <dgm:t>
        <a:bodyPr/>
        <a:lstStyle/>
        <a:p>
          <a:endParaRPr lang="ru-RU"/>
        </a:p>
      </dgm:t>
    </dgm:pt>
    <dgm:pt modelId="{ADC904C9-AD68-4919-B582-0D559E92B112}">
      <dgm:prSet custT="1"/>
      <dgm:spPr/>
      <dgm:t>
        <a:bodyPr/>
        <a:lstStyle/>
        <a:p>
          <a:pPr rtl="0"/>
          <a:r>
            <a:rPr lang="x-none" sz="1400" b="1" smtClean="0"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направлены на: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3778BC2-AF40-4C34-8D80-05E66F2942B0}" type="parTrans" cxnId="{4D626E39-91A5-495A-9F23-3F4DFC1CDD44}">
      <dgm:prSet/>
      <dgm:spPr/>
      <dgm:t>
        <a:bodyPr/>
        <a:lstStyle/>
        <a:p>
          <a:endParaRPr lang="ru-RU"/>
        </a:p>
      </dgm:t>
    </dgm:pt>
    <dgm:pt modelId="{F7AD9F10-686A-47A1-BE49-97A836BA0497}" type="sibTrans" cxnId="{4D626E39-91A5-495A-9F23-3F4DFC1CDD44}">
      <dgm:prSet/>
      <dgm:spPr/>
      <dgm:t>
        <a:bodyPr/>
        <a:lstStyle/>
        <a:p>
          <a:endParaRPr lang="ru-RU"/>
        </a:p>
      </dgm:t>
    </dgm:pt>
    <dgm:pt modelId="{802C5BF4-6848-43C8-BE7D-EF5B985DD4DA}">
      <dgm:prSet custT="1"/>
      <dgm:spPr/>
      <dgm:t>
        <a:bodyPr/>
        <a:lstStyle/>
        <a:p>
          <a:pPr rtl="0"/>
          <a:r>
            <a:rPr lang="x-none" sz="1400" b="1" smtClean="0"/>
            <a:t>- 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ремонт и содержание сетей уличного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освещения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 в сумме 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295,6 тыс.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рубл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ей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F145135-373F-4162-81D0-333A24C523E6}" type="parTrans" cxnId="{F6E88B56-4BBF-4EBB-A20F-28A8E60ADC46}">
      <dgm:prSet/>
      <dgm:spPr/>
      <dgm:t>
        <a:bodyPr/>
        <a:lstStyle/>
        <a:p>
          <a:endParaRPr lang="ru-RU"/>
        </a:p>
      </dgm:t>
    </dgm:pt>
    <dgm:pt modelId="{E7CEA87C-3015-4D08-9AE3-FE99721A0496}" type="sibTrans" cxnId="{F6E88B56-4BBF-4EBB-A20F-28A8E60ADC46}">
      <dgm:prSet/>
      <dgm:spPr/>
      <dgm:t>
        <a:bodyPr/>
        <a:lstStyle/>
        <a:p>
          <a:endParaRPr lang="ru-RU"/>
        </a:p>
      </dgm:t>
    </dgm:pt>
    <dgm:pt modelId="{3951F6DA-68E2-4BCD-9ED3-C408EE4233D7}">
      <dgm:prSet custT="1"/>
      <dgm:spPr/>
      <dgm:t>
        <a:bodyPr/>
        <a:lstStyle/>
        <a:p>
          <a:pPr rtl="0"/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расходы на потребление электрической энергии 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в сумме 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725,0 тыс.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рубл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ей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19A95AB-FF79-495F-AAB4-BE3166A80F84}" type="parTrans" cxnId="{692653BC-7247-4CB2-8BB4-3CEC521A8BA7}">
      <dgm:prSet/>
      <dgm:spPr/>
      <dgm:t>
        <a:bodyPr/>
        <a:lstStyle/>
        <a:p>
          <a:endParaRPr lang="ru-RU"/>
        </a:p>
      </dgm:t>
    </dgm:pt>
    <dgm:pt modelId="{5443F6BD-C653-4950-9B42-7C34FDE41ABF}" type="sibTrans" cxnId="{692653BC-7247-4CB2-8BB4-3CEC521A8BA7}">
      <dgm:prSet/>
      <dgm:spPr/>
      <dgm:t>
        <a:bodyPr/>
        <a:lstStyle/>
        <a:p>
          <a:endParaRPr lang="ru-RU"/>
        </a:p>
      </dgm:t>
    </dgm:pt>
    <dgm:pt modelId="{CB8EF290-AAB1-4A02-B3B0-1F3D0FC0C27C}">
      <dgm:prSet custT="1"/>
      <dgm:spPr/>
      <dgm:t>
        <a:bodyPr/>
        <a:lstStyle/>
        <a:p>
          <a:pPr rtl="0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расходы на озеленение в сумме 9,5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DC5936-21BE-4829-BB58-9CC2B6C4A60B}" type="parTrans" cxnId="{A4F77F58-F5DB-48A8-94AD-94C66ABE4B3A}">
      <dgm:prSet/>
      <dgm:spPr/>
      <dgm:t>
        <a:bodyPr/>
        <a:lstStyle/>
        <a:p>
          <a:endParaRPr lang="ru-RU"/>
        </a:p>
      </dgm:t>
    </dgm:pt>
    <dgm:pt modelId="{ED21FB0D-6810-4A50-8F34-FB0CE4576C40}" type="sibTrans" cxnId="{A4F77F58-F5DB-48A8-94AD-94C66ABE4B3A}">
      <dgm:prSet/>
      <dgm:spPr/>
      <dgm:t>
        <a:bodyPr/>
        <a:lstStyle/>
        <a:p>
          <a:endParaRPr lang="ru-RU"/>
        </a:p>
      </dgm:t>
    </dgm:pt>
    <dgm:pt modelId="{D78E0EAF-7E12-4E4A-8B94-9545696AF4FA}">
      <dgm:prSet custT="1"/>
      <dgm:spPr/>
      <dgm:t>
        <a:bodyPr/>
        <a:lstStyle/>
        <a:p>
          <a:pPr rtl="0"/>
          <a:r>
            <a:rPr lang="x-none" sz="900" b="1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содержание мест захоронения в сумме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132,4 тыс.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 рублей;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564F5CD-3FCC-4A76-B5DD-C7B97F854C8E}" type="parTrans" cxnId="{B12A85D0-A194-4124-87B4-785DFB670080}">
      <dgm:prSet/>
      <dgm:spPr/>
      <dgm:t>
        <a:bodyPr/>
        <a:lstStyle/>
        <a:p>
          <a:endParaRPr lang="ru-RU"/>
        </a:p>
      </dgm:t>
    </dgm:pt>
    <dgm:pt modelId="{039AE120-FA0D-4665-AC4B-59A1B09BDD41}" type="sibTrans" cxnId="{B12A85D0-A194-4124-87B4-785DFB670080}">
      <dgm:prSet/>
      <dgm:spPr/>
      <dgm:t>
        <a:bodyPr/>
        <a:lstStyle/>
        <a:p>
          <a:endParaRPr lang="ru-RU"/>
        </a:p>
      </dgm:t>
    </dgm:pt>
    <dgm:pt modelId="{8415A6FE-5473-4223-86ED-C1D958D69507}">
      <dgm:prSet custT="1"/>
      <dgm:spPr/>
      <dgm:t>
        <a:bodyPr/>
        <a:lstStyle/>
        <a:p>
          <a:pPr rtl="0"/>
          <a:r>
            <a:rPr lang="x-none" sz="1400" b="1" smtClean="0"/>
            <a:t>-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прочие мероприятия по благоустройству в 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сумме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48,9 тыс.</a:t>
          </a:r>
          <a:r>
            <a:rPr lang="x-none" sz="1400" b="1" smtClean="0">
              <a:latin typeface="Times New Roman" pitchFamily="18" charset="0"/>
              <a:cs typeface="Times New Roman" pitchFamily="18" charset="0"/>
            </a:rPr>
            <a:t>рублей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C54C50F-FE72-4737-A0EC-993CF1D2C7CF}" type="parTrans" cxnId="{5F15B87B-7F97-4283-AC66-3C5538F80FDB}">
      <dgm:prSet/>
      <dgm:spPr/>
      <dgm:t>
        <a:bodyPr/>
        <a:lstStyle/>
        <a:p>
          <a:endParaRPr lang="ru-RU"/>
        </a:p>
      </dgm:t>
    </dgm:pt>
    <dgm:pt modelId="{2AEC1656-749D-429B-B0CF-9D7D41262038}" type="sibTrans" cxnId="{5F15B87B-7F97-4283-AC66-3C5538F80FDB}">
      <dgm:prSet/>
      <dgm:spPr/>
      <dgm:t>
        <a:bodyPr/>
        <a:lstStyle/>
        <a:p>
          <a:endParaRPr lang="ru-RU"/>
        </a:p>
      </dgm:t>
    </dgm:pt>
    <dgm:pt modelId="{47CBDDE4-01E2-4FD5-B82B-B5571E250940}">
      <dgm:prSet custT="1"/>
      <dgm:spPr/>
      <dgm:t>
        <a:bodyPr/>
        <a:lstStyle/>
        <a:p>
          <a:pPr rtl="0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расходы на реализацию инициативных проектов в сумме 1363,1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E42401-13CB-4DB5-9589-177A71FF828C}" type="parTrans" cxnId="{59BC769C-918C-4D98-97A9-EC7D03A0A125}">
      <dgm:prSet/>
      <dgm:spPr/>
      <dgm:t>
        <a:bodyPr/>
        <a:lstStyle/>
        <a:p>
          <a:endParaRPr lang="ru-RU"/>
        </a:p>
      </dgm:t>
    </dgm:pt>
    <dgm:pt modelId="{E552B7A7-BD2D-4880-AF3C-4AA526A61D09}" type="sibTrans" cxnId="{59BC769C-918C-4D98-97A9-EC7D03A0A125}">
      <dgm:prSet/>
      <dgm:spPr/>
      <dgm:t>
        <a:bodyPr/>
        <a:lstStyle/>
        <a:p>
          <a:endParaRPr lang="ru-RU"/>
        </a:p>
      </dgm:t>
    </dgm:pt>
    <dgm:pt modelId="{2E56A083-C203-47B5-8939-1FD9D6A44908}" type="pres">
      <dgm:prSet presAssocID="{EF0860ED-54BE-4F1D-8392-E2F4F9AF47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5AE525B9-DF9A-4E2E-928A-9E5397833E54}" type="pres">
      <dgm:prSet presAssocID="{EF0860ED-54BE-4F1D-8392-E2F4F9AF4750}" presName="pyramid" presStyleLbl="node1" presStyleIdx="0" presStyleCnt="1" custScaleX="85100"/>
      <dgm:spPr/>
    </dgm:pt>
    <dgm:pt modelId="{43C45E65-B63C-4288-809F-1FEC7258DF23}" type="pres">
      <dgm:prSet presAssocID="{EF0860ED-54BE-4F1D-8392-E2F4F9AF4750}" presName="theList" presStyleCnt="0"/>
      <dgm:spPr/>
    </dgm:pt>
    <dgm:pt modelId="{4D10CFF5-CA74-4747-AEFF-E641B3677068}" type="pres">
      <dgm:prSet presAssocID="{EB24D1D4-C40F-43B5-92C0-BBA20A12B7CF}" presName="aNode" presStyleLbl="fgAcc1" presStyleIdx="0" presStyleCnt="9" custAng="0" custScaleX="128362" custScaleY="120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50796-9868-4412-ADE0-2B65EBED18D2}" type="pres">
      <dgm:prSet presAssocID="{EB24D1D4-C40F-43B5-92C0-BBA20A12B7CF}" presName="aSpace" presStyleCnt="0"/>
      <dgm:spPr/>
    </dgm:pt>
    <dgm:pt modelId="{A2341DC3-0913-49E0-AA69-0FEEFA4FF9F1}" type="pres">
      <dgm:prSet presAssocID="{FE889D1E-1F89-4FB5-87D4-7EDE12720A38}" presName="aNode" presStyleLbl="fgAcc1" presStyleIdx="1" presStyleCnt="9" custScaleX="131207" custScaleY="26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025A1-6A29-4C81-80FC-7E4F8EC50D2E}" type="pres">
      <dgm:prSet presAssocID="{FE889D1E-1F89-4FB5-87D4-7EDE12720A38}" presName="aSpace" presStyleCnt="0"/>
      <dgm:spPr/>
    </dgm:pt>
    <dgm:pt modelId="{933885C5-4591-4537-B70C-0C23EB700161}" type="pres">
      <dgm:prSet presAssocID="{ADC904C9-AD68-4919-B582-0D559E92B112}" presName="aNode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0E990-3F8E-49FD-A04C-820F198C30DC}" type="pres">
      <dgm:prSet presAssocID="{ADC904C9-AD68-4919-B582-0D559E92B112}" presName="aSpace" presStyleCnt="0"/>
      <dgm:spPr/>
    </dgm:pt>
    <dgm:pt modelId="{2A3D1471-FABC-452F-ACF2-1AE4AB62072D}" type="pres">
      <dgm:prSet presAssocID="{802C5BF4-6848-43C8-BE7D-EF5B985DD4DA}" presName="aNode" presStyleLbl="fgAcc1" presStyleIdx="3" presStyleCnt="9" custScaleX="151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8EC89-7B38-4DF4-87B7-1D8786008C3E}" type="pres">
      <dgm:prSet presAssocID="{802C5BF4-6848-43C8-BE7D-EF5B985DD4DA}" presName="aSpace" presStyleCnt="0"/>
      <dgm:spPr/>
    </dgm:pt>
    <dgm:pt modelId="{08889F63-E6B6-4A35-903B-DBB226D4B852}" type="pres">
      <dgm:prSet presAssocID="{3951F6DA-68E2-4BCD-9ED3-C408EE4233D7}" presName="aNode" presStyleLbl="fgAcc1" presStyleIdx="4" presStyleCnt="9" custScaleX="150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ED03F-6BC9-4BFB-AA48-CD3CA813B2AB}" type="pres">
      <dgm:prSet presAssocID="{3951F6DA-68E2-4BCD-9ED3-C408EE4233D7}" presName="aSpace" presStyleCnt="0"/>
      <dgm:spPr/>
    </dgm:pt>
    <dgm:pt modelId="{6D0C8F7C-F277-4FFE-AE37-2BC07EC56F1A}" type="pres">
      <dgm:prSet presAssocID="{CB8EF290-AAB1-4A02-B3B0-1F3D0FC0C27C}" presName="aNode" presStyleLbl="fgAcc1" presStyleIdx="5" presStyleCnt="9" custScaleX="148845" custLinFactNeighborX="750" custLinFactNeighborY="3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D1C9F-9362-49B7-B127-0D43FD3C506A}" type="pres">
      <dgm:prSet presAssocID="{CB8EF290-AAB1-4A02-B3B0-1F3D0FC0C27C}" presName="aSpace" presStyleCnt="0"/>
      <dgm:spPr/>
    </dgm:pt>
    <dgm:pt modelId="{7F8661BE-4780-4F8C-A433-B1EB2E5366D4}" type="pres">
      <dgm:prSet presAssocID="{D78E0EAF-7E12-4E4A-8B94-9545696AF4FA}" presName="aNode" presStyleLbl="fgAcc1" presStyleIdx="6" presStyleCnt="9" custScaleX="146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4CCE1-3053-4762-B989-92AC887A0586}" type="pres">
      <dgm:prSet presAssocID="{D78E0EAF-7E12-4E4A-8B94-9545696AF4FA}" presName="aSpace" presStyleCnt="0"/>
      <dgm:spPr/>
    </dgm:pt>
    <dgm:pt modelId="{CD6207F7-A152-410C-8412-577EC5828A9D}" type="pres">
      <dgm:prSet presAssocID="{8415A6FE-5473-4223-86ED-C1D958D69507}" presName="aNode" presStyleLbl="fgAcc1" presStyleIdx="7" presStyleCnt="9" custScaleX="146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3C70D-A973-4844-B209-258761C028AD}" type="pres">
      <dgm:prSet presAssocID="{8415A6FE-5473-4223-86ED-C1D958D69507}" presName="aSpace" presStyleCnt="0"/>
      <dgm:spPr/>
    </dgm:pt>
    <dgm:pt modelId="{896235E9-008F-4B99-9C09-7A78ADA876A6}" type="pres">
      <dgm:prSet presAssocID="{47CBDDE4-01E2-4FD5-B82B-B5571E250940}" presName="aNode" presStyleLbl="fgAcc1" presStyleIdx="8" presStyleCnt="9" custScaleX="14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2FA44-1799-4099-BB80-49B754E863F2}" type="pres">
      <dgm:prSet presAssocID="{47CBDDE4-01E2-4FD5-B82B-B5571E250940}" presName="aSpace" presStyleCnt="0"/>
      <dgm:spPr/>
    </dgm:pt>
  </dgm:ptLst>
  <dgm:cxnLst>
    <dgm:cxn modelId="{4D626E39-91A5-495A-9F23-3F4DFC1CDD44}" srcId="{EF0860ED-54BE-4F1D-8392-E2F4F9AF4750}" destId="{ADC904C9-AD68-4919-B582-0D559E92B112}" srcOrd="2" destOrd="0" parTransId="{53778BC2-AF40-4C34-8D80-05E66F2942B0}" sibTransId="{F7AD9F10-686A-47A1-BE49-97A836BA0497}"/>
    <dgm:cxn modelId="{59BC769C-918C-4D98-97A9-EC7D03A0A125}" srcId="{EF0860ED-54BE-4F1D-8392-E2F4F9AF4750}" destId="{47CBDDE4-01E2-4FD5-B82B-B5571E250940}" srcOrd="8" destOrd="0" parTransId="{72E42401-13CB-4DB5-9589-177A71FF828C}" sibTransId="{E552B7A7-BD2D-4880-AF3C-4AA526A61D09}"/>
    <dgm:cxn modelId="{D5AE7C0C-4FC6-4275-A4B7-3F514EB573CE}" type="presOf" srcId="{3951F6DA-68E2-4BCD-9ED3-C408EE4233D7}" destId="{08889F63-E6B6-4A35-903B-DBB226D4B852}" srcOrd="0" destOrd="0" presId="urn:microsoft.com/office/officeart/2005/8/layout/pyramid2"/>
    <dgm:cxn modelId="{0BDA0CEB-D27D-4C49-9D60-58C245F29932}" type="presOf" srcId="{EF0860ED-54BE-4F1D-8392-E2F4F9AF4750}" destId="{2E56A083-C203-47B5-8939-1FD9D6A44908}" srcOrd="0" destOrd="0" presId="urn:microsoft.com/office/officeart/2005/8/layout/pyramid2"/>
    <dgm:cxn modelId="{2C5BB234-06F6-4038-9539-03F89F44A4EF}" type="presOf" srcId="{ADC904C9-AD68-4919-B582-0D559E92B112}" destId="{933885C5-4591-4537-B70C-0C23EB700161}" srcOrd="0" destOrd="0" presId="urn:microsoft.com/office/officeart/2005/8/layout/pyramid2"/>
    <dgm:cxn modelId="{C7EF6D30-C199-4421-A2DB-1D4F72137BF4}" type="presOf" srcId="{802C5BF4-6848-43C8-BE7D-EF5B985DD4DA}" destId="{2A3D1471-FABC-452F-ACF2-1AE4AB62072D}" srcOrd="0" destOrd="0" presId="urn:microsoft.com/office/officeart/2005/8/layout/pyramid2"/>
    <dgm:cxn modelId="{D331C5DF-2472-4F27-98AD-755E5832A40E}" type="presOf" srcId="{EB24D1D4-C40F-43B5-92C0-BBA20A12B7CF}" destId="{4D10CFF5-CA74-4747-AEFF-E641B3677068}" srcOrd="0" destOrd="0" presId="urn:microsoft.com/office/officeart/2005/8/layout/pyramid2"/>
    <dgm:cxn modelId="{F6E88B56-4BBF-4EBB-A20F-28A8E60ADC46}" srcId="{EF0860ED-54BE-4F1D-8392-E2F4F9AF4750}" destId="{802C5BF4-6848-43C8-BE7D-EF5B985DD4DA}" srcOrd="3" destOrd="0" parTransId="{EF145135-373F-4162-81D0-333A24C523E6}" sibTransId="{E7CEA87C-3015-4D08-9AE3-FE99721A0496}"/>
    <dgm:cxn modelId="{692653BC-7247-4CB2-8BB4-3CEC521A8BA7}" srcId="{EF0860ED-54BE-4F1D-8392-E2F4F9AF4750}" destId="{3951F6DA-68E2-4BCD-9ED3-C408EE4233D7}" srcOrd="4" destOrd="0" parTransId="{519A95AB-FF79-495F-AAB4-BE3166A80F84}" sibTransId="{5443F6BD-C653-4950-9B42-7C34FDE41ABF}"/>
    <dgm:cxn modelId="{FC461801-2600-4C88-8026-4E6C331507AB}" type="presOf" srcId="{47CBDDE4-01E2-4FD5-B82B-B5571E250940}" destId="{896235E9-008F-4B99-9C09-7A78ADA876A6}" srcOrd="0" destOrd="0" presId="urn:microsoft.com/office/officeart/2005/8/layout/pyramid2"/>
    <dgm:cxn modelId="{1A8B9CA0-282F-442D-AC68-892ECD0860E9}" srcId="{EF0860ED-54BE-4F1D-8392-E2F4F9AF4750}" destId="{FE889D1E-1F89-4FB5-87D4-7EDE12720A38}" srcOrd="1" destOrd="0" parTransId="{6BE625CC-8E0C-488B-B584-5FB9E98773F7}" sibTransId="{B618C866-4C47-4715-8B8A-0EA3BA1EA24D}"/>
    <dgm:cxn modelId="{A48E75B9-BC53-460E-B19B-8E6994E658AC}" type="presOf" srcId="{CB8EF290-AAB1-4A02-B3B0-1F3D0FC0C27C}" destId="{6D0C8F7C-F277-4FFE-AE37-2BC07EC56F1A}" srcOrd="0" destOrd="0" presId="urn:microsoft.com/office/officeart/2005/8/layout/pyramid2"/>
    <dgm:cxn modelId="{5F15B87B-7F97-4283-AC66-3C5538F80FDB}" srcId="{EF0860ED-54BE-4F1D-8392-E2F4F9AF4750}" destId="{8415A6FE-5473-4223-86ED-C1D958D69507}" srcOrd="7" destOrd="0" parTransId="{AC54C50F-FE72-4737-A0EC-993CF1D2C7CF}" sibTransId="{2AEC1656-749D-429B-B0CF-9D7D41262038}"/>
    <dgm:cxn modelId="{DB9D4BB5-7834-4861-BEC7-686DEFE63503}" type="presOf" srcId="{D78E0EAF-7E12-4E4A-8B94-9545696AF4FA}" destId="{7F8661BE-4780-4F8C-A433-B1EB2E5366D4}" srcOrd="0" destOrd="0" presId="urn:microsoft.com/office/officeart/2005/8/layout/pyramid2"/>
    <dgm:cxn modelId="{A4F77F58-F5DB-48A8-94AD-94C66ABE4B3A}" srcId="{EF0860ED-54BE-4F1D-8392-E2F4F9AF4750}" destId="{CB8EF290-AAB1-4A02-B3B0-1F3D0FC0C27C}" srcOrd="5" destOrd="0" parTransId="{34DC5936-21BE-4829-BB58-9CC2B6C4A60B}" sibTransId="{ED21FB0D-6810-4A50-8F34-FB0CE4576C40}"/>
    <dgm:cxn modelId="{B12A85D0-A194-4124-87B4-785DFB670080}" srcId="{EF0860ED-54BE-4F1D-8392-E2F4F9AF4750}" destId="{D78E0EAF-7E12-4E4A-8B94-9545696AF4FA}" srcOrd="6" destOrd="0" parTransId="{B564F5CD-3FCC-4A76-B5DD-C7B97F854C8E}" sibTransId="{039AE120-FA0D-4665-AC4B-59A1B09BDD41}"/>
    <dgm:cxn modelId="{8A6B6559-3677-4719-B74F-78A7DBD4D8B5}" type="presOf" srcId="{8415A6FE-5473-4223-86ED-C1D958D69507}" destId="{CD6207F7-A152-410C-8412-577EC5828A9D}" srcOrd="0" destOrd="0" presId="urn:microsoft.com/office/officeart/2005/8/layout/pyramid2"/>
    <dgm:cxn modelId="{60D1537E-C8D4-4F25-885B-39BF699F6DF3}" type="presOf" srcId="{FE889D1E-1F89-4FB5-87D4-7EDE12720A38}" destId="{A2341DC3-0913-49E0-AA69-0FEEFA4FF9F1}" srcOrd="0" destOrd="0" presId="urn:microsoft.com/office/officeart/2005/8/layout/pyramid2"/>
    <dgm:cxn modelId="{AAA8A3E8-A683-4839-B896-0583931E0425}" srcId="{EF0860ED-54BE-4F1D-8392-E2F4F9AF4750}" destId="{EB24D1D4-C40F-43B5-92C0-BBA20A12B7CF}" srcOrd="0" destOrd="0" parTransId="{4461BC64-76C6-4C79-8229-A0BA0C120619}" sibTransId="{D464B2A9-B913-4B4F-9C08-5F0B2CAFCCE5}"/>
    <dgm:cxn modelId="{D1953857-A087-4C44-AC0B-76C631930155}" type="presParOf" srcId="{2E56A083-C203-47B5-8939-1FD9D6A44908}" destId="{5AE525B9-DF9A-4E2E-928A-9E5397833E54}" srcOrd="0" destOrd="0" presId="urn:microsoft.com/office/officeart/2005/8/layout/pyramid2"/>
    <dgm:cxn modelId="{247B1DEB-261F-42AA-ABF1-31F777B1F72C}" type="presParOf" srcId="{2E56A083-C203-47B5-8939-1FD9D6A44908}" destId="{43C45E65-B63C-4288-809F-1FEC7258DF23}" srcOrd="1" destOrd="0" presId="urn:microsoft.com/office/officeart/2005/8/layout/pyramid2"/>
    <dgm:cxn modelId="{A8A3C66E-5800-47A8-9635-BBC33F35481E}" type="presParOf" srcId="{43C45E65-B63C-4288-809F-1FEC7258DF23}" destId="{4D10CFF5-CA74-4747-AEFF-E641B3677068}" srcOrd="0" destOrd="0" presId="urn:microsoft.com/office/officeart/2005/8/layout/pyramid2"/>
    <dgm:cxn modelId="{390239B2-757A-438B-BD84-D98330EADE66}" type="presParOf" srcId="{43C45E65-B63C-4288-809F-1FEC7258DF23}" destId="{F6050796-9868-4412-ADE0-2B65EBED18D2}" srcOrd="1" destOrd="0" presId="urn:microsoft.com/office/officeart/2005/8/layout/pyramid2"/>
    <dgm:cxn modelId="{0AB9CCD6-BBCC-419F-B62A-D094ABDD26B3}" type="presParOf" srcId="{43C45E65-B63C-4288-809F-1FEC7258DF23}" destId="{A2341DC3-0913-49E0-AA69-0FEEFA4FF9F1}" srcOrd="2" destOrd="0" presId="urn:microsoft.com/office/officeart/2005/8/layout/pyramid2"/>
    <dgm:cxn modelId="{91F543C4-33F4-45BB-847C-2EA07F9BCBB3}" type="presParOf" srcId="{43C45E65-B63C-4288-809F-1FEC7258DF23}" destId="{3AD025A1-6A29-4C81-80FC-7E4F8EC50D2E}" srcOrd="3" destOrd="0" presId="urn:microsoft.com/office/officeart/2005/8/layout/pyramid2"/>
    <dgm:cxn modelId="{979FDB1F-C269-4CD3-B2A0-7E97D110AF3F}" type="presParOf" srcId="{43C45E65-B63C-4288-809F-1FEC7258DF23}" destId="{933885C5-4591-4537-B70C-0C23EB700161}" srcOrd="4" destOrd="0" presId="urn:microsoft.com/office/officeart/2005/8/layout/pyramid2"/>
    <dgm:cxn modelId="{540F8159-038B-4974-AAC5-048BBF76B4D2}" type="presParOf" srcId="{43C45E65-B63C-4288-809F-1FEC7258DF23}" destId="{A350E990-3F8E-49FD-A04C-820F198C30DC}" srcOrd="5" destOrd="0" presId="urn:microsoft.com/office/officeart/2005/8/layout/pyramid2"/>
    <dgm:cxn modelId="{CB0774DB-2D18-42FD-A5B8-78239804B9F2}" type="presParOf" srcId="{43C45E65-B63C-4288-809F-1FEC7258DF23}" destId="{2A3D1471-FABC-452F-ACF2-1AE4AB62072D}" srcOrd="6" destOrd="0" presId="urn:microsoft.com/office/officeart/2005/8/layout/pyramid2"/>
    <dgm:cxn modelId="{A3E90202-8D37-42FE-97DC-D5C802B00A74}" type="presParOf" srcId="{43C45E65-B63C-4288-809F-1FEC7258DF23}" destId="{0E08EC89-7B38-4DF4-87B7-1D8786008C3E}" srcOrd="7" destOrd="0" presId="urn:microsoft.com/office/officeart/2005/8/layout/pyramid2"/>
    <dgm:cxn modelId="{154E043A-D467-4954-9B5D-852EAF7EF3E7}" type="presParOf" srcId="{43C45E65-B63C-4288-809F-1FEC7258DF23}" destId="{08889F63-E6B6-4A35-903B-DBB226D4B852}" srcOrd="8" destOrd="0" presId="urn:microsoft.com/office/officeart/2005/8/layout/pyramid2"/>
    <dgm:cxn modelId="{36FAB3F5-3DB1-4A3A-8FA5-EA23A344D603}" type="presParOf" srcId="{43C45E65-B63C-4288-809F-1FEC7258DF23}" destId="{312ED03F-6BC9-4BFB-AA48-CD3CA813B2AB}" srcOrd="9" destOrd="0" presId="urn:microsoft.com/office/officeart/2005/8/layout/pyramid2"/>
    <dgm:cxn modelId="{BD388D78-E154-4125-B312-C7E01484A1A6}" type="presParOf" srcId="{43C45E65-B63C-4288-809F-1FEC7258DF23}" destId="{6D0C8F7C-F277-4FFE-AE37-2BC07EC56F1A}" srcOrd="10" destOrd="0" presId="urn:microsoft.com/office/officeart/2005/8/layout/pyramid2"/>
    <dgm:cxn modelId="{CEDF403F-F963-4B76-A394-319CBE69B3FF}" type="presParOf" srcId="{43C45E65-B63C-4288-809F-1FEC7258DF23}" destId="{FDBD1C9F-9362-49B7-B127-0D43FD3C506A}" srcOrd="11" destOrd="0" presId="urn:microsoft.com/office/officeart/2005/8/layout/pyramid2"/>
    <dgm:cxn modelId="{30C9425F-1E28-4E67-BE0C-F9B013B817BF}" type="presParOf" srcId="{43C45E65-B63C-4288-809F-1FEC7258DF23}" destId="{7F8661BE-4780-4F8C-A433-B1EB2E5366D4}" srcOrd="12" destOrd="0" presId="urn:microsoft.com/office/officeart/2005/8/layout/pyramid2"/>
    <dgm:cxn modelId="{8BE22C84-03B0-4F2D-AA6F-9CA2B717DD04}" type="presParOf" srcId="{43C45E65-B63C-4288-809F-1FEC7258DF23}" destId="{73B4CCE1-3053-4762-B989-92AC887A0586}" srcOrd="13" destOrd="0" presId="urn:microsoft.com/office/officeart/2005/8/layout/pyramid2"/>
    <dgm:cxn modelId="{071707E7-3928-472E-B456-9D7AD49E4BFE}" type="presParOf" srcId="{43C45E65-B63C-4288-809F-1FEC7258DF23}" destId="{CD6207F7-A152-410C-8412-577EC5828A9D}" srcOrd="14" destOrd="0" presId="urn:microsoft.com/office/officeart/2005/8/layout/pyramid2"/>
    <dgm:cxn modelId="{3E2FEF50-7294-400E-B494-05F48B8D5ADC}" type="presParOf" srcId="{43C45E65-B63C-4288-809F-1FEC7258DF23}" destId="{86A3C70D-A973-4844-B209-258761C028AD}" srcOrd="15" destOrd="0" presId="urn:microsoft.com/office/officeart/2005/8/layout/pyramid2"/>
    <dgm:cxn modelId="{B8353ADD-C09B-41BD-BF23-8EF77FF20401}" type="presParOf" srcId="{43C45E65-B63C-4288-809F-1FEC7258DF23}" destId="{896235E9-008F-4B99-9C09-7A78ADA876A6}" srcOrd="16" destOrd="0" presId="urn:microsoft.com/office/officeart/2005/8/layout/pyramid2"/>
    <dgm:cxn modelId="{5C03D656-1834-490E-98E6-9E7FE0FEFDDD}" type="presParOf" srcId="{43C45E65-B63C-4288-809F-1FEC7258DF23}" destId="{EB02FA44-1799-4099-BB80-49B754E863F2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C37AC-5A53-4C62-8F3F-A3373DE18E6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7FAD0C-11E3-415C-9802-92B70790BB33}">
      <dgm:prSet custT="1"/>
      <dgm:spPr/>
      <dgm:t>
        <a:bodyPr/>
        <a:lstStyle/>
        <a:p>
          <a:pPr rtl="0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Бюджет Сулинского сельского поселения Миллеровского района 2024 года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сформирован и исполнен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 программной структуре расходов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на основе утвержденных Администрацией Сулинского сельского поселения 9 муниципальных программ.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8D1646C-1A2B-4269-8322-0B59924ECC80}" type="parTrans" cxnId="{C027CB2C-8DEB-45AC-A2BB-AE9EEB813ED6}">
      <dgm:prSet/>
      <dgm:spPr/>
      <dgm:t>
        <a:bodyPr/>
        <a:lstStyle/>
        <a:p>
          <a:endParaRPr lang="ru-RU"/>
        </a:p>
      </dgm:t>
    </dgm:pt>
    <dgm:pt modelId="{3AF06D00-6F38-44DE-9531-3189F3749656}" type="sibTrans" cxnId="{C027CB2C-8DEB-45AC-A2BB-AE9EEB813ED6}">
      <dgm:prSet/>
      <dgm:spPr/>
      <dgm:t>
        <a:bodyPr/>
        <a:lstStyle/>
        <a:p>
          <a:endParaRPr lang="ru-RU"/>
        </a:p>
      </dgm:t>
    </dgm:pt>
    <dgm:pt modelId="{3209F8E3-BDD7-4952-94E6-222B78A2F101}" type="pres">
      <dgm:prSet presAssocID="{D2CC37AC-5A53-4C62-8F3F-A3373DE18E6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60842-7ADA-4B41-98EB-5C47C79A2666}" type="pres">
      <dgm:prSet presAssocID="{D2CC37AC-5A53-4C62-8F3F-A3373DE18E6A}" presName="arrow" presStyleLbl="bgShp" presStyleIdx="0" presStyleCnt="1" custScaleX="117647"/>
      <dgm:spPr/>
    </dgm:pt>
    <dgm:pt modelId="{A3D5FF60-EA15-47B1-8FDC-CF9804AF1435}" type="pres">
      <dgm:prSet presAssocID="{D2CC37AC-5A53-4C62-8F3F-A3373DE18E6A}" presName="linearProcess" presStyleCnt="0"/>
      <dgm:spPr/>
    </dgm:pt>
    <dgm:pt modelId="{026A30BC-3303-4778-A41F-D5EF410EA163}" type="pres">
      <dgm:prSet presAssocID="{BB7FAD0C-11E3-415C-9802-92B70790BB33}" presName="textNode" presStyleLbl="node1" presStyleIdx="0" presStyleCnt="1" custScaleX="134979" custScaleY="211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FFB1A-A29B-4BDA-A250-4D4D8659F928}" type="presOf" srcId="{D2CC37AC-5A53-4C62-8F3F-A3373DE18E6A}" destId="{3209F8E3-BDD7-4952-94E6-222B78A2F101}" srcOrd="0" destOrd="0" presId="urn:microsoft.com/office/officeart/2005/8/layout/hProcess9"/>
    <dgm:cxn modelId="{A0F9BEBE-3CD3-475B-9056-FBAC94D04385}" type="presOf" srcId="{BB7FAD0C-11E3-415C-9802-92B70790BB33}" destId="{026A30BC-3303-4778-A41F-D5EF410EA163}" srcOrd="0" destOrd="0" presId="urn:microsoft.com/office/officeart/2005/8/layout/hProcess9"/>
    <dgm:cxn modelId="{C027CB2C-8DEB-45AC-A2BB-AE9EEB813ED6}" srcId="{D2CC37AC-5A53-4C62-8F3F-A3373DE18E6A}" destId="{BB7FAD0C-11E3-415C-9802-92B70790BB33}" srcOrd="0" destOrd="0" parTransId="{38D1646C-1A2B-4269-8322-0B59924ECC80}" sibTransId="{3AF06D00-6F38-44DE-9531-3189F3749656}"/>
    <dgm:cxn modelId="{4FC99028-0FD3-4BFF-AD0E-5987D38BF978}" type="presParOf" srcId="{3209F8E3-BDD7-4952-94E6-222B78A2F101}" destId="{9A160842-7ADA-4B41-98EB-5C47C79A2666}" srcOrd="0" destOrd="0" presId="urn:microsoft.com/office/officeart/2005/8/layout/hProcess9"/>
    <dgm:cxn modelId="{6EBD180D-58A2-4877-8F77-3439C75BC93D}" type="presParOf" srcId="{3209F8E3-BDD7-4952-94E6-222B78A2F101}" destId="{A3D5FF60-EA15-47B1-8FDC-CF9804AF1435}" srcOrd="1" destOrd="0" presId="urn:microsoft.com/office/officeart/2005/8/layout/hProcess9"/>
    <dgm:cxn modelId="{48CB21E9-D647-4873-AB4F-9F29882DE28E}" type="presParOf" srcId="{A3D5FF60-EA15-47B1-8FDC-CF9804AF1435}" destId="{026A30BC-3303-4778-A41F-D5EF410EA16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0DC08A-25DC-47E7-995C-C73621EC418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C4147F-4961-410E-BBEE-4B141588AADB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 их реализацию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было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направлено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в 2024 году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15947,9 тыс. рублей.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94C011-6D0D-4253-B86F-CC501D86D28B}" type="parTrans" cxnId="{A6B9D0D7-A0CF-49F0-90E8-F22A3BB1DF17}">
      <dgm:prSet/>
      <dgm:spPr/>
      <dgm:t>
        <a:bodyPr/>
        <a:lstStyle/>
        <a:p>
          <a:endParaRPr lang="ru-RU"/>
        </a:p>
      </dgm:t>
    </dgm:pt>
    <dgm:pt modelId="{ECBA8E7D-7070-49D7-B5E6-251D7A7488A1}" type="sibTrans" cxnId="{A6B9D0D7-A0CF-49F0-90E8-F22A3BB1DF17}">
      <dgm:prSet/>
      <dgm:spPr/>
      <dgm:t>
        <a:bodyPr/>
        <a:lstStyle/>
        <a:p>
          <a:endParaRPr lang="ru-RU"/>
        </a:p>
      </dgm:t>
    </dgm:pt>
    <dgm:pt modelId="{F6CE0619-4CF9-4F50-948A-ABE86164240B}" type="pres">
      <dgm:prSet presAssocID="{310DC08A-25DC-47E7-995C-C73621EC418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C6964B-91BB-4121-9682-497AF02C8A2F}" type="pres">
      <dgm:prSet presAssocID="{310DC08A-25DC-47E7-995C-C73621EC4187}" presName="arrow" presStyleLbl="bgShp" presStyleIdx="0" presStyleCnt="1" custScaleX="117647" custLinFactNeighborX="37844" custLinFactNeighborY="3846"/>
      <dgm:spPr/>
    </dgm:pt>
    <dgm:pt modelId="{E8E7997A-2D23-4F58-ADDD-0A1E8F357031}" type="pres">
      <dgm:prSet presAssocID="{310DC08A-25DC-47E7-995C-C73621EC4187}" presName="linearProcess" presStyleCnt="0"/>
      <dgm:spPr/>
    </dgm:pt>
    <dgm:pt modelId="{6AA62AAB-62C9-44BD-A7CB-75622A450D1B}" type="pres">
      <dgm:prSet presAssocID="{89C4147F-4961-410E-BBEE-4B141588AADB}" presName="textNode" presStyleLbl="node1" presStyleIdx="0" presStyleCnt="1" custScaleX="118081" custLinFactNeighborX="27755" custLinFactNeighborY="-12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9D0D7-A0CF-49F0-90E8-F22A3BB1DF17}" srcId="{310DC08A-25DC-47E7-995C-C73621EC4187}" destId="{89C4147F-4961-410E-BBEE-4B141588AADB}" srcOrd="0" destOrd="0" parTransId="{8E94C011-6D0D-4253-B86F-CC501D86D28B}" sibTransId="{ECBA8E7D-7070-49D7-B5E6-251D7A7488A1}"/>
    <dgm:cxn modelId="{4F6CBBDE-DFE6-44F0-AE9B-4D188AC112A0}" type="presOf" srcId="{89C4147F-4961-410E-BBEE-4B141588AADB}" destId="{6AA62AAB-62C9-44BD-A7CB-75622A450D1B}" srcOrd="0" destOrd="0" presId="urn:microsoft.com/office/officeart/2005/8/layout/hProcess9"/>
    <dgm:cxn modelId="{1629E5DA-31D0-42CE-8AB8-2E3510BE1C48}" type="presOf" srcId="{310DC08A-25DC-47E7-995C-C73621EC4187}" destId="{F6CE0619-4CF9-4F50-948A-ABE86164240B}" srcOrd="0" destOrd="0" presId="urn:microsoft.com/office/officeart/2005/8/layout/hProcess9"/>
    <dgm:cxn modelId="{D7845AE4-E74D-4F68-A665-7B4A10D3FB1E}" type="presParOf" srcId="{F6CE0619-4CF9-4F50-948A-ABE86164240B}" destId="{66C6964B-91BB-4121-9682-497AF02C8A2F}" srcOrd="0" destOrd="0" presId="urn:microsoft.com/office/officeart/2005/8/layout/hProcess9"/>
    <dgm:cxn modelId="{F54CB838-4F60-4B1E-9335-1D54F3714AB4}" type="presParOf" srcId="{F6CE0619-4CF9-4F50-948A-ABE86164240B}" destId="{E8E7997A-2D23-4F58-ADDD-0A1E8F357031}" srcOrd="1" destOrd="0" presId="urn:microsoft.com/office/officeart/2005/8/layout/hProcess9"/>
    <dgm:cxn modelId="{22E07135-1E29-4BF2-B69B-4F3F1800E9CF}" type="presParOf" srcId="{E8E7997A-2D23-4F58-ADDD-0A1E8F357031}" destId="{6AA62AAB-62C9-44BD-A7CB-75622A450D1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525B9-DF9A-4E2E-928A-9E5397833E54}">
      <dsp:nvSpPr>
        <dsp:cNvPr id="0" name=""/>
        <dsp:cNvSpPr/>
      </dsp:nvSpPr>
      <dsp:spPr>
        <a:xfrm>
          <a:off x="797068" y="0"/>
          <a:ext cx="4821361" cy="56655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0CFF5-CA74-4747-AEFF-E641B3677068}">
      <dsp:nvSpPr>
        <dsp:cNvPr id="0" name=""/>
        <dsp:cNvSpPr/>
      </dsp:nvSpPr>
      <dsp:spPr>
        <a:xfrm>
          <a:off x="2685520" y="569223"/>
          <a:ext cx="4727047" cy="4568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1" kern="1200" smtClean="0">
              <a:latin typeface="Times New Roman" pitchFamily="18" charset="0"/>
              <a:cs typeface="Times New Roman" pitchFamily="18" charset="0"/>
            </a:rPr>
            <a:t>Раздел «Жилищно-коммунальное </a:t>
          </a:r>
          <a:r>
            <a:rPr lang="x-none" sz="1600" b="1" kern="1200" smtClean="0"/>
            <a:t>хозяйство»</a:t>
          </a:r>
          <a:endParaRPr lang="ru-RU" sz="1600" kern="1200" dirty="0"/>
        </a:p>
      </dsp:txBody>
      <dsp:txXfrm>
        <a:off x="2707821" y="591524"/>
        <a:ext cx="4682445" cy="412238"/>
      </dsp:txXfrm>
    </dsp:sp>
    <dsp:sp modelId="{A2341DC3-0913-49E0-AA69-0FEEFA4FF9F1}">
      <dsp:nvSpPr>
        <dsp:cNvPr id="0" name=""/>
        <dsp:cNvSpPr/>
      </dsp:nvSpPr>
      <dsp:spPr>
        <a:xfrm>
          <a:off x="2633135" y="1073369"/>
          <a:ext cx="4831817" cy="9954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Расходы бюджета Сулинского сельского поселения Миллеровского района по данному разделу профинансированы  в сумме 2574,5 тыс. рублей</a:t>
          </a:r>
          <a:r>
            <a:rPr lang="ru-RU" sz="8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1727" y="1121961"/>
        <a:ext cx="4734633" cy="898232"/>
      </dsp:txXfrm>
    </dsp:sp>
    <dsp:sp modelId="{933885C5-4591-4537-B70C-0C23EB700161}">
      <dsp:nvSpPr>
        <dsp:cNvPr id="0" name=""/>
        <dsp:cNvSpPr/>
      </dsp:nvSpPr>
      <dsp:spPr>
        <a:xfrm>
          <a:off x="3207748" y="2116091"/>
          <a:ext cx="3682591" cy="378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Расходы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направлены на: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222" y="2134565"/>
        <a:ext cx="3645643" cy="341491"/>
      </dsp:txXfrm>
    </dsp:sp>
    <dsp:sp modelId="{2A3D1471-FABC-452F-ACF2-1AE4AB62072D}">
      <dsp:nvSpPr>
        <dsp:cNvPr id="0" name=""/>
        <dsp:cNvSpPr/>
      </dsp:nvSpPr>
      <dsp:spPr>
        <a:xfrm>
          <a:off x="2254197" y="2541835"/>
          <a:ext cx="5589694" cy="378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kern="1200" smtClean="0"/>
            <a:t>- 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ремонт и содержание сетей уличного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освещения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 в сумме 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295,6 тыс.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рубл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ей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2671" y="2560309"/>
        <a:ext cx="5552746" cy="341491"/>
      </dsp:txXfrm>
    </dsp:sp>
    <dsp:sp modelId="{08889F63-E6B6-4A35-903B-DBB226D4B852}">
      <dsp:nvSpPr>
        <dsp:cNvPr id="0" name=""/>
        <dsp:cNvSpPr/>
      </dsp:nvSpPr>
      <dsp:spPr>
        <a:xfrm>
          <a:off x="2280748" y="2967579"/>
          <a:ext cx="5536591" cy="378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расходы на потребление электрической энергии 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в сумме 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725,0 тыс.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рубл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ей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99222" y="2986053"/>
        <a:ext cx="5499643" cy="341491"/>
      </dsp:txXfrm>
    </dsp:sp>
    <dsp:sp modelId="{6D0C8F7C-F277-4FFE-AE37-2BC07EC56F1A}">
      <dsp:nvSpPr>
        <dsp:cNvPr id="0" name=""/>
        <dsp:cNvSpPr/>
      </dsp:nvSpPr>
      <dsp:spPr>
        <a:xfrm>
          <a:off x="2335987" y="3394972"/>
          <a:ext cx="5481352" cy="378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расходы на озеленение в сумме 9,5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4461" y="3413446"/>
        <a:ext cx="5444404" cy="341491"/>
      </dsp:txXfrm>
    </dsp:sp>
    <dsp:sp modelId="{7F8661BE-4780-4F8C-A433-B1EB2E5366D4}">
      <dsp:nvSpPr>
        <dsp:cNvPr id="0" name=""/>
        <dsp:cNvSpPr/>
      </dsp:nvSpPr>
      <dsp:spPr>
        <a:xfrm>
          <a:off x="2352743" y="3819068"/>
          <a:ext cx="5392602" cy="378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900" b="1" kern="120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содержание мест захоронения в сумме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132,4 тыс.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 рублей;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1217" y="3837542"/>
        <a:ext cx="5355654" cy="341491"/>
      </dsp:txXfrm>
    </dsp:sp>
    <dsp:sp modelId="{CD6207F7-A152-410C-8412-577EC5828A9D}">
      <dsp:nvSpPr>
        <dsp:cNvPr id="0" name=""/>
        <dsp:cNvSpPr/>
      </dsp:nvSpPr>
      <dsp:spPr>
        <a:xfrm>
          <a:off x="2352743" y="4244812"/>
          <a:ext cx="5392602" cy="378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1" kern="1200" smtClean="0"/>
            <a:t>-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прочие мероприятия по благоустройству в 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сумме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48,9 тыс.</a:t>
          </a:r>
          <a:r>
            <a:rPr lang="x-none" sz="1400" b="1" kern="1200" smtClean="0">
              <a:latin typeface="Times New Roman" pitchFamily="18" charset="0"/>
              <a:cs typeface="Times New Roman" pitchFamily="18" charset="0"/>
            </a:rPr>
            <a:t>рублей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1217" y="4263286"/>
        <a:ext cx="5355654" cy="341491"/>
      </dsp:txXfrm>
    </dsp:sp>
    <dsp:sp modelId="{896235E9-008F-4B99-9C09-7A78ADA876A6}">
      <dsp:nvSpPr>
        <dsp:cNvPr id="0" name=""/>
        <dsp:cNvSpPr/>
      </dsp:nvSpPr>
      <dsp:spPr>
        <a:xfrm>
          <a:off x="2352761" y="4670556"/>
          <a:ext cx="5392565" cy="3784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расходы на реализацию инициативных проектов в сумме 1363,1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тыс.рублей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1235" y="4689030"/>
        <a:ext cx="5355617" cy="341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60842-7ADA-4B41-98EB-5C47C79A2666}">
      <dsp:nvSpPr>
        <dsp:cNvPr id="0" name=""/>
        <dsp:cNvSpPr/>
      </dsp:nvSpPr>
      <dsp:spPr>
        <a:xfrm>
          <a:off x="1" y="0"/>
          <a:ext cx="7776860" cy="18620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A30BC-3303-4778-A41F-D5EF410EA163}">
      <dsp:nvSpPr>
        <dsp:cNvPr id="0" name=""/>
        <dsp:cNvSpPr/>
      </dsp:nvSpPr>
      <dsp:spPr>
        <a:xfrm>
          <a:off x="936113" y="144018"/>
          <a:ext cx="5904637" cy="1574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Бюджет Сулинского сельского поселения Миллеровского района 2024 года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сформирован и исполнен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 программной структуре расходов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на основе утвержденных Администрацией Сулинского сельского поселения 9 муниципальных программ.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12950" y="220855"/>
        <a:ext cx="5750963" cy="1420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6964B-91BB-4121-9682-497AF02C8A2F}">
      <dsp:nvSpPr>
        <dsp:cNvPr id="0" name=""/>
        <dsp:cNvSpPr/>
      </dsp:nvSpPr>
      <dsp:spPr>
        <a:xfrm>
          <a:off x="2" y="0"/>
          <a:ext cx="4922040" cy="187220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62AAB-62C9-44BD-A7CB-75622A450D1B}">
      <dsp:nvSpPr>
        <dsp:cNvPr id="0" name=""/>
        <dsp:cNvSpPr/>
      </dsp:nvSpPr>
      <dsp:spPr>
        <a:xfrm>
          <a:off x="1142" y="471556"/>
          <a:ext cx="4920900" cy="748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На их реализацию 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было 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направлено</a:t>
          </a: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 в 2024 году </a:t>
          </a: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15947,9 тыс. рублей.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699" y="508113"/>
        <a:ext cx="4847786" cy="675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0.17829</cdr:x>
      <cdr:y>0.13359</cdr:y>
    </cdr:from>
    <cdr:to>
      <cdr:x>0.27422</cdr:x>
      <cdr:y>0.19847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666750"/>
          <a:ext cx="94297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0.30717</cdr:x>
      <cdr:y>0.03435</cdr:y>
    </cdr:from>
    <cdr:to>
      <cdr:x>0.45252</cdr:x>
      <cdr:y>0.09924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19426" y="171444"/>
          <a:ext cx="1428756" cy="323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0.44961</cdr:x>
      <cdr:y>0</cdr:y>
    </cdr:from>
    <cdr:to>
      <cdr:x>0.53198</cdr:x>
      <cdr:y>0.06488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419600" y="0"/>
          <a:ext cx="809625" cy="323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0.59884</cdr:x>
      <cdr:y>0</cdr:y>
    </cdr:from>
    <cdr:to>
      <cdr:x>0.68314</cdr:x>
      <cdr:y>0.06488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886450" y="0"/>
          <a:ext cx="828675" cy="323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4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0.67733</cdr:x>
      <cdr:y>0.7042</cdr:y>
    </cdr:from>
    <cdr:to>
      <cdr:x>0.74806</cdr:x>
      <cdr:y>0.7729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>
          <a:off x="5169957" y="3514733"/>
          <a:ext cx="539871" cy="3428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0.08933</cdr:x>
      <cdr:y>0.05579</cdr:y>
    </cdr:from>
    <cdr:to>
      <cdr:x>0.98943</cdr:x>
      <cdr:y>0.1676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5754" y="285362"/>
          <a:ext cx="8924964" cy="571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8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0.08933</cdr:x>
      <cdr:y>0.27425</cdr:y>
    </cdr:from>
    <cdr:to>
      <cdr:x>0.98943</cdr:x>
      <cdr:y>0.34915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85786" y="1402778"/>
          <a:ext cx="8924964" cy="383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ru-RU" sz="18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0.08933</cdr:x>
      <cdr:y>0.40633</cdr:y>
    </cdr:from>
    <cdr:to>
      <cdr:x>0.98943</cdr:x>
      <cdr:y>0.48122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85786" y="2078323"/>
          <a:ext cx="8924964" cy="383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ru-RU" sz="18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0.32277</cdr:x>
      <cdr:y>0.32588</cdr:y>
    </cdr:from>
    <cdr:to>
      <cdr:x>0.98943</cdr:x>
      <cdr:y>0.44693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200434" y="1666875"/>
          <a:ext cx="6610284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0.08933</cdr:x>
      <cdr:y>0.47114</cdr:y>
    </cdr:from>
    <cdr:to>
      <cdr:x>0.98943</cdr:x>
      <cdr:y>0.55493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85754" y="2409825"/>
          <a:ext cx="8924964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ru-RU" sz="18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0.62152</cdr:x>
      <cdr:y>0.76723</cdr:y>
    </cdr:from>
    <cdr:to>
      <cdr:x>0.98463</cdr:x>
      <cdr:y>0.9851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162675" y="3924301"/>
          <a:ext cx="3600447" cy="1114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800">
              <a:latin typeface="Times New Roman" pitchFamily="18" charset="0"/>
              <a:cs typeface="Times New Roman" pitchFamily="18" charset="0"/>
            </a:rPr>
            <a:t>         </a:t>
          </a:r>
        </a:p>
        <a:p xmlns:a="http://schemas.openxmlformats.org/drawingml/2006/main">
          <a:pPr algn="r"/>
          <a:endParaRPr lang="ru-RU" sz="18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0.07877</cdr:x>
      <cdr:y>0.59963</cdr:y>
    </cdr:from>
    <cdr:to>
      <cdr:x>0.98943</cdr:x>
      <cdr:y>0.69832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81046" y="3067050"/>
          <a:ext cx="9029672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ru-RU" sz="18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0.29779</cdr:x>
      <cdr:y>0.36127</cdr:y>
    </cdr:from>
    <cdr:to>
      <cdr:x>0.99455</cdr:x>
      <cdr:y>0.60848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2952750" y="1847851"/>
          <a:ext cx="6908768" cy="126448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0.5975</cdr:x>
      <cdr:y>0.20112</cdr:y>
    </cdr:from>
    <cdr:to>
      <cdr:x>0.98943</cdr:x>
      <cdr:y>0.29609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24526" y="1028700"/>
          <a:ext cx="3886192" cy="485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endParaRPr lang="ru-RU" sz="18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0.47646</cdr:x>
      <cdr:y>0.52953</cdr:y>
    </cdr:from>
    <cdr:to>
      <cdr:x>0.99455</cdr:x>
      <cdr:y>0.60848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724400" y="2708515"/>
          <a:ext cx="5137118" cy="403823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0.53602</cdr:x>
      <cdr:y>0.77716</cdr:y>
    </cdr:from>
    <cdr:to>
      <cdr:x>0.98975</cdr:x>
      <cdr:y>0.97765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314950" y="3975101"/>
          <a:ext cx="4498972" cy="1025524"/>
        </a:xfrm>
        <a:prstGeom xmlns:a="http://schemas.openxmlformats.org/drawingml/2006/main" prst="rect">
          <a:avLst/>
        </a:prstGeom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0.16512</cdr:x>
      <cdr:y>0.30203</cdr:y>
    </cdr:from>
    <cdr:to>
      <cdr:x>0.26029</cdr:x>
      <cdr:y>0.5203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86467" y="12652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0.68725</cdr:x>
      <cdr:y>0.09186</cdr:y>
    </cdr:from>
    <cdr:to>
      <cdr:x>0.75911</cdr:x>
      <cdr:y>0.14823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67479" y="419088"/>
          <a:ext cx="676253" cy="257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0.15923</cdr:x>
      <cdr:y>0.53221</cdr:y>
    </cdr:from>
    <cdr:to>
      <cdr:x>0.4375</cdr:x>
      <cdr:y>0.71989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9175" y="1809750"/>
          <a:ext cx="1781175" cy="6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5601,6</a:t>
          </a:r>
        </a:p>
        <a:p xmlns:a="http://schemas.openxmlformats.org/drawingml/2006/main">
          <a:pPr algn="ctr"/>
          <a:endParaRPr lang="ru-RU" sz="16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69" y="2057772"/>
            <a:ext cx="626469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СУЛИНСКОГО СЕЛЬСКОГО ПОСЕЛЕНИЯ МИЛЛЕРОВСКОГО РАЙОНА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2024 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8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Динамика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ea typeface="Times New Roman"/>
                <a:cs typeface="Times New Roman"/>
              </a:rPr>
              <a:t/>
            </a:r>
            <a:br>
              <a:rPr lang="ru-RU" sz="1800" dirty="0">
                <a:ea typeface="Times New Roman"/>
                <a:cs typeface="Times New Roman"/>
              </a:rPr>
            </a:br>
            <a:endParaRPr lang="ru-RU" sz="1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84984506"/>
              </p:ext>
            </p:extLst>
          </p:nvPr>
        </p:nvGraphicFramePr>
        <p:xfrm>
          <a:off x="71437" y="1551940"/>
          <a:ext cx="9001125" cy="375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50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Расходы бюджета Сулинского сельского поселения Миллеровского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района за 2024 год</a:t>
            </a:r>
            <a:r>
              <a:rPr lang="ru-RU" sz="2000" dirty="0">
                <a:ea typeface="Times New Roman"/>
                <a:cs typeface="Times New Roman"/>
              </a:rPr>
              <a:t/>
            </a:r>
            <a:br>
              <a:rPr lang="ru-RU" sz="2000" dirty="0">
                <a:ea typeface="Times New Roman"/>
                <a:cs typeface="Times New Roman"/>
              </a:rPr>
            </a:br>
            <a:endParaRPr lang="ru-RU" sz="2000" dirty="0"/>
          </a:p>
        </p:txBody>
      </p:sp>
      <p:pic>
        <p:nvPicPr>
          <p:cNvPr id="3" name="Picture 2" descr="C:\Users\Пользователь\Desktop\Отчет главы\СЕЛА\для ссв 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25" y="1274127"/>
            <a:ext cx="5746750" cy="4309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57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Динамика расходов бюджета Сулинского сельского поселения Миллеровского района в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2020-2024 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гг.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99390648"/>
              </p:ext>
            </p:extLst>
          </p:nvPr>
        </p:nvGraphicFramePr>
        <p:xfrm>
          <a:off x="71437" y="1233487"/>
          <a:ext cx="9001125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96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3420745" algn="l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Структура расходов бюджета Сулинского сельского поселения Миллеровского </a:t>
            </a:r>
            <a:r>
              <a:rPr lang="ru-RU" sz="16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района в 2024 </a:t>
            </a:r>
            <a:r>
              <a:rPr lang="ru-RU" sz="16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году   </a:t>
            </a:r>
            <a:r>
              <a:rPr lang="ru-RU" sz="16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16222,1 </a:t>
            </a:r>
            <a:r>
              <a:rPr lang="ru-RU" sz="16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тыс. рублей</a:t>
            </a:r>
            <a:endParaRPr lang="ru-RU" sz="1600" dirty="0">
              <a:ea typeface="Times New Roman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94686914"/>
              </p:ext>
            </p:extLst>
          </p:nvPr>
        </p:nvGraphicFramePr>
        <p:xfrm>
          <a:off x="395536" y="1323975"/>
          <a:ext cx="8496944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97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36724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latin typeface="Monotype Corsiva"/>
                <a:ea typeface="Times New Roman"/>
                <a:cs typeface="Times New Roman"/>
              </a:rPr>
              <a:t>Раздел «Общегосударственные вопросы»</a:t>
            </a:r>
            <a:r>
              <a:rPr lang="ru-RU" sz="1400" dirty="0">
                <a:ea typeface="Times New Roman"/>
                <a:cs typeface="Times New Roman"/>
              </a:rPr>
              <a:t/>
            </a:r>
            <a:br>
              <a:rPr lang="ru-RU" sz="14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x-none" sz="1800" b="1">
                <a:latin typeface="Monotype Corsiva"/>
                <a:ea typeface="Times New Roman"/>
                <a:cs typeface="Times New Roman"/>
              </a:rPr>
              <a:t>Расходы бюджета Сулинского сельского поселения Миллеровского района по </a:t>
            </a:r>
            <a:r>
              <a:rPr lang="ru-RU" sz="1800" b="1" dirty="0" smtClean="0">
                <a:latin typeface="Monotype Corsiva"/>
                <a:ea typeface="Times New Roman"/>
                <a:cs typeface="Times New Roman"/>
              </a:rPr>
              <a:t>д</a:t>
            </a:r>
            <a:r>
              <a:rPr lang="x-none" sz="1800" b="1" smtClean="0">
                <a:latin typeface="Monotype Corsiva"/>
                <a:ea typeface="Times New Roman"/>
                <a:cs typeface="Times New Roman"/>
              </a:rPr>
              <a:t>анному </a:t>
            </a:r>
            <a:r>
              <a:rPr lang="x-none" sz="1800" b="1">
                <a:latin typeface="Monotype Corsiva"/>
                <a:ea typeface="Times New Roman"/>
                <a:cs typeface="Times New Roman"/>
              </a:rPr>
              <a:t>разделу составили </a:t>
            </a:r>
            <a:r>
              <a:rPr lang="ru-RU" sz="1800" b="1" dirty="0">
                <a:latin typeface="Monotype Corsiva"/>
                <a:ea typeface="Times New Roman"/>
                <a:cs typeface="Times New Roman"/>
              </a:rPr>
              <a:t>6593,6 тыс.</a:t>
            </a:r>
            <a:r>
              <a:rPr lang="x-none" sz="1800" b="1">
                <a:latin typeface="Monotype Corsiva"/>
                <a:ea typeface="Times New Roman"/>
                <a:cs typeface="Times New Roman"/>
              </a:rPr>
              <a:t> рублей.</a:t>
            </a:r>
            <a:endParaRPr lang="ru-RU" sz="1800" b="1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85555064"/>
              </p:ext>
            </p:extLst>
          </p:nvPr>
        </p:nvGraphicFramePr>
        <p:xfrm>
          <a:off x="3635896" y="1700808"/>
          <a:ext cx="5184576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23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WhatsApp Image 2024-12-23 at 13.26.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764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otype Corsiva"/>
                <a:ea typeface="Times New Roman"/>
                <a:cs typeface="Times New Roman"/>
              </a:rPr>
              <a:t>Раздел  «Национальная оборона»</a:t>
            </a:r>
            <a:r>
              <a:rPr lang="ru-RU" sz="1400" dirty="0">
                <a:ea typeface="Times New Roman"/>
                <a:cs typeface="Times New Roman"/>
              </a:rPr>
              <a:t/>
            </a:r>
            <a:br>
              <a:rPr lang="ru-RU" sz="1400" dirty="0"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73050"/>
            <a:ext cx="4474840" cy="5853113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Monotype Corsiva"/>
                <a:ea typeface="Times New Roman"/>
                <a:cs typeface="Times New Roman"/>
              </a:rPr>
              <a:t> </a:t>
            </a:r>
            <a:endParaRPr lang="ru-RU" sz="20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300" dirty="0" smtClean="0">
              <a:latin typeface="Monotype Corsiva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x-none" sz="2300" smtClean="0">
                <a:latin typeface="Monotype Corsiva"/>
                <a:ea typeface="Times New Roman"/>
                <a:cs typeface="Times New Roman"/>
              </a:rPr>
              <a:t>Расходы </a:t>
            </a:r>
            <a:r>
              <a:rPr lang="x-none" sz="2300">
                <a:latin typeface="Monotype Corsiva"/>
                <a:ea typeface="Times New Roman"/>
                <a:cs typeface="Times New Roman"/>
              </a:rPr>
              <a:t>бюджета Сулинского сельского поселения Миллеровского района по данному разделу составили </a:t>
            </a:r>
            <a:r>
              <a:rPr lang="ru-RU" sz="2300" dirty="0" smtClean="0">
                <a:latin typeface="Monotype Corsiva"/>
                <a:ea typeface="Times New Roman"/>
                <a:cs typeface="Times New Roman"/>
              </a:rPr>
              <a:t>203,1 </a:t>
            </a:r>
            <a:r>
              <a:rPr lang="ru-RU" sz="2300" dirty="0">
                <a:latin typeface="Monotype Corsiva"/>
                <a:ea typeface="Times New Roman"/>
                <a:cs typeface="Times New Roman"/>
              </a:rPr>
              <a:t>тыс.</a:t>
            </a:r>
            <a:r>
              <a:rPr lang="x-none" sz="2300">
                <a:latin typeface="Monotype Corsiva"/>
                <a:ea typeface="Times New Roman"/>
                <a:cs typeface="Times New Roman"/>
              </a:rPr>
              <a:t>рублей.</a:t>
            </a:r>
            <a:endParaRPr lang="ru-RU" sz="23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x-none" sz="2300">
                <a:latin typeface="Monotype Corsiva"/>
                <a:ea typeface="Times New Roman"/>
                <a:cs typeface="Times New Roman"/>
              </a:rPr>
              <a:t>Расходы  по подразделу </a:t>
            </a:r>
            <a:r>
              <a:rPr lang="x-none" sz="2300" i="1">
                <a:latin typeface="Monotype Corsiva"/>
                <a:ea typeface="Times New Roman"/>
                <a:cs typeface="Times New Roman"/>
              </a:rPr>
              <a:t>«Мобилизационная и вневойсковая подготовка» </a:t>
            </a:r>
            <a:r>
              <a:rPr lang="x-none" sz="2300">
                <a:latin typeface="Monotype Corsiva"/>
                <a:ea typeface="Times New Roman"/>
                <a:cs typeface="Times New Roman"/>
              </a:rPr>
              <a:t>направлены на расходы по осуществлению первичного воинского учета на территориях, где отсутствуют военные комиссариаты.</a:t>
            </a:r>
            <a:endParaRPr lang="ru-RU" sz="23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72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99766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1800" dirty="0">
                <a:solidFill>
                  <a:prstClr val="black"/>
                </a:solidFill>
                <a:latin typeface="Monotype Corsiva"/>
                <a:ea typeface="Times New Roman"/>
                <a:cs typeface="Times New Roman"/>
              </a:rPr>
              <a:t>Раздел  «Национальная безопасность и правоохранительная деятельность»</a:t>
            </a:r>
            <a:r>
              <a:rPr lang="ru-RU" sz="1800" b="0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sz="1800" b="0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Monotype Corsiva"/>
                <a:ea typeface="Times New Roman"/>
                <a:cs typeface="Times New Roman"/>
              </a:rPr>
              <a:t> </a:t>
            </a:r>
            <a:endParaRPr lang="ru-RU" sz="105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Monotype Corsiva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Monotype Corsiva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x-none" sz="1600" smtClean="0">
                <a:latin typeface="Monotype Corsiva"/>
                <a:ea typeface="Times New Roman"/>
                <a:cs typeface="Times New Roman"/>
              </a:rPr>
              <a:t>Расходы </a:t>
            </a:r>
            <a:r>
              <a:rPr lang="x-none" sz="1600">
                <a:latin typeface="Monotype Corsiva"/>
                <a:ea typeface="Times New Roman"/>
                <a:cs typeface="Times New Roman"/>
              </a:rPr>
              <a:t>бюджета Сулинского сельского поселения Миллеровского</a:t>
            </a:r>
            <a:r>
              <a:rPr lang="x-none" sz="1600" b="1">
                <a:latin typeface="Monotype Corsiva"/>
                <a:ea typeface="Times New Roman"/>
                <a:cs typeface="Times New Roman"/>
              </a:rPr>
              <a:t> </a:t>
            </a:r>
            <a:r>
              <a:rPr lang="x-none" sz="1600">
                <a:latin typeface="Monotype Corsiva"/>
                <a:ea typeface="Times New Roman"/>
                <a:cs typeface="Times New Roman"/>
              </a:rPr>
              <a:t>района по данному разделу составили </a:t>
            </a:r>
            <a:r>
              <a:rPr lang="ru-RU" sz="1600" dirty="0" smtClean="0">
                <a:latin typeface="Monotype Corsiva"/>
                <a:ea typeface="Times New Roman"/>
                <a:cs typeface="Times New Roman"/>
              </a:rPr>
              <a:t>95,8 тыс.</a:t>
            </a:r>
            <a:r>
              <a:rPr lang="x-none" sz="1600">
                <a:latin typeface="Monotype Corsiva"/>
                <a:ea typeface="Times New Roman"/>
                <a:cs typeface="Times New Roman"/>
              </a:rPr>
              <a:t>рублей</a:t>
            </a:r>
            <a:r>
              <a:rPr lang="x-none" sz="1600" b="1">
                <a:latin typeface="Monotype Corsiva"/>
                <a:ea typeface="Times New Roman"/>
                <a:cs typeface="Times New Roman"/>
              </a:rPr>
              <a:t>.</a:t>
            </a:r>
            <a:endParaRPr lang="ru-RU" sz="1600" dirty="0"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x-none" sz="1600">
                <a:latin typeface="Monotype Corsiva"/>
                <a:ea typeface="Times New Roman"/>
                <a:cs typeface="Times New Roman"/>
              </a:rPr>
              <a:t>Расходы  по подразделу </a:t>
            </a:r>
            <a:r>
              <a:rPr lang="x-none" sz="1600" i="1" smtClean="0">
                <a:latin typeface="Monotype Corsiva"/>
                <a:ea typeface="Times New Roman"/>
                <a:cs typeface="Times New Roman"/>
              </a:rPr>
              <a:t>«</a:t>
            </a:r>
            <a:r>
              <a:rPr lang="x-none" sz="1600" smtClean="0">
                <a:latin typeface="Monotype Corsiva"/>
                <a:ea typeface="Times New Roman"/>
                <a:cs typeface="Times New Roman"/>
              </a:rPr>
              <a:t>направлены </a:t>
            </a:r>
            <a:r>
              <a:rPr lang="ru-RU" sz="1600" dirty="0" smtClean="0">
                <a:latin typeface="Monotype Corsiva"/>
                <a:ea typeface="Times New Roman"/>
                <a:cs typeface="Times New Roman"/>
              </a:rPr>
              <a:t>на расходы по содержанию спецтехники и приобретению ранцевых огнетушителей.</a:t>
            </a:r>
            <a:endParaRPr lang="ru-RU" sz="16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E:\WhatsApp Image 2024-12-23 at 13.26.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475252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60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6920176"/>
              </p:ext>
            </p:extLst>
          </p:nvPr>
        </p:nvGraphicFramePr>
        <p:xfrm>
          <a:off x="251520" y="308205"/>
          <a:ext cx="8640960" cy="566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71178"/>
            <a:ext cx="2693690" cy="256979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872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79705" indent="449580"/>
            <a:r>
              <a:rPr lang="ru-RU" sz="1800" b="1" dirty="0" smtClean="0">
                <a:latin typeface="Monotype Corsiva"/>
                <a:ea typeface="Times New Roman"/>
              </a:rPr>
              <a:t/>
            </a:r>
            <a:br>
              <a:rPr lang="ru-RU" sz="1800" b="1" dirty="0" smtClean="0">
                <a:latin typeface="Monotype Corsiva"/>
                <a:ea typeface="Times New Roman"/>
              </a:rPr>
            </a:br>
            <a:r>
              <a:rPr lang="ru-RU" sz="1800" b="1" dirty="0">
                <a:latin typeface="Monotype Corsiva"/>
                <a:ea typeface="Times New Roman"/>
              </a:rPr>
              <a:t/>
            </a:r>
            <a:br>
              <a:rPr lang="ru-RU" sz="1800" b="1" dirty="0">
                <a:latin typeface="Monotype Corsiva"/>
                <a:ea typeface="Times New Roman"/>
              </a:rPr>
            </a:br>
            <a:r>
              <a:rPr lang="ru-RU" sz="1800" b="1" dirty="0" smtClean="0">
                <a:latin typeface="Monotype Corsiva"/>
                <a:ea typeface="Times New Roman"/>
              </a:rPr>
              <a:t/>
            </a:r>
            <a:br>
              <a:rPr lang="ru-RU" sz="1800" b="1" dirty="0" smtClean="0">
                <a:latin typeface="Monotype Corsiva"/>
                <a:ea typeface="Times New Roman"/>
              </a:rPr>
            </a:br>
            <a:r>
              <a:rPr lang="ru-RU" sz="1800" b="1" dirty="0">
                <a:latin typeface="Monotype Corsiva"/>
                <a:ea typeface="Times New Roman"/>
              </a:rPr>
              <a:t/>
            </a:r>
            <a:br>
              <a:rPr lang="ru-RU" sz="1800" b="1" dirty="0">
                <a:latin typeface="Monotype Corsiva"/>
                <a:ea typeface="Times New Roman"/>
              </a:rPr>
            </a:br>
            <a:r>
              <a:rPr lang="ru-RU" sz="1800" b="1" dirty="0" smtClean="0">
                <a:latin typeface="Monotype Corsiva"/>
                <a:ea typeface="Times New Roman"/>
              </a:rPr>
              <a:t>Раздел </a:t>
            </a:r>
            <a:r>
              <a:rPr lang="ru-RU" sz="1800" b="1" dirty="0">
                <a:latin typeface="Monotype Corsiva"/>
                <a:ea typeface="Times New Roman"/>
              </a:rPr>
              <a:t>«Образование»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b="1" dirty="0">
                <a:latin typeface="Monotype Corsiva"/>
                <a:ea typeface="Times New Roman"/>
              </a:rPr>
              <a:t> 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x-none" sz="1800">
                <a:latin typeface="Monotype Corsiva"/>
                <a:ea typeface="Times New Roman"/>
              </a:rPr>
              <a:t>Расходы бюджета Сулинского сельского поселения Миллеровского района по данному разделу исполнены в сумме </a:t>
            </a:r>
            <a:r>
              <a:rPr lang="ru-RU" sz="1800" dirty="0" smtClean="0">
                <a:latin typeface="Monotype Corsiva"/>
                <a:ea typeface="Times New Roman"/>
              </a:rPr>
              <a:t>6,1 </a:t>
            </a:r>
            <a:r>
              <a:rPr lang="ru-RU" sz="1800" dirty="0">
                <a:latin typeface="Monotype Corsiva"/>
                <a:ea typeface="Times New Roman"/>
              </a:rPr>
              <a:t>тыс.</a:t>
            </a:r>
            <a:r>
              <a:rPr lang="x-none" sz="1800">
                <a:latin typeface="Monotype Corsiva"/>
                <a:ea typeface="Times New Roman"/>
              </a:rPr>
              <a:t> рублей.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Monotype Corsiva"/>
                <a:ea typeface="Times New Roman"/>
              </a:rPr>
              <a:t>Расходы по подразделу «Профессиональная подготовка, переподготовка и повышение квалификации»  составили </a:t>
            </a:r>
            <a:r>
              <a:rPr lang="ru-RU" sz="1800" dirty="0" smtClean="0">
                <a:latin typeface="Monotype Corsiva"/>
                <a:ea typeface="Times New Roman"/>
              </a:rPr>
              <a:t>6,1 </a:t>
            </a:r>
            <a:r>
              <a:rPr lang="ru-RU" sz="1800" dirty="0">
                <a:latin typeface="Monotype Corsiva"/>
                <a:ea typeface="Times New Roman"/>
              </a:rPr>
              <a:t>тыс. рублей.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132856"/>
            <a:ext cx="5832648" cy="331236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225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860032" cy="35283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47667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Структура расходов бюджета Сулинского сельского поселения Миллеровского района в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2024  </a:t>
            </a:r>
            <a:r>
              <a:rPr lang="ru-RU" b="1" dirty="0">
                <a:solidFill>
                  <a:srgbClr val="7030A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году по отрасли «</a:t>
            </a:r>
            <a:r>
              <a:rPr lang="ru-RU" b="1" i="1" dirty="0">
                <a:solidFill>
                  <a:srgbClr val="7030A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Культура</a:t>
            </a:r>
            <a:r>
              <a:rPr lang="ru-RU" b="1" dirty="0">
                <a:solidFill>
                  <a:srgbClr val="7030A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»</a:t>
            </a:r>
            <a:endParaRPr lang="ru-RU" sz="1000" dirty="0">
              <a:ea typeface="Times New Roman"/>
              <a:cs typeface="Times New Roman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67992054"/>
              </p:ext>
            </p:extLst>
          </p:nvPr>
        </p:nvGraphicFramePr>
        <p:xfrm>
          <a:off x="4680012" y="1452562"/>
          <a:ext cx="3924436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81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Отчет об исполнении </a:t>
            </a:r>
            <a:r>
              <a:rPr lang="ru-RU" sz="2000" b="1" u="sng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000" b="1" u="sng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бюджета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Сулинского сельского поселения Миллеровского района </a:t>
            </a:r>
            <a:r>
              <a:rPr lang="ru-RU" sz="2000" b="1" u="sng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ru-RU" sz="2000" b="1" u="sng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за 2024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год подготовлен в соответствии с требованиями:</a:t>
            </a:r>
            <a:endParaRPr lang="ru-RU" sz="2000" dirty="0"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 Бюджетного кодекса Российской Федерации;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- Решения Собрания депутатов Сулинского сельского поселения          « Об утверждении Положения о бюджетном процессе в </a:t>
            </a:r>
            <a:r>
              <a:rPr lang="ru-RU" dirty="0" err="1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Сулинском</a:t>
            </a:r>
            <a:r>
              <a:rPr lang="ru-RU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сельском поселении»;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- Инструкции о порядке составления и представления годовой,</a:t>
            </a:r>
            <a:endParaRPr lang="ru-RU" sz="1600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квартальной и месячной отчетности об исполнении бюджетов бюджетной системы Российской Федерации, утвержденной Приказом Министерства финансов Российской Федерации от 28.12.2010 г. № 191н.</a:t>
            </a:r>
            <a:endParaRPr lang="ru-RU" sz="16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72816"/>
            <a:ext cx="4038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34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6"/>
          <p:cNvSpPr txBox="1">
            <a:spLocks/>
          </p:cNvSpPr>
          <p:nvPr/>
        </p:nvSpPr>
        <p:spPr bwMode="auto">
          <a:xfrm>
            <a:off x="539552" y="548680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Расходы по разделу «Социальная политика» в 2024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+mj-cs"/>
              </a:rPr>
              <a:t>году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93386" y="2035962"/>
            <a:ext cx="3776986" cy="30415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788024" y="2551837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Georgia"/>
              </a:rPr>
              <a:t>Выплата государственной пенсии за выслугу лет лицам, замещавшим муниципальные должности муниципальной службы: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Georgia"/>
              </a:rPr>
              <a:t>2024год </a:t>
            </a:r>
            <a:r>
              <a:rPr lang="ru-RU" dirty="0">
                <a:latin typeface="Georgia"/>
              </a:rPr>
              <a:t>-                                 </a:t>
            </a:r>
            <a:r>
              <a:rPr lang="ru-RU" dirty="0" smtClean="0">
                <a:latin typeface="Georgia"/>
              </a:rPr>
              <a:t>97,6 </a:t>
            </a:r>
            <a:r>
              <a:rPr lang="ru-RU" dirty="0" err="1">
                <a:latin typeface="Georgia"/>
              </a:rPr>
              <a:t>тыс.рублей</a:t>
            </a:r>
            <a:endParaRPr lang="ru-RU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596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7" y="1556792"/>
            <a:ext cx="599764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бюджета Сулинского сельского поселения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реализацию муниципальных программ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2024 году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68881"/>
              </p:ext>
            </p:extLst>
          </p:nvPr>
        </p:nvGraphicFramePr>
        <p:xfrm>
          <a:off x="457200" y="1600200"/>
          <a:ext cx="5976664" cy="5070439"/>
        </p:xfrm>
        <a:graphic>
          <a:graphicData uri="http://schemas.openxmlformats.org/drawingml/2006/table">
            <a:tbl>
              <a:tblPr firstRow="1" bandRow="1"/>
              <a:tblGrid>
                <a:gridCol w="4752528"/>
                <a:gridCol w="1224136"/>
              </a:tblGrid>
              <a:tr h="432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7591,4</a:t>
                      </a:r>
                      <a:endParaRPr lang="ru-RU" sz="1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4F81BD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62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«Муниципальная политика»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6,1</a:t>
                      </a:r>
                      <a:endParaRPr lang="ru-RU" sz="1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94,8</a:t>
                      </a:r>
                      <a:endParaRPr lang="ru-RU" sz="1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519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3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2581,4</a:t>
                      </a:r>
                      <a:endParaRPr lang="ru-RU" sz="1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8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«Информационное общество»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399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«Обеспечение общественного порядка</a:t>
                      </a:r>
                      <a:r>
                        <a:rPr lang="ru-RU" sz="1400" b="1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противодействие преступности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1,0</a:t>
                      </a:r>
                      <a:endParaRPr lang="ru-RU" sz="1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12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«Развитие культуры»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5575,6</a:t>
                      </a:r>
                      <a:endParaRPr lang="ru-RU" sz="1800" b="1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236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«Социальная поддержка граждан»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4872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274,2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2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Программные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15947,9</a:t>
                      </a:r>
                    </a:p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274,2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324794" cy="336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60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415282"/>
            <a:ext cx="3384376" cy="317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4544" y="431921"/>
            <a:ext cx="784191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Формирование и исполнение бюджета на основе 9 муниципальных программ Сулинского сельского поселения</a:t>
            </a:r>
            <a:endParaRPr lang="ru-RU" sz="1000" dirty="0">
              <a:ea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56330611"/>
              </p:ext>
            </p:extLst>
          </p:nvPr>
        </p:nvGraphicFramePr>
        <p:xfrm>
          <a:off x="539552" y="1484784"/>
          <a:ext cx="7776864" cy="186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72352889"/>
              </p:ext>
            </p:extLst>
          </p:nvPr>
        </p:nvGraphicFramePr>
        <p:xfrm>
          <a:off x="251520" y="3645024"/>
          <a:ext cx="4922043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650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Описание: ZhmDU2OgY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33200"/>
            <a:ext cx="41878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0" descr="Описание: ZhmDU2OgY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3697" r="1680" b="6891"/>
          <a:stretch>
            <a:fillRect/>
          </a:stretch>
        </p:blipFill>
        <p:spPr bwMode="auto">
          <a:xfrm>
            <a:off x="0" y="692696"/>
            <a:ext cx="38957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Основные показатели бюджета Сулинского сельского поселения Миллеровского района за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год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02919"/>
              </p:ext>
            </p:extLst>
          </p:nvPr>
        </p:nvGraphicFramePr>
        <p:xfrm>
          <a:off x="552450" y="1268764"/>
          <a:ext cx="8039100" cy="3737925"/>
        </p:xfrm>
        <a:graphic>
          <a:graphicData uri="http://schemas.openxmlformats.org/drawingml/2006/table">
            <a:tbl>
              <a:tblPr/>
              <a:tblGrid>
                <a:gridCol w="2431341"/>
                <a:gridCol w="1839213"/>
                <a:gridCol w="1839213"/>
                <a:gridCol w="1929333"/>
              </a:tblGrid>
              <a:tr h="635069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Кассовое исполнение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Кассовое исполнение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Темп роста ,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процентах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3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17266,8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15585,1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04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69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10182,3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11194,3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3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7084,5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4390,8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31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069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Дотация на выравнивание бюджетной обеспеченности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3184,5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4187,5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3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Расходы, всего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17228,6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16222,1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35">
                <a:tc>
                  <a:txBody>
                    <a:bodyPr/>
                    <a:lstStyle/>
                    <a:p>
                      <a:pPr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Дефицит (-), профицит (+)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-637,0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16,7 раз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49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Динамика поступлений доходов бюджета </a:t>
            </a:r>
            <a:r>
              <a:rPr lang="ru-RU" sz="2000" dirty="0">
                <a:ea typeface="Times New Roman"/>
                <a:cs typeface="Times New Roman"/>
              </a:rPr>
              <a:t/>
            </a:r>
            <a:br>
              <a:rPr lang="ru-RU" sz="2000" dirty="0">
                <a:ea typeface="Times New Roman"/>
                <a:cs typeface="Times New Roman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Сулинского сельского поселения Миллеровского района</a:t>
            </a:r>
            <a:r>
              <a:rPr lang="ru-RU" sz="2000" dirty="0">
                <a:ea typeface="Times New Roman"/>
                <a:cs typeface="Times New Roman"/>
              </a:rPr>
              <a:t/>
            </a:r>
            <a:br>
              <a:rPr lang="ru-RU" sz="2000" dirty="0">
                <a:ea typeface="Times New Roman"/>
                <a:cs typeface="Times New Roman"/>
              </a:rPr>
            </a:br>
            <a:r>
              <a:rPr lang="ru-RU" sz="20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тыс. рублей</a:t>
            </a:r>
            <a:endParaRPr lang="ru-RU" sz="2000" dirty="0">
              <a:ea typeface="Times New Roman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79438749"/>
              </p:ext>
            </p:extLst>
          </p:nvPr>
        </p:nvGraphicFramePr>
        <p:xfrm>
          <a:off x="683568" y="1556792"/>
          <a:ext cx="8208913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298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Динамика доходов бюджета Сулинского сельского поселения Миллеровского района 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2020-2024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</a:rPr>
              <a:t>гг.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44824"/>
            <a:ext cx="4968552" cy="3168352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27157577"/>
              </p:ext>
            </p:extLst>
          </p:nvPr>
        </p:nvGraphicFramePr>
        <p:xfrm>
          <a:off x="1115616" y="933450"/>
          <a:ext cx="7632848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438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налоговых и неналоговых доходов бюджета Сулинского Миллеровского района в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2024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году всего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11194,3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тыс. рублей</a:t>
            </a:r>
            <a:r>
              <a:rPr lang="ru-RU" sz="1800" dirty="0">
                <a:ea typeface="Times New Roman"/>
                <a:cs typeface="Times New Roman"/>
              </a:rPr>
              <a:t/>
            </a:r>
            <a:br>
              <a:rPr lang="ru-RU" sz="1800" dirty="0">
                <a:ea typeface="Times New Roman"/>
                <a:cs typeface="Times New Roman"/>
              </a:rPr>
            </a:br>
            <a:endParaRPr lang="ru-RU" sz="18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843119"/>
              </p:ext>
            </p:extLst>
          </p:nvPr>
        </p:nvGraphicFramePr>
        <p:xfrm>
          <a:off x="395536" y="1340768"/>
          <a:ext cx="8136904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665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Динамика собственных доходов бюджета Сулинского сельского поселения Миллеровского района</a:t>
            </a:r>
            <a:r>
              <a:rPr lang="ru-RU" sz="2000" dirty="0">
                <a:ea typeface="Times New Roman"/>
                <a:cs typeface="Times New Roman"/>
              </a:rPr>
              <a:t/>
            </a:r>
            <a:br>
              <a:rPr lang="ru-RU" sz="2000" dirty="0">
                <a:ea typeface="Times New Roman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78347021"/>
              </p:ext>
            </p:extLst>
          </p:nvPr>
        </p:nvGraphicFramePr>
        <p:xfrm>
          <a:off x="1403649" y="1052512"/>
          <a:ext cx="7488832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769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31849B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Структура налоговых и неналоговых доходов бюджета Сулинского сельского поселения Миллеровского района в </a:t>
            </a:r>
            <a:r>
              <a:rPr lang="ru-RU" sz="1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31849B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2024 </a:t>
            </a:r>
            <a:r>
              <a:rPr lang="ru-RU" sz="16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31849B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году составили </a:t>
            </a:r>
            <a:r>
              <a:rPr lang="ru-RU" sz="1600" b="1" cap="all" dirty="0" smtClean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31849B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11194,3 </a:t>
            </a:r>
            <a:r>
              <a:rPr lang="ru-RU" sz="1600" b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solidFill>
                  <a:srgbClr val="31849B"/>
                </a:soli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тыс. рублей.</a:t>
            </a: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41009003"/>
              </p:ext>
            </p:extLst>
          </p:nvPr>
        </p:nvGraphicFramePr>
        <p:xfrm>
          <a:off x="1331641" y="908720"/>
          <a:ext cx="6912768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33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600" b="1" dirty="0">
                <a:solidFill>
                  <a:srgbClr val="7030A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600" dirty="0">
                <a:ea typeface="Times New Roman"/>
                <a:cs typeface="Times New Roman"/>
              </a:rPr>
              <a:t/>
            </a:r>
            <a:br>
              <a:rPr lang="ru-RU" sz="1600" dirty="0">
                <a:ea typeface="Times New Roman"/>
                <a:cs typeface="Times New Roman"/>
              </a:rPr>
            </a:b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endParaRPr lang="ru-RU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6576"/>
              </p:ext>
            </p:extLst>
          </p:nvPr>
        </p:nvGraphicFramePr>
        <p:xfrm>
          <a:off x="1331640" y="2276872"/>
          <a:ext cx="7302923" cy="2699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293"/>
                <a:gridCol w="1137726"/>
                <a:gridCol w="1137726"/>
                <a:gridCol w="1137726"/>
                <a:gridCol w="1137726"/>
                <a:gridCol w="1137726"/>
              </a:tblGrid>
              <a:tr h="4714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6983,0</a:t>
                      </a:r>
                      <a:endParaRPr lang="ru-RU" sz="14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4640,6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3388,0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7084,5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4390,8</a:t>
                      </a:r>
                      <a:endParaRPr lang="ru-RU" sz="14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1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400" b="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5584,1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2962,2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4187,5</a:t>
                      </a:r>
                      <a:endParaRPr lang="ru-RU" sz="1400" b="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71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400" b="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231,3</a:t>
                      </a: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240,4</a:t>
                      </a: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255,6</a:t>
                      </a: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178,3</a:t>
                      </a: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203,3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3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400" b="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1167,6</a:t>
                      </a: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1438,0</a:t>
                      </a: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3721,7</a:t>
                      </a:r>
                    </a:p>
                  </a:txBody>
                  <a:tcPr marL="62210" marR="62210" marT="0" marB="0"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334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</TotalTime>
  <Words>799</Words>
  <Application>Microsoft Office PowerPoint</Application>
  <PresentationFormat>Экран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ОТЧЕТ ОБ ИСПОЛНЕНИИ БЮДЖЕТА СУЛИНСКОГО СЕЛЬСКОГО ПОСЕЛЕНИЯ МИЛЛЕРОВСКОГО РАЙОНА  ЗА 2024 ГОД</vt:lpstr>
      <vt:lpstr>Отчет об исполнении  бюджета Сулинского сельского поселения Миллеровского района  за 2024 год подготовлен в соответствии с требованиями:</vt:lpstr>
      <vt:lpstr>Основные показатели бюджета Сулинского сельского поселения Миллеровского района за 2024 год </vt:lpstr>
      <vt:lpstr>Динамика поступлений доходов бюджета  Сулинского сельского поселения Миллеровского района тыс. рублей</vt:lpstr>
      <vt:lpstr>Динамика доходов бюджета Сулинского сельского поселения Миллеровского района в 2020-2024 гг. </vt:lpstr>
      <vt:lpstr>Объем налоговых и неналоговых доходов бюджета Сулинского Миллеровского района в 2024 году всего 11194,3 тыс. рублей </vt:lpstr>
      <vt:lpstr>Динамика собственных доходов бюджета Сулинского сельского поселения Миллеровского района </vt:lpstr>
      <vt:lpstr>Структура налоговых и неналоговых доходов бюджета Сулинского сельского поселения Миллеровского района в 2024 году составили 11194,3 тыс. рублей. 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тыс. рублей </vt:lpstr>
      <vt:lpstr>Динамика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Расходы бюджета Сулинского сельского поселения Миллеровского района за 2024 год </vt:lpstr>
      <vt:lpstr>Динамика расходов бюджета Сулинского сельского поселения Миллеровского района в 2020-2024 гг. </vt:lpstr>
      <vt:lpstr>Структура расходов бюджета Сулинского сельского поселения Миллеровского района в 2024 году   16222,1 тыс. рублей</vt:lpstr>
      <vt:lpstr>Раздел «Общегосударственные вопросы» </vt:lpstr>
      <vt:lpstr>Раздел  «Национальная оборона» </vt:lpstr>
      <vt:lpstr>Раздел  «Национальная безопасность и правоохранительная деятельность» </vt:lpstr>
      <vt:lpstr>Презентация PowerPoint</vt:lpstr>
      <vt:lpstr>    Раздел «Образование»   Расходы бюджета Сулинского сельского поселения Миллеровского района по данному разделу исполнены в сумме 6,1 тыс. рублей. Расходы по подразделу «Профессиональная подготовка, переподготовка и повышение квалификации»  составили 6,1 тыс. рублей.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СУЛИНСКОГО СЕЛЬСКОГО ПОСЛНИЯ МИЛЛЕРОВСКОГО РАЙОНА ЗА 2024 ГОД</dc:title>
  <dc:creator>Людмила</dc:creator>
  <cp:lastModifiedBy>Финансист</cp:lastModifiedBy>
  <cp:revision>62</cp:revision>
  <dcterms:created xsi:type="dcterms:W3CDTF">2025-02-18T19:08:16Z</dcterms:created>
  <dcterms:modified xsi:type="dcterms:W3CDTF">2025-02-24T05:21:18Z</dcterms:modified>
</cp:coreProperties>
</file>