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1"/>
  </p:notesMasterIdLst>
  <p:sldIdLst>
    <p:sldId id="317" r:id="rId2"/>
    <p:sldId id="308" r:id="rId3"/>
    <p:sldId id="309" r:id="rId4"/>
    <p:sldId id="318" r:id="rId5"/>
    <p:sldId id="311" r:id="rId6"/>
    <p:sldId id="312" r:id="rId7"/>
    <p:sldId id="313" r:id="rId8"/>
    <p:sldId id="314" r:id="rId9"/>
    <p:sldId id="316" r:id="rId10"/>
  </p:sldIdLst>
  <p:sldSz cx="9144000" cy="6858000" type="screen4x3"/>
  <p:notesSz cx="6797675" cy="9928225"/>
  <p:defaultTextStyle>
    <a:defPPr>
      <a:defRPr lang="ru-RU"/>
    </a:defPPr>
    <a:lvl1pPr marL="0" algn="l" defTabSz="9142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9" algn="l" defTabSz="9142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78" algn="l" defTabSz="9142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17" algn="l" defTabSz="9142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56" algn="l" defTabSz="9142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95" algn="l" defTabSz="9142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34" algn="l" defTabSz="9142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72" algn="l" defTabSz="9142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12" algn="l" defTabSz="9142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ECFF"/>
    <a:srgbClr val="99CCFF"/>
    <a:srgbClr val="CCCCFF"/>
    <a:srgbClr val="9999FF"/>
    <a:srgbClr val="FF9933"/>
    <a:srgbClr val="CCFFCC"/>
    <a:srgbClr val="CCFFFF"/>
    <a:srgbClr val="FFFF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6455482330871797E-2"/>
          <c:y val="3.532350572158649E-2"/>
          <c:w val="0.72751311945731523"/>
          <c:h val="0.7385384409556997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Дотации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73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4172.8999999999996</c:v>
                </c:pt>
                <c:pt idx="1">
                  <c:v>3068.9</c:v>
                </c:pt>
                <c:pt idx="2">
                  <c:v>2762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352.8</c:v>
                </c:pt>
                <c:pt idx="1">
                  <c:v>387.6</c:v>
                </c:pt>
                <c:pt idx="2">
                  <c:v>423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Иные МБТ</c:v>
                </c:pt>
              </c:strCache>
            </c:strRef>
          </c:tx>
          <c:spPr>
            <a:solidFill>
              <a:srgbClr val="CCE0BA"/>
            </a:solidFill>
          </c:spPr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</c:numCache>
            </c:num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8"/>
        <c:overlap val="100"/>
        <c:axId val="76388608"/>
        <c:axId val="97984512"/>
      </c:barChart>
      <c:catAx>
        <c:axId val="76388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97984512"/>
        <c:crosses val="autoZero"/>
        <c:auto val="1"/>
        <c:lblAlgn val="ctr"/>
        <c:lblOffset val="100"/>
        <c:noMultiLvlLbl val="0"/>
      </c:catAx>
      <c:valAx>
        <c:axId val="9798451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7638860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3818140576972929"/>
          <c:y val="0.88181051778560549"/>
          <c:w val="0.61989040978017695"/>
          <c:h val="5.6311757843899697E-2"/>
        </c:manualLayout>
      </c:layout>
      <c:overlay val="0"/>
      <c:txPr>
        <a:bodyPr/>
        <a:lstStyle/>
        <a:p>
          <a:pPr>
            <a:defRPr sz="1400" b="1">
              <a:solidFill>
                <a:schemeClr val="tx1"/>
              </a:solidFill>
              <a:latin typeface="+mj-lt"/>
            </a:defRPr>
          </a:pPr>
          <a:endParaRPr lang="ru-RU"/>
        </a:p>
      </c:txPr>
    </c:legend>
    <c:plotVisOnly val="1"/>
    <c:dispBlanksAs val="gap"/>
    <c:showDLblsOverMax val="0"/>
  </c:chart>
  <c:spPr>
    <a:scene3d>
      <a:camera prst="orthographicFront"/>
      <a:lightRig rig="threePt" dir="t"/>
    </a:scene3d>
    <a:sp3d>
      <a:bevelT w="190500" h="38100"/>
    </a:sp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6455482330871797E-2"/>
          <c:y val="0"/>
          <c:w val="0.72751311945731523"/>
          <c:h val="0.5647252962231249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Осуществление полномочий по определению в соответствии с частью 1 статьи 11.2 Областного закона от 25.10.2002г. №273-ЗС «Об административных правонарушениях» перечня должностных лиц, уполномоченных составлять протоколы об административных правонарушениях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73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0.2</c:v>
                </c:pt>
                <c:pt idx="1">
                  <c:v>0.2</c:v>
                </c:pt>
                <c:pt idx="2">
                  <c:v>0.2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Осуществление первичного воинского учета органами местного самоуправления поселений, муниципальных и городских округов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352.6</c:v>
                </c:pt>
                <c:pt idx="1">
                  <c:v>387.4</c:v>
                </c:pt>
                <c:pt idx="2">
                  <c:v>422.8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8"/>
        <c:overlap val="100"/>
        <c:axId val="66342912"/>
        <c:axId val="66344448"/>
      </c:barChart>
      <c:catAx>
        <c:axId val="66342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66344448"/>
        <c:crosses val="autoZero"/>
        <c:auto val="1"/>
        <c:lblAlgn val="ctr"/>
        <c:lblOffset val="100"/>
        <c:noMultiLvlLbl val="0"/>
      </c:catAx>
      <c:valAx>
        <c:axId val="6634444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663429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5.4723760228530538E-2"/>
          <c:y val="0.63724642511540586"/>
          <c:w val="0.89055235743856775"/>
          <c:h val="0.33463673118445769"/>
        </c:manualLayout>
      </c:layout>
      <c:overlay val="0"/>
      <c:txPr>
        <a:bodyPr/>
        <a:lstStyle/>
        <a:p>
          <a:pPr>
            <a:defRPr sz="1400" b="1">
              <a:solidFill>
                <a:schemeClr val="tx1"/>
              </a:solidFill>
              <a:latin typeface="+mj-lt"/>
            </a:defRPr>
          </a:pPr>
          <a:endParaRPr lang="ru-RU"/>
        </a:p>
      </c:txPr>
    </c:legend>
    <c:plotVisOnly val="1"/>
    <c:dispBlanksAs val="gap"/>
    <c:showDLblsOverMax val="0"/>
  </c:chart>
  <c:spPr>
    <a:scene3d>
      <a:camera prst="orthographicFront"/>
      <a:lightRig rig="threePt" dir="t"/>
    </a:scene3d>
    <a:sp3d>
      <a:bevelT w="190500" h="38100"/>
    </a:sp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C7EAC2-2D88-4E36-8085-CA4CB6F3D372}" type="doc">
      <dgm:prSet loTypeId="urn:microsoft.com/office/officeart/2005/8/layout/list1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1182213A-2334-4040-B6F5-DF811A57F6B6}">
      <dgm:prSet custT="1"/>
      <dgm:spPr/>
      <dgm:t>
        <a:bodyPr/>
        <a:lstStyle/>
        <a:p>
          <a:pPr rtl="0"/>
          <a:r>
            <a:rPr lang="ru-RU" sz="1200" kern="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Единые подходы формирования местных бюджетов</a:t>
          </a:r>
          <a:endParaRPr lang="ru-RU" sz="1200" kern="0" dirty="0">
            <a:solidFill>
              <a:srgbClr val="002060"/>
            </a:solidFill>
            <a:latin typeface="+mn-lt"/>
            <a:ea typeface="+mn-ea"/>
            <a:cs typeface="+mn-cs"/>
          </a:endParaRPr>
        </a:p>
      </dgm:t>
    </dgm:pt>
    <dgm:pt modelId="{B49AC4EF-1BAB-4064-BCAD-53421D9CF2A3}" type="parTrans" cxnId="{B0AA4BDE-B24B-4A68-97C8-9E7400604C91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E6237D-21AE-489D-9379-2A7153293896}" type="sibTrans" cxnId="{B0AA4BDE-B24B-4A68-97C8-9E7400604C91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288CBFB-3837-4C51-B15D-51BFBCB767DD}">
      <dgm:prSet custT="1"/>
      <dgm:spPr/>
      <dgm:t>
        <a:bodyPr/>
        <a:lstStyle/>
        <a:p>
          <a:pPr rtl="0"/>
          <a:r>
            <a:rPr lang="ru-RU" sz="1200" kern="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Обеспечение сбалансированности местных бюджетов</a:t>
          </a:r>
          <a:endParaRPr lang="ru-RU" sz="1200" kern="0" dirty="0">
            <a:solidFill>
              <a:srgbClr val="002060"/>
            </a:solidFill>
            <a:latin typeface="+mn-lt"/>
            <a:ea typeface="+mn-ea"/>
            <a:cs typeface="+mn-cs"/>
          </a:endParaRPr>
        </a:p>
      </dgm:t>
    </dgm:pt>
    <dgm:pt modelId="{C8D17525-9FF1-4C73-9A44-69AA68E4A316}" type="parTrans" cxnId="{6556A62B-0082-4C18-8429-9786CED50F8F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CA5D0BE-BC64-4EF8-AA84-D3CF4400D346}" type="sibTrans" cxnId="{6556A62B-0082-4C18-8429-9786CED50F8F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D3C28F-5E46-4983-A4E2-92FA73C29BA9}">
      <dgm:prSet custT="1"/>
      <dgm:spPr/>
      <dgm:t>
        <a:bodyPr/>
        <a:lstStyle/>
        <a:p>
          <a:pPr rtl="0"/>
          <a:r>
            <a:rPr lang="ru-RU" sz="1200" kern="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Создание стимулов для наращивания собственной налоговой базы</a:t>
          </a:r>
          <a:endParaRPr lang="ru-RU" sz="1200" kern="0" dirty="0">
            <a:solidFill>
              <a:srgbClr val="002060"/>
            </a:solidFill>
            <a:latin typeface="+mn-lt"/>
            <a:ea typeface="+mn-ea"/>
            <a:cs typeface="+mn-cs"/>
          </a:endParaRPr>
        </a:p>
      </dgm:t>
    </dgm:pt>
    <dgm:pt modelId="{4B5BC8DF-A4B9-4E6F-99D4-5C62A0C630AF}" type="parTrans" cxnId="{E618BBAE-02AE-4DEE-9D03-AC66F64FF031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3CDCF41-0A39-4240-A00E-4DF2AF5975A2}" type="sibTrans" cxnId="{E618BBAE-02AE-4DEE-9D03-AC66F64FF031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35730AE-2B54-4621-91E8-43ADF344DC4A}" type="pres">
      <dgm:prSet presAssocID="{C1C7EAC2-2D88-4E36-8085-CA4CB6F3D37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A3E4C9B-0643-4587-B59E-512217C4B98C}" type="pres">
      <dgm:prSet presAssocID="{1182213A-2334-4040-B6F5-DF811A57F6B6}" presName="parentLin" presStyleCnt="0"/>
      <dgm:spPr/>
    </dgm:pt>
    <dgm:pt modelId="{9F3CDFE2-9F47-41D5-82D9-151AFC2C58A9}" type="pres">
      <dgm:prSet presAssocID="{1182213A-2334-4040-B6F5-DF811A57F6B6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4FF86EAF-2727-40DC-8CAC-D490F08CD921}" type="pres">
      <dgm:prSet presAssocID="{1182213A-2334-4040-B6F5-DF811A57F6B6}" presName="parentText" presStyleLbl="node1" presStyleIdx="0" presStyleCnt="3" custScaleX="133450" custLinFactNeighborX="-4853" custLinFactNeighborY="54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D8CDF0-AC41-4064-B43B-E3F9B155DF21}" type="pres">
      <dgm:prSet presAssocID="{1182213A-2334-4040-B6F5-DF811A57F6B6}" presName="negativeSpace" presStyleCnt="0"/>
      <dgm:spPr/>
    </dgm:pt>
    <dgm:pt modelId="{9C0082D1-1170-46CD-9E08-2A5A51872450}" type="pres">
      <dgm:prSet presAssocID="{1182213A-2334-4040-B6F5-DF811A57F6B6}" presName="childText" presStyleLbl="conFgAcc1" presStyleIdx="0" presStyleCnt="3">
        <dgm:presLayoutVars>
          <dgm:bulletEnabled val="1"/>
        </dgm:presLayoutVars>
      </dgm:prSet>
      <dgm:spPr/>
    </dgm:pt>
    <dgm:pt modelId="{5594A49A-2003-4ACB-B57C-9E0E28199C0A}" type="pres">
      <dgm:prSet presAssocID="{70E6237D-21AE-489D-9379-2A7153293896}" presName="spaceBetweenRectangles" presStyleCnt="0"/>
      <dgm:spPr/>
    </dgm:pt>
    <dgm:pt modelId="{9D894AFD-9FE5-45FD-8288-8B494E7D3DDB}" type="pres">
      <dgm:prSet presAssocID="{D288CBFB-3837-4C51-B15D-51BFBCB767DD}" presName="parentLin" presStyleCnt="0"/>
      <dgm:spPr/>
    </dgm:pt>
    <dgm:pt modelId="{84956887-B994-4C6B-858C-104165C9FAE4}" type="pres">
      <dgm:prSet presAssocID="{D288CBFB-3837-4C51-B15D-51BFBCB767DD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479CAB98-9E9E-4018-AF53-D8CD03407B42}" type="pres">
      <dgm:prSet presAssocID="{D288CBFB-3837-4C51-B15D-51BFBCB767DD}" presName="parentText" presStyleLbl="node1" presStyleIdx="1" presStyleCnt="3" custScaleX="13426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C1C5DE-9A1A-4020-A61B-6977A1C5AB35}" type="pres">
      <dgm:prSet presAssocID="{D288CBFB-3837-4C51-B15D-51BFBCB767DD}" presName="negativeSpace" presStyleCnt="0"/>
      <dgm:spPr/>
    </dgm:pt>
    <dgm:pt modelId="{116AEA33-E7F2-4DAB-A5A3-CE775207413A}" type="pres">
      <dgm:prSet presAssocID="{D288CBFB-3837-4C51-B15D-51BFBCB767DD}" presName="childText" presStyleLbl="conFgAcc1" presStyleIdx="1" presStyleCnt="3">
        <dgm:presLayoutVars>
          <dgm:bulletEnabled val="1"/>
        </dgm:presLayoutVars>
      </dgm:prSet>
      <dgm:spPr/>
    </dgm:pt>
    <dgm:pt modelId="{2B6AE638-6036-4023-9FFB-437978C3A447}" type="pres">
      <dgm:prSet presAssocID="{7CA5D0BE-BC64-4EF8-AA84-D3CF4400D346}" presName="spaceBetweenRectangles" presStyleCnt="0"/>
      <dgm:spPr/>
    </dgm:pt>
    <dgm:pt modelId="{614E8E35-E358-4C61-B18C-85D3685BDA12}" type="pres">
      <dgm:prSet presAssocID="{61D3C28F-5E46-4983-A4E2-92FA73C29BA9}" presName="parentLin" presStyleCnt="0"/>
      <dgm:spPr/>
    </dgm:pt>
    <dgm:pt modelId="{E802E79F-BC10-4762-BE3D-D76BA0A2E69B}" type="pres">
      <dgm:prSet presAssocID="{61D3C28F-5E46-4983-A4E2-92FA73C29BA9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D00507A8-86B3-40E9-A74F-1132E1F9B015}" type="pres">
      <dgm:prSet presAssocID="{61D3C28F-5E46-4983-A4E2-92FA73C29BA9}" presName="parentText" presStyleLbl="node1" presStyleIdx="2" presStyleCnt="3" custScaleX="13739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C9E012-8C4E-4CB2-82E9-699E83B19FDC}" type="pres">
      <dgm:prSet presAssocID="{61D3C28F-5E46-4983-A4E2-92FA73C29BA9}" presName="negativeSpace" presStyleCnt="0"/>
      <dgm:spPr/>
    </dgm:pt>
    <dgm:pt modelId="{73F57DBC-C8CD-431C-B170-D88D251644D9}" type="pres">
      <dgm:prSet presAssocID="{61D3C28F-5E46-4983-A4E2-92FA73C29BA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3CD9652-72A7-4ED6-AA29-00A5D399F7BE}" type="presOf" srcId="{D288CBFB-3837-4C51-B15D-51BFBCB767DD}" destId="{84956887-B994-4C6B-858C-104165C9FAE4}" srcOrd="0" destOrd="0" presId="urn:microsoft.com/office/officeart/2005/8/layout/list1"/>
    <dgm:cxn modelId="{C878C5DE-5F23-4D08-895C-BF32A503C2BD}" type="presOf" srcId="{1182213A-2334-4040-B6F5-DF811A57F6B6}" destId="{4FF86EAF-2727-40DC-8CAC-D490F08CD921}" srcOrd="1" destOrd="0" presId="urn:microsoft.com/office/officeart/2005/8/layout/list1"/>
    <dgm:cxn modelId="{D3C59B5B-1586-48AE-AD93-142ACA870158}" type="presOf" srcId="{D288CBFB-3837-4C51-B15D-51BFBCB767DD}" destId="{479CAB98-9E9E-4018-AF53-D8CD03407B42}" srcOrd="1" destOrd="0" presId="urn:microsoft.com/office/officeart/2005/8/layout/list1"/>
    <dgm:cxn modelId="{F2703B2D-0C8E-4B1A-8280-F90E9D589267}" type="presOf" srcId="{1182213A-2334-4040-B6F5-DF811A57F6B6}" destId="{9F3CDFE2-9F47-41D5-82D9-151AFC2C58A9}" srcOrd="0" destOrd="0" presId="urn:microsoft.com/office/officeart/2005/8/layout/list1"/>
    <dgm:cxn modelId="{B0AA4BDE-B24B-4A68-97C8-9E7400604C91}" srcId="{C1C7EAC2-2D88-4E36-8085-CA4CB6F3D372}" destId="{1182213A-2334-4040-B6F5-DF811A57F6B6}" srcOrd="0" destOrd="0" parTransId="{B49AC4EF-1BAB-4064-BCAD-53421D9CF2A3}" sibTransId="{70E6237D-21AE-489D-9379-2A7153293896}"/>
    <dgm:cxn modelId="{E618BBAE-02AE-4DEE-9D03-AC66F64FF031}" srcId="{C1C7EAC2-2D88-4E36-8085-CA4CB6F3D372}" destId="{61D3C28F-5E46-4983-A4E2-92FA73C29BA9}" srcOrd="2" destOrd="0" parTransId="{4B5BC8DF-A4B9-4E6F-99D4-5C62A0C630AF}" sibTransId="{13CDCF41-0A39-4240-A00E-4DF2AF5975A2}"/>
    <dgm:cxn modelId="{19336D75-380B-4FE5-9AE3-806778F7DE68}" type="presOf" srcId="{61D3C28F-5E46-4983-A4E2-92FA73C29BA9}" destId="{E802E79F-BC10-4762-BE3D-D76BA0A2E69B}" srcOrd="0" destOrd="0" presId="urn:microsoft.com/office/officeart/2005/8/layout/list1"/>
    <dgm:cxn modelId="{6556A62B-0082-4C18-8429-9786CED50F8F}" srcId="{C1C7EAC2-2D88-4E36-8085-CA4CB6F3D372}" destId="{D288CBFB-3837-4C51-B15D-51BFBCB767DD}" srcOrd="1" destOrd="0" parTransId="{C8D17525-9FF1-4C73-9A44-69AA68E4A316}" sibTransId="{7CA5D0BE-BC64-4EF8-AA84-D3CF4400D346}"/>
    <dgm:cxn modelId="{357FBFDF-6464-447E-907D-291C4BA94946}" type="presOf" srcId="{61D3C28F-5E46-4983-A4E2-92FA73C29BA9}" destId="{D00507A8-86B3-40E9-A74F-1132E1F9B015}" srcOrd="1" destOrd="0" presId="urn:microsoft.com/office/officeart/2005/8/layout/list1"/>
    <dgm:cxn modelId="{F487F18F-CA0D-44CA-857F-C7DC2C9C84E2}" type="presOf" srcId="{C1C7EAC2-2D88-4E36-8085-CA4CB6F3D372}" destId="{A35730AE-2B54-4621-91E8-43ADF344DC4A}" srcOrd="0" destOrd="0" presId="urn:microsoft.com/office/officeart/2005/8/layout/list1"/>
    <dgm:cxn modelId="{4B50C8D3-66AB-4359-8916-7ED8485922EC}" type="presParOf" srcId="{A35730AE-2B54-4621-91E8-43ADF344DC4A}" destId="{6A3E4C9B-0643-4587-B59E-512217C4B98C}" srcOrd="0" destOrd="0" presId="urn:microsoft.com/office/officeart/2005/8/layout/list1"/>
    <dgm:cxn modelId="{51DBCD37-DBF2-4B42-B530-722833746588}" type="presParOf" srcId="{6A3E4C9B-0643-4587-B59E-512217C4B98C}" destId="{9F3CDFE2-9F47-41D5-82D9-151AFC2C58A9}" srcOrd="0" destOrd="0" presId="urn:microsoft.com/office/officeart/2005/8/layout/list1"/>
    <dgm:cxn modelId="{2077F067-7432-4573-B160-2029B1AA1A4B}" type="presParOf" srcId="{6A3E4C9B-0643-4587-B59E-512217C4B98C}" destId="{4FF86EAF-2727-40DC-8CAC-D490F08CD921}" srcOrd="1" destOrd="0" presId="urn:microsoft.com/office/officeart/2005/8/layout/list1"/>
    <dgm:cxn modelId="{04A55B97-DCC0-4CAF-8171-5BEAD2121B7C}" type="presParOf" srcId="{A35730AE-2B54-4621-91E8-43ADF344DC4A}" destId="{28D8CDF0-AC41-4064-B43B-E3F9B155DF21}" srcOrd="1" destOrd="0" presId="urn:microsoft.com/office/officeart/2005/8/layout/list1"/>
    <dgm:cxn modelId="{04162978-37FD-4191-92F2-1E5C8A08FCFB}" type="presParOf" srcId="{A35730AE-2B54-4621-91E8-43ADF344DC4A}" destId="{9C0082D1-1170-46CD-9E08-2A5A51872450}" srcOrd="2" destOrd="0" presId="urn:microsoft.com/office/officeart/2005/8/layout/list1"/>
    <dgm:cxn modelId="{C4001B93-343A-44D0-A9B7-CF0DAEF8EE75}" type="presParOf" srcId="{A35730AE-2B54-4621-91E8-43ADF344DC4A}" destId="{5594A49A-2003-4ACB-B57C-9E0E28199C0A}" srcOrd="3" destOrd="0" presId="urn:microsoft.com/office/officeart/2005/8/layout/list1"/>
    <dgm:cxn modelId="{95892E83-5ED7-4402-8B8A-23DF8FC27E42}" type="presParOf" srcId="{A35730AE-2B54-4621-91E8-43ADF344DC4A}" destId="{9D894AFD-9FE5-45FD-8288-8B494E7D3DDB}" srcOrd="4" destOrd="0" presId="urn:microsoft.com/office/officeart/2005/8/layout/list1"/>
    <dgm:cxn modelId="{C5471423-7EB8-433E-9AA6-C52248BF3570}" type="presParOf" srcId="{9D894AFD-9FE5-45FD-8288-8B494E7D3DDB}" destId="{84956887-B994-4C6B-858C-104165C9FAE4}" srcOrd="0" destOrd="0" presId="urn:microsoft.com/office/officeart/2005/8/layout/list1"/>
    <dgm:cxn modelId="{14D26AC4-D559-4CF4-9D57-D30B8F11D6C8}" type="presParOf" srcId="{9D894AFD-9FE5-45FD-8288-8B494E7D3DDB}" destId="{479CAB98-9E9E-4018-AF53-D8CD03407B42}" srcOrd="1" destOrd="0" presId="urn:microsoft.com/office/officeart/2005/8/layout/list1"/>
    <dgm:cxn modelId="{9CBE6A1F-2AA6-4947-9B7F-34751B3A99E0}" type="presParOf" srcId="{A35730AE-2B54-4621-91E8-43ADF344DC4A}" destId="{6FC1C5DE-9A1A-4020-A61B-6977A1C5AB35}" srcOrd="5" destOrd="0" presId="urn:microsoft.com/office/officeart/2005/8/layout/list1"/>
    <dgm:cxn modelId="{7A854FB9-81CE-41E7-AE9B-549D41015EF6}" type="presParOf" srcId="{A35730AE-2B54-4621-91E8-43ADF344DC4A}" destId="{116AEA33-E7F2-4DAB-A5A3-CE775207413A}" srcOrd="6" destOrd="0" presId="urn:microsoft.com/office/officeart/2005/8/layout/list1"/>
    <dgm:cxn modelId="{E936CA10-757C-411B-93AA-CD1902252967}" type="presParOf" srcId="{A35730AE-2B54-4621-91E8-43ADF344DC4A}" destId="{2B6AE638-6036-4023-9FFB-437978C3A447}" srcOrd="7" destOrd="0" presId="urn:microsoft.com/office/officeart/2005/8/layout/list1"/>
    <dgm:cxn modelId="{CDC37BC2-1987-4884-9EBE-257D7F27A5F4}" type="presParOf" srcId="{A35730AE-2B54-4621-91E8-43ADF344DC4A}" destId="{614E8E35-E358-4C61-B18C-85D3685BDA12}" srcOrd="8" destOrd="0" presId="urn:microsoft.com/office/officeart/2005/8/layout/list1"/>
    <dgm:cxn modelId="{FEFBF709-2711-4415-91C6-043298B0FE2F}" type="presParOf" srcId="{614E8E35-E358-4C61-B18C-85D3685BDA12}" destId="{E802E79F-BC10-4762-BE3D-D76BA0A2E69B}" srcOrd="0" destOrd="0" presId="urn:microsoft.com/office/officeart/2005/8/layout/list1"/>
    <dgm:cxn modelId="{91690ADC-952B-4F99-937A-F6DEF2ED3A6B}" type="presParOf" srcId="{614E8E35-E358-4C61-B18C-85D3685BDA12}" destId="{D00507A8-86B3-40E9-A74F-1132E1F9B015}" srcOrd="1" destOrd="0" presId="urn:microsoft.com/office/officeart/2005/8/layout/list1"/>
    <dgm:cxn modelId="{437BA875-DD81-4CA9-9F26-F3C60B24414D}" type="presParOf" srcId="{A35730AE-2B54-4621-91E8-43ADF344DC4A}" destId="{A3C9E012-8C4E-4CB2-82E9-699E83B19FDC}" srcOrd="9" destOrd="0" presId="urn:microsoft.com/office/officeart/2005/8/layout/list1"/>
    <dgm:cxn modelId="{1B174429-B763-4B40-9742-23F7C74BB20B}" type="presParOf" srcId="{A35730AE-2B54-4621-91E8-43ADF344DC4A}" destId="{73F57DBC-C8CD-431C-B170-D88D251644D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B76528-FCD7-4584-B71C-81577099FF37}" type="doc">
      <dgm:prSet loTypeId="urn:microsoft.com/office/officeart/2005/8/layout/list1" loCatId="list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ru-RU"/>
        </a:p>
      </dgm:t>
    </dgm:pt>
    <dgm:pt modelId="{FA266710-23AE-4713-AE13-FBB766A32930}">
      <dgm:prSet custT="1"/>
      <dgm:spPr/>
      <dgm:t>
        <a:bodyPr/>
        <a:lstStyle/>
        <a:p>
          <a:pPr rtl="0"/>
          <a:r>
            <a:rPr lang="ru-RU" sz="1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О межбюджетных отношениях в </a:t>
          </a:r>
          <a:r>
            <a:rPr lang="ru-RU" sz="1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Ростовской </a:t>
          </a:r>
          <a:r>
            <a:rPr lang="ru-RU" sz="1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области</a:t>
          </a:r>
          <a:endParaRPr lang="ru-RU" sz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185F81A-4ABA-4CBD-A929-B3CBA4038BC9}" type="parTrans" cxnId="{247C3B8F-CCF9-4B43-A840-961BFF9A19B0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ECD1D85-E5AD-43C8-A5FE-AC328C171637}" type="sibTrans" cxnId="{247C3B8F-CCF9-4B43-A840-961BFF9A19B0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7202702-038E-4902-A609-BF39BA0B6849}">
      <dgm:prSet custT="1"/>
      <dgm:spPr/>
      <dgm:t>
        <a:bodyPr/>
        <a:lstStyle/>
        <a:p>
          <a:pPr rtl="0"/>
          <a:r>
            <a:rPr lang="ru-RU" sz="1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О наделении органов местного самоуправления отдельными государственными полномочиями</a:t>
          </a:r>
          <a:endParaRPr lang="ru-RU" sz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BE31B9-60D5-48D0-84D4-7C0B1E4D8029}" type="parTrans" cxnId="{7553DECA-30E2-4A5C-B45A-9AE5262BB805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781BC40-CD91-4279-90AA-FA7B875ED185}" type="sibTrans" cxnId="{7553DECA-30E2-4A5C-B45A-9AE5262BB805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3C09DD-AF4E-4E12-BBCF-4A9C0DC6D3B3}">
      <dgm:prSet custT="1"/>
      <dgm:spPr/>
      <dgm:t>
        <a:bodyPr/>
        <a:lstStyle/>
        <a:p>
          <a:pPr rtl="0"/>
          <a:r>
            <a:rPr lang="ru-RU" sz="1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Об областном бюджете на очередной финансовый год и плановый период</a:t>
          </a:r>
          <a:endParaRPr lang="ru-RU" sz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5550F9A-AE1C-4F31-BF5E-CA2F4BFA13D0}" type="parTrans" cxnId="{5E6FACFE-001A-46E4-A287-162AA6D4940F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C95CDBB-FA45-402C-AB78-332D19D0D52F}" type="sibTrans" cxnId="{5E6FACFE-001A-46E4-A287-162AA6D4940F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8EE792-347A-463F-9240-40BC10C3C4F8}" type="pres">
      <dgm:prSet presAssocID="{92B76528-FCD7-4584-B71C-81577099FF3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126E0CD-13C2-47B7-8E16-58188F8519DE}" type="pres">
      <dgm:prSet presAssocID="{FA266710-23AE-4713-AE13-FBB766A32930}" presName="parentLin" presStyleCnt="0"/>
      <dgm:spPr/>
      <dgm:t>
        <a:bodyPr/>
        <a:lstStyle/>
        <a:p>
          <a:endParaRPr lang="ru-RU"/>
        </a:p>
      </dgm:t>
    </dgm:pt>
    <dgm:pt modelId="{88D14DAD-60E3-455C-AFF6-822BFEF911B6}" type="pres">
      <dgm:prSet presAssocID="{FA266710-23AE-4713-AE13-FBB766A3293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2FED6F82-7273-404F-A7AB-F23572928ACC}" type="pres">
      <dgm:prSet presAssocID="{FA266710-23AE-4713-AE13-FBB766A32930}" presName="parentText" presStyleLbl="node1" presStyleIdx="0" presStyleCnt="3" custScaleX="11249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13DC39-C41B-442F-BEE7-D2AF78AE4A95}" type="pres">
      <dgm:prSet presAssocID="{FA266710-23AE-4713-AE13-FBB766A32930}" presName="negativeSpace" presStyleCnt="0"/>
      <dgm:spPr/>
      <dgm:t>
        <a:bodyPr/>
        <a:lstStyle/>
        <a:p>
          <a:endParaRPr lang="ru-RU"/>
        </a:p>
      </dgm:t>
    </dgm:pt>
    <dgm:pt modelId="{CB8AC512-24DA-4429-B314-F21FD0AFBDEE}" type="pres">
      <dgm:prSet presAssocID="{FA266710-23AE-4713-AE13-FBB766A32930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A4A9B7-7DCF-404D-BB97-26970304D631}" type="pres">
      <dgm:prSet presAssocID="{7ECD1D85-E5AD-43C8-A5FE-AC328C171637}" presName="spaceBetweenRectangles" presStyleCnt="0"/>
      <dgm:spPr/>
      <dgm:t>
        <a:bodyPr/>
        <a:lstStyle/>
        <a:p>
          <a:endParaRPr lang="ru-RU"/>
        </a:p>
      </dgm:t>
    </dgm:pt>
    <dgm:pt modelId="{C48C0112-24A5-4EF7-8A22-EACAA2E5D71E}" type="pres">
      <dgm:prSet presAssocID="{27202702-038E-4902-A609-BF39BA0B6849}" presName="parentLin" presStyleCnt="0"/>
      <dgm:spPr/>
      <dgm:t>
        <a:bodyPr/>
        <a:lstStyle/>
        <a:p>
          <a:endParaRPr lang="ru-RU"/>
        </a:p>
      </dgm:t>
    </dgm:pt>
    <dgm:pt modelId="{AFF5C84F-50F6-41E2-BA2A-6436546CC29A}" type="pres">
      <dgm:prSet presAssocID="{27202702-038E-4902-A609-BF39BA0B6849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E3E5EF04-41A2-4056-ADB3-57DD4BC8D3F2}" type="pres">
      <dgm:prSet presAssocID="{27202702-038E-4902-A609-BF39BA0B6849}" presName="parentText" presStyleLbl="node1" presStyleIdx="1" presStyleCnt="3" custScaleX="12055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58A8C1-3BA4-4A05-8277-8E18CDAA8070}" type="pres">
      <dgm:prSet presAssocID="{27202702-038E-4902-A609-BF39BA0B6849}" presName="negativeSpace" presStyleCnt="0"/>
      <dgm:spPr/>
      <dgm:t>
        <a:bodyPr/>
        <a:lstStyle/>
        <a:p>
          <a:endParaRPr lang="ru-RU"/>
        </a:p>
      </dgm:t>
    </dgm:pt>
    <dgm:pt modelId="{752ECFD4-660E-498C-BC01-18D673D695AB}" type="pres">
      <dgm:prSet presAssocID="{27202702-038E-4902-A609-BF39BA0B6849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DD02D2-2C2F-43EE-8A1B-698A0C6F83FC}" type="pres">
      <dgm:prSet presAssocID="{F781BC40-CD91-4279-90AA-FA7B875ED185}" presName="spaceBetweenRectangles" presStyleCnt="0"/>
      <dgm:spPr/>
      <dgm:t>
        <a:bodyPr/>
        <a:lstStyle/>
        <a:p>
          <a:endParaRPr lang="ru-RU"/>
        </a:p>
      </dgm:t>
    </dgm:pt>
    <dgm:pt modelId="{B9437534-CDE1-4A4A-89C2-E3B1959B421B}" type="pres">
      <dgm:prSet presAssocID="{B03C09DD-AF4E-4E12-BBCF-4A9C0DC6D3B3}" presName="parentLin" presStyleCnt="0"/>
      <dgm:spPr/>
      <dgm:t>
        <a:bodyPr/>
        <a:lstStyle/>
        <a:p>
          <a:endParaRPr lang="ru-RU"/>
        </a:p>
      </dgm:t>
    </dgm:pt>
    <dgm:pt modelId="{F52AF608-A9B5-439C-B729-12C4B58FC37B}" type="pres">
      <dgm:prSet presAssocID="{B03C09DD-AF4E-4E12-BBCF-4A9C0DC6D3B3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B96D35C9-3D55-4F54-AE89-C8D614A65953}" type="pres">
      <dgm:prSet presAssocID="{B03C09DD-AF4E-4E12-BBCF-4A9C0DC6D3B3}" presName="parentText" presStyleLbl="node1" presStyleIdx="2" presStyleCnt="3" custScaleX="1294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BEAE46-B0ED-44CD-8C3F-2E58533609E0}" type="pres">
      <dgm:prSet presAssocID="{B03C09DD-AF4E-4E12-BBCF-4A9C0DC6D3B3}" presName="negativeSpace" presStyleCnt="0"/>
      <dgm:spPr/>
      <dgm:t>
        <a:bodyPr/>
        <a:lstStyle/>
        <a:p>
          <a:endParaRPr lang="ru-RU"/>
        </a:p>
      </dgm:t>
    </dgm:pt>
    <dgm:pt modelId="{1690C896-9135-4C56-B350-5ED9708C7668}" type="pres">
      <dgm:prSet presAssocID="{B03C09DD-AF4E-4E12-BBCF-4A9C0DC6D3B3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8E6E032-1D57-406C-B57E-BDBCB26F6C5A}" type="presOf" srcId="{27202702-038E-4902-A609-BF39BA0B6849}" destId="{E3E5EF04-41A2-4056-ADB3-57DD4BC8D3F2}" srcOrd="1" destOrd="0" presId="urn:microsoft.com/office/officeart/2005/8/layout/list1"/>
    <dgm:cxn modelId="{7553DECA-30E2-4A5C-B45A-9AE5262BB805}" srcId="{92B76528-FCD7-4584-B71C-81577099FF37}" destId="{27202702-038E-4902-A609-BF39BA0B6849}" srcOrd="1" destOrd="0" parTransId="{BDBE31B9-60D5-48D0-84D4-7C0B1E4D8029}" sibTransId="{F781BC40-CD91-4279-90AA-FA7B875ED185}"/>
    <dgm:cxn modelId="{247C3B8F-CCF9-4B43-A840-961BFF9A19B0}" srcId="{92B76528-FCD7-4584-B71C-81577099FF37}" destId="{FA266710-23AE-4713-AE13-FBB766A32930}" srcOrd="0" destOrd="0" parTransId="{C185F81A-4ABA-4CBD-A929-B3CBA4038BC9}" sibTransId="{7ECD1D85-E5AD-43C8-A5FE-AC328C171637}"/>
    <dgm:cxn modelId="{785E75EC-E8BB-4F1F-9ED3-F2DA2D4CE914}" type="presOf" srcId="{92B76528-FCD7-4584-B71C-81577099FF37}" destId="{9C8EE792-347A-463F-9240-40BC10C3C4F8}" srcOrd="0" destOrd="0" presId="urn:microsoft.com/office/officeart/2005/8/layout/list1"/>
    <dgm:cxn modelId="{C8F0A939-4FB8-42B7-B905-60221D93B813}" type="presOf" srcId="{B03C09DD-AF4E-4E12-BBCF-4A9C0DC6D3B3}" destId="{F52AF608-A9B5-439C-B729-12C4B58FC37B}" srcOrd="0" destOrd="0" presId="urn:microsoft.com/office/officeart/2005/8/layout/list1"/>
    <dgm:cxn modelId="{CAC10F00-F056-4D80-8A33-1FD6AAF46E66}" type="presOf" srcId="{FA266710-23AE-4713-AE13-FBB766A32930}" destId="{2FED6F82-7273-404F-A7AB-F23572928ACC}" srcOrd="1" destOrd="0" presId="urn:microsoft.com/office/officeart/2005/8/layout/list1"/>
    <dgm:cxn modelId="{5E6FACFE-001A-46E4-A287-162AA6D4940F}" srcId="{92B76528-FCD7-4584-B71C-81577099FF37}" destId="{B03C09DD-AF4E-4E12-BBCF-4A9C0DC6D3B3}" srcOrd="2" destOrd="0" parTransId="{C5550F9A-AE1C-4F31-BF5E-CA2F4BFA13D0}" sibTransId="{AC95CDBB-FA45-402C-AB78-332D19D0D52F}"/>
    <dgm:cxn modelId="{71A92D60-D4B8-4E16-9872-305131CE2E3C}" type="presOf" srcId="{FA266710-23AE-4713-AE13-FBB766A32930}" destId="{88D14DAD-60E3-455C-AFF6-822BFEF911B6}" srcOrd="0" destOrd="0" presId="urn:microsoft.com/office/officeart/2005/8/layout/list1"/>
    <dgm:cxn modelId="{937ECFDB-6577-43C3-A4B8-D5D3B8180D1A}" type="presOf" srcId="{B03C09DD-AF4E-4E12-BBCF-4A9C0DC6D3B3}" destId="{B96D35C9-3D55-4F54-AE89-C8D614A65953}" srcOrd="1" destOrd="0" presId="urn:microsoft.com/office/officeart/2005/8/layout/list1"/>
    <dgm:cxn modelId="{10AAE51E-290F-457B-93A0-D4DC8CC851E5}" type="presOf" srcId="{27202702-038E-4902-A609-BF39BA0B6849}" destId="{AFF5C84F-50F6-41E2-BA2A-6436546CC29A}" srcOrd="0" destOrd="0" presId="urn:microsoft.com/office/officeart/2005/8/layout/list1"/>
    <dgm:cxn modelId="{9BC75CF9-3AE2-425F-96C1-7FEE720FE525}" type="presParOf" srcId="{9C8EE792-347A-463F-9240-40BC10C3C4F8}" destId="{2126E0CD-13C2-47B7-8E16-58188F8519DE}" srcOrd="0" destOrd="0" presId="urn:microsoft.com/office/officeart/2005/8/layout/list1"/>
    <dgm:cxn modelId="{02BCBB8C-47DD-40AF-930C-5811CA918450}" type="presParOf" srcId="{2126E0CD-13C2-47B7-8E16-58188F8519DE}" destId="{88D14DAD-60E3-455C-AFF6-822BFEF911B6}" srcOrd="0" destOrd="0" presId="urn:microsoft.com/office/officeart/2005/8/layout/list1"/>
    <dgm:cxn modelId="{A8549611-668F-4DF5-851E-1D8BAD911CA5}" type="presParOf" srcId="{2126E0CD-13C2-47B7-8E16-58188F8519DE}" destId="{2FED6F82-7273-404F-A7AB-F23572928ACC}" srcOrd="1" destOrd="0" presId="urn:microsoft.com/office/officeart/2005/8/layout/list1"/>
    <dgm:cxn modelId="{F54939F8-4072-4DB6-A383-91D593B47647}" type="presParOf" srcId="{9C8EE792-347A-463F-9240-40BC10C3C4F8}" destId="{C813DC39-C41B-442F-BEE7-D2AF78AE4A95}" srcOrd="1" destOrd="0" presId="urn:microsoft.com/office/officeart/2005/8/layout/list1"/>
    <dgm:cxn modelId="{CA192043-9143-473B-9676-70CB003E8782}" type="presParOf" srcId="{9C8EE792-347A-463F-9240-40BC10C3C4F8}" destId="{CB8AC512-24DA-4429-B314-F21FD0AFBDEE}" srcOrd="2" destOrd="0" presId="urn:microsoft.com/office/officeart/2005/8/layout/list1"/>
    <dgm:cxn modelId="{AA8A4881-81E7-4CC4-9B50-AFFD9BBCA50C}" type="presParOf" srcId="{9C8EE792-347A-463F-9240-40BC10C3C4F8}" destId="{53A4A9B7-7DCF-404D-BB97-26970304D631}" srcOrd="3" destOrd="0" presId="urn:microsoft.com/office/officeart/2005/8/layout/list1"/>
    <dgm:cxn modelId="{4E351DF0-3469-4A25-93C5-9EB6165798E9}" type="presParOf" srcId="{9C8EE792-347A-463F-9240-40BC10C3C4F8}" destId="{C48C0112-24A5-4EF7-8A22-EACAA2E5D71E}" srcOrd="4" destOrd="0" presId="urn:microsoft.com/office/officeart/2005/8/layout/list1"/>
    <dgm:cxn modelId="{AD67D50B-5537-4031-BB4D-90EF4A0F6021}" type="presParOf" srcId="{C48C0112-24A5-4EF7-8A22-EACAA2E5D71E}" destId="{AFF5C84F-50F6-41E2-BA2A-6436546CC29A}" srcOrd="0" destOrd="0" presId="urn:microsoft.com/office/officeart/2005/8/layout/list1"/>
    <dgm:cxn modelId="{0E4AFBAA-08FC-4054-B2EB-DC5CCD9ACC45}" type="presParOf" srcId="{C48C0112-24A5-4EF7-8A22-EACAA2E5D71E}" destId="{E3E5EF04-41A2-4056-ADB3-57DD4BC8D3F2}" srcOrd="1" destOrd="0" presId="urn:microsoft.com/office/officeart/2005/8/layout/list1"/>
    <dgm:cxn modelId="{25236972-0C58-4BA4-973E-1D37B568D5F3}" type="presParOf" srcId="{9C8EE792-347A-463F-9240-40BC10C3C4F8}" destId="{D358A8C1-3BA4-4A05-8277-8E18CDAA8070}" srcOrd="5" destOrd="0" presId="urn:microsoft.com/office/officeart/2005/8/layout/list1"/>
    <dgm:cxn modelId="{D82E153A-8483-497A-8825-93737EE2F682}" type="presParOf" srcId="{9C8EE792-347A-463F-9240-40BC10C3C4F8}" destId="{752ECFD4-660E-498C-BC01-18D673D695AB}" srcOrd="6" destOrd="0" presId="urn:microsoft.com/office/officeart/2005/8/layout/list1"/>
    <dgm:cxn modelId="{64961B58-2CCD-4218-858E-1B85167BD795}" type="presParOf" srcId="{9C8EE792-347A-463F-9240-40BC10C3C4F8}" destId="{03DD02D2-2C2F-43EE-8A1B-698A0C6F83FC}" srcOrd="7" destOrd="0" presId="urn:microsoft.com/office/officeart/2005/8/layout/list1"/>
    <dgm:cxn modelId="{304724BD-6157-4E98-8967-8E26741B897C}" type="presParOf" srcId="{9C8EE792-347A-463F-9240-40BC10C3C4F8}" destId="{B9437534-CDE1-4A4A-89C2-E3B1959B421B}" srcOrd="8" destOrd="0" presId="urn:microsoft.com/office/officeart/2005/8/layout/list1"/>
    <dgm:cxn modelId="{1849DC95-5B65-4196-94A3-4FE9809075D4}" type="presParOf" srcId="{B9437534-CDE1-4A4A-89C2-E3B1959B421B}" destId="{F52AF608-A9B5-439C-B729-12C4B58FC37B}" srcOrd="0" destOrd="0" presId="urn:microsoft.com/office/officeart/2005/8/layout/list1"/>
    <dgm:cxn modelId="{690F3AFE-8E54-4CDB-818D-68D7D05C5E16}" type="presParOf" srcId="{B9437534-CDE1-4A4A-89C2-E3B1959B421B}" destId="{B96D35C9-3D55-4F54-AE89-C8D614A65953}" srcOrd="1" destOrd="0" presId="urn:microsoft.com/office/officeart/2005/8/layout/list1"/>
    <dgm:cxn modelId="{7172BFF9-6203-4CDF-AC30-2AEE74B80320}" type="presParOf" srcId="{9C8EE792-347A-463F-9240-40BC10C3C4F8}" destId="{36BEAE46-B0ED-44CD-8C3F-2E58533609E0}" srcOrd="9" destOrd="0" presId="urn:microsoft.com/office/officeart/2005/8/layout/list1"/>
    <dgm:cxn modelId="{6266253E-4D0F-454A-8294-1A806397B6C5}" type="presParOf" srcId="{9C8EE792-347A-463F-9240-40BC10C3C4F8}" destId="{1690C896-9135-4C56-B350-5ED9708C766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0082D1-1170-46CD-9E08-2A5A51872450}">
      <dsp:nvSpPr>
        <dsp:cNvPr id="0" name=""/>
        <dsp:cNvSpPr/>
      </dsp:nvSpPr>
      <dsp:spPr>
        <a:xfrm>
          <a:off x="0" y="221132"/>
          <a:ext cx="4824984" cy="3024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F86EAF-2727-40DC-8CAC-D490F08CD921}">
      <dsp:nvSpPr>
        <dsp:cNvPr id="0" name=""/>
        <dsp:cNvSpPr/>
      </dsp:nvSpPr>
      <dsp:spPr>
        <a:xfrm>
          <a:off x="229317" y="63346"/>
          <a:ext cx="4502858" cy="35423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661" tIns="0" rIns="127661" bIns="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Единые подходы формирования местных бюджетов</a:t>
          </a:r>
          <a:endParaRPr lang="ru-RU" sz="1200" kern="0" dirty="0">
            <a:solidFill>
              <a:srgbClr val="002060"/>
            </a:solidFill>
            <a:latin typeface="+mn-lt"/>
            <a:ea typeface="+mn-ea"/>
            <a:cs typeface="+mn-cs"/>
          </a:endParaRPr>
        </a:p>
      </dsp:txBody>
      <dsp:txXfrm>
        <a:off x="246610" y="80639"/>
        <a:ext cx="4468272" cy="319653"/>
      </dsp:txXfrm>
    </dsp:sp>
    <dsp:sp modelId="{116AEA33-E7F2-4DAB-A5A3-CE775207413A}">
      <dsp:nvSpPr>
        <dsp:cNvPr id="0" name=""/>
        <dsp:cNvSpPr/>
      </dsp:nvSpPr>
      <dsp:spPr>
        <a:xfrm>
          <a:off x="0" y="765452"/>
          <a:ext cx="4824984" cy="3024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9CAB98-9E9E-4018-AF53-D8CD03407B42}">
      <dsp:nvSpPr>
        <dsp:cNvPr id="0" name=""/>
        <dsp:cNvSpPr/>
      </dsp:nvSpPr>
      <dsp:spPr>
        <a:xfrm>
          <a:off x="241013" y="588332"/>
          <a:ext cx="4530290" cy="35423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661" tIns="0" rIns="127661" bIns="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Обеспечение сбалансированности местных бюджетов</a:t>
          </a:r>
          <a:endParaRPr lang="ru-RU" sz="1200" kern="0" dirty="0">
            <a:solidFill>
              <a:srgbClr val="002060"/>
            </a:solidFill>
            <a:latin typeface="+mn-lt"/>
            <a:ea typeface="+mn-ea"/>
            <a:cs typeface="+mn-cs"/>
          </a:endParaRPr>
        </a:p>
      </dsp:txBody>
      <dsp:txXfrm>
        <a:off x="258306" y="605625"/>
        <a:ext cx="4495704" cy="319653"/>
      </dsp:txXfrm>
    </dsp:sp>
    <dsp:sp modelId="{73F57DBC-C8CD-431C-B170-D88D251644D9}">
      <dsp:nvSpPr>
        <dsp:cNvPr id="0" name=""/>
        <dsp:cNvSpPr/>
      </dsp:nvSpPr>
      <dsp:spPr>
        <a:xfrm>
          <a:off x="0" y="1309771"/>
          <a:ext cx="4824984" cy="3024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0507A8-86B3-40E9-A74F-1132E1F9B015}">
      <dsp:nvSpPr>
        <dsp:cNvPr id="0" name=""/>
        <dsp:cNvSpPr/>
      </dsp:nvSpPr>
      <dsp:spPr>
        <a:xfrm>
          <a:off x="238422" y="1132652"/>
          <a:ext cx="4586220" cy="35423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661" tIns="0" rIns="127661" bIns="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Создание стимулов для наращивания собственной налоговой базы</a:t>
          </a:r>
          <a:endParaRPr lang="ru-RU" sz="1200" kern="0" dirty="0">
            <a:solidFill>
              <a:srgbClr val="002060"/>
            </a:solidFill>
            <a:latin typeface="+mn-lt"/>
            <a:ea typeface="+mn-ea"/>
            <a:cs typeface="+mn-cs"/>
          </a:endParaRPr>
        </a:p>
      </dsp:txBody>
      <dsp:txXfrm>
        <a:off x="255715" y="1149945"/>
        <a:ext cx="4551634" cy="3196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8AC512-24DA-4429-B314-F21FD0AFBDEE}">
      <dsp:nvSpPr>
        <dsp:cNvPr id="0" name=""/>
        <dsp:cNvSpPr/>
      </dsp:nvSpPr>
      <dsp:spPr>
        <a:xfrm>
          <a:off x="0" y="206555"/>
          <a:ext cx="6078420" cy="32760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ED6F82-7273-404F-A7AB-F23572928ACC}">
      <dsp:nvSpPr>
        <dsp:cNvPr id="0" name=""/>
        <dsp:cNvSpPr/>
      </dsp:nvSpPr>
      <dsp:spPr>
        <a:xfrm>
          <a:off x="303624" y="14675"/>
          <a:ext cx="4781656" cy="3837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825" tIns="0" rIns="160825" bIns="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О межбюджетных отношениях в </a:t>
          </a:r>
          <a:r>
            <a:rPr lang="ru-RU" sz="12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Ростовской </a:t>
          </a:r>
          <a:r>
            <a:rPr lang="ru-RU" sz="12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области</a:t>
          </a:r>
          <a:endParaRPr lang="ru-RU" sz="12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2358" y="33409"/>
        <a:ext cx="4744188" cy="346292"/>
      </dsp:txXfrm>
    </dsp:sp>
    <dsp:sp modelId="{752ECFD4-660E-498C-BC01-18D673D695AB}">
      <dsp:nvSpPr>
        <dsp:cNvPr id="0" name=""/>
        <dsp:cNvSpPr/>
      </dsp:nvSpPr>
      <dsp:spPr>
        <a:xfrm>
          <a:off x="0" y="796235"/>
          <a:ext cx="6078420" cy="32760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E5EF04-41A2-4056-ADB3-57DD4BC8D3F2}">
      <dsp:nvSpPr>
        <dsp:cNvPr id="0" name=""/>
        <dsp:cNvSpPr/>
      </dsp:nvSpPr>
      <dsp:spPr>
        <a:xfrm>
          <a:off x="303624" y="604355"/>
          <a:ext cx="5124394" cy="3837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825" tIns="0" rIns="160825" bIns="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О наделении органов местного самоуправления отдельными государственными полномочиями</a:t>
          </a:r>
          <a:endParaRPr lang="ru-RU" sz="12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2358" y="623089"/>
        <a:ext cx="5086926" cy="346292"/>
      </dsp:txXfrm>
    </dsp:sp>
    <dsp:sp modelId="{1690C896-9135-4C56-B350-5ED9708C7668}">
      <dsp:nvSpPr>
        <dsp:cNvPr id="0" name=""/>
        <dsp:cNvSpPr/>
      </dsp:nvSpPr>
      <dsp:spPr>
        <a:xfrm>
          <a:off x="0" y="1385916"/>
          <a:ext cx="6078420" cy="32760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6D35C9-3D55-4F54-AE89-C8D614A65953}">
      <dsp:nvSpPr>
        <dsp:cNvPr id="0" name=""/>
        <dsp:cNvSpPr/>
      </dsp:nvSpPr>
      <dsp:spPr>
        <a:xfrm>
          <a:off x="303624" y="1194036"/>
          <a:ext cx="5500882" cy="3837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825" tIns="0" rIns="160825" bIns="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Об областном бюджете на очередной финансовый год и плановый период</a:t>
          </a:r>
          <a:endParaRPr lang="ru-RU" sz="12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2358" y="1212770"/>
        <a:ext cx="5463414" cy="3462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0.69608</cdr:x>
      <cdr:y>0</cdr:y>
    </cdr:from>
    <cdr:to>
      <cdr:x>1</cdr:x>
      <cdr:y>0.07576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5112568" y="0"/>
          <a:ext cx="2232248" cy="3600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 sz="1800" b="1" dirty="0">
            <a:solidFill>
              <a:schemeClr val="tx1"/>
            </a:solidFill>
            <a:latin typeface="+mj-lt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0.69608</cdr:x>
      <cdr:y>0</cdr:y>
    </cdr:from>
    <cdr:to>
      <cdr:x>1</cdr:x>
      <cdr:y>0.07576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5112568" y="0"/>
          <a:ext cx="2232248" cy="3600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 sz="1800" b="1" dirty="0">
            <a:solidFill>
              <a:schemeClr val="tx1"/>
            </a:solidFill>
            <a:latin typeface="+mj-lt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83079-4550-485E-8371-16A1B0DB90A7}" type="datetimeFigureOut">
              <a:rPr lang="ru-RU" smtClean="0"/>
              <a:t>18.06.2024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F2B755-6CEF-4123-B7D8-2744F875F9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142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9" algn="l" defTabSz="9142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78" algn="l" defTabSz="9142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17" algn="l" defTabSz="9142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56" algn="l" defTabSz="9142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95" algn="l" defTabSz="9142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34" algn="l" defTabSz="9142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72" algn="l" defTabSz="9142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12" algn="l" defTabSz="9142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2B755-6CEF-4123-B7D8-2744F875F95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319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 rot="10800000">
            <a:off x="0" y="6139846"/>
            <a:ext cx="9144000" cy="718154"/>
          </a:xfrm>
          <a:prstGeom prst="rect">
            <a:avLst/>
          </a:prstGeom>
          <a:gradFill rotWithShape="1"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83786" tIns="41893" rIns="83786" bIns="41893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0" y="288774"/>
            <a:ext cx="9144000" cy="2435678"/>
          </a:xfrm>
          <a:prstGeom prst="rect">
            <a:avLst/>
          </a:prstGeom>
          <a:gradFill rotWithShape="1"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83786" tIns="41893" rIns="83786" bIns="41893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0" y="0"/>
            <a:ext cx="9144000" cy="328084"/>
          </a:xfrm>
          <a:prstGeom prst="rect">
            <a:avLst/>
          </a:prstGeom>
          <a:gradFill rotWithShape="1"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accent2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lIns="83786" tIns="41893" rIns="83786" bIns="41893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auto">
          <a:xfrm>
            <a:off x="1186853" y="458107"/>
            <a:ext cx="6709466" cy="173869"/>
          </a:xfrm>
          <a:prstGeom prst="rect">
            <a:avLst/>
          </a:prstGeom>
          <a:gradFill rotWithShape="1"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accent2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lIns="83786" tIns="41893" rIns="83786" bIns="41893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2055420" y="827013"/>
            <a:ext cx="4928480" cy="42333"/>
          </a:xfrm>
          <a:prstGeom prst="rect">
            <a:avLst/>
          </a:prstGeom>
          <a:gradFill rotWithShape="1"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accent2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lIns="83786" tIns="41893" rIns="83786" bIns="41893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9" name="Rectangle 19"/>
          <p:cNvSpPr>
            <a:spLocks noChangeArrowheads="1"/>
          </p:cNvSpPr>
          <p:nvPr/>
        </p:nvSpPr>
        <p:spPr bwMode="auto">
          <a:xfrm>
            <a:off x="2486874" y="4819952"/>
            <a:ext cx="4113668" cy="3779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lIns="83786" tIns="41893" rIns="83786" bIns="41893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2166" y="5282596"/>
            <a:ext cx="6399668" cy="355298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86084" y="2130275"/>
            <a:ext cx="7771834" cy="1471083"/>
          </a:xfrm>
        </p:spPr>
        <p:txBody>
          <a:bodyPr/>
          <a:lstStyle>
            <a:lvl1pPr>
              <a:defRPr sz="44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456917" y="6244167"/>
            <a:ext cx="2133223" cy="4777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1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758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>
                <a:solidFill>
                  <a:srgbClr val="CC8E60">
                    <a:lumMod val="50000"/>
                  </a:srgbClr>
                </a:solidFill>
              </a:rPr>
              <a:t>Слайд </a:t>
            </a:r>
            <a:fld id="{13B4C9AD-D100-4676-B3A2-93751F35CD10}" type="slidenum">
              <a:rPr lang="ru-RU" altLang="ru-RU">
                <a:solidFill>
                  <a:srgbClr val="CC8E6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CC8E6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257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38737" y="114905"/>
            <a:ext cx="2059663" cy="60113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6918" y="114905"/>
            <a:ext cx="6046017" cy="60113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>
                <a:solidFill>
                  <a:srgbClr val="CC8E60">
                    <a:lumMod val="50000"/>
                  </a:srgbClr>
                </a:solidFill>
              </a:rPr>
              <a:t>Слайд </a:t>
            </a:r>
            <a:fld id="{46C53578-0833-426A-905B-01944AE0F63F}" type="slidenum">
              <a:rPr lang="ru-RU" altLang="ru-RU">
                <a:solidFill>
                  <a:srgbClr val="CC8E6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CC8E6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37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235" y="114905"/>
            <a:ext cx="8230166" cy="7317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6918" y="1599596"/>
            <a:ext cx="8230166" cy="4526643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086666" y="6244167"/>
            <a:ext cx="2894280" cy="4777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 altLang="ru-RU">
                <a:solidFill>
                  <a:srgbClr val="CC8E60">
                    <a:lumMod val="50000"/>
                  </a:srgbClr>
                </a:solidFill>
              </a:rPr>
              <a:t>Слайд </a:t>
            </a:r>
            <a:fld id="{682D6F03-0BD0-49B5-816D-E33C4E6DD4DB}" type="slidenum">
              <a:rPr lang="ru-RU" altLang="ru-RU">
                <a:solidFill>
                  <a:srgbClr val="CC8E6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CC8E6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001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235" y="114905"/>
            <a:ext cx="8230166" cy="7317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6918" y="1599596"/>
            <a:ext cx="8230166" cy="452664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>
                <a:solidFill>
                  <a:srgbClr val="CC8E60">
                    <a:lumMod val="50000"/>
                  </a:srgbClr>
                </a:solidFill>
              </a:rPr>
              <a:t>Слайд </a:t>
            </a:r>
            <a:fld id="{D484F2DD-5C0E-4738-BE30-DEE6A02B5F45}" type="slidenum">
              <a:rPr lang="ru-RU" altLang="ru-RU">
                <a:solidFill>
                  <a:srgbClr val="CC8E6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CC8E6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89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>
                <a:solidFill>
                  <a:srgbClr val="CC8E60">
                    <a:lumMod val="50000"/>
                  </a:srgbClr>
                </a:solidFill>
              </a:rPr>
              <a:t>Слайд </a:t>
            </a:r>
            <a:fld id="{132C787C-19D6-451E-A208-FB9491FFA370}" type="slidenum">
              <a:rPr lang="ru-RU" altLang="ru-RU">
                <a:solidFill>
                  <a:srgbClr val="CC8E6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CC8E6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497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864" y="4407203"/>
            <a:ext cx="7771834" cy="1362226"/>
          </a:xfrm>
        </p:spPr>
        <p:txBody>
          <a:bodyPr anchor="t"/>
          <a:lstStyle>
            <a:lvl1pPr algn="l">
              <a:defRPr sz="37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864" y="2907393"/>
            <a:ext cx="7771834" cy="1499810"/>
          </a:xfrm>
        </p:spPr>
        <p:txBody>
          <a:bodyPr anchor="b"/>
          <a:lstStyle>
            <a:lvl1pPr marL="0" indent="0">
              <a:buNone/>
              <a:defRPr sz="1800"/>
            </a:lvl1pPr>
            <a:lvl2pPr marL="418932" indent="0">
              <a:buNone/>
              <a:defRPr sz="1600"/>
            </a:lvl2pPr>
            <a:lvl3pPr marL="837865" indent="0">
              <a:buNone/>
              <a:defRPr sz="1500"/>
            </a:lvl3pPr>
            <a:lvl4pPr marL="1256797" indent="0">
              <a:buNone/>
              <a:defRPr sz="1300"/>
            </a:lvl4pPr>
            <a:lvl5pPr marL="1675729" indent="0">
              <a:buNone/>
              <a:defRPr sz="1300"/>
            </a:lvl5pPr>
            <a:lvl6pPr marL="2094662" indent="0">
              <a:buNone/>
              <a:defRPr sz="1300"/>
            </a:lvl6pPr>
            <a:lvl7pPr marL="2513594" indent="0">
              <a:buNone/>
              <a:defRPr sz="1300"/>
            </a:lvl7pPr>
            <a:lvl8pPr marL="2932527" indent="0">
              <a:buNone/>
              <a:defRPr sz="1300"/>
            </a:lvl8pPr>
            <a:lvl9pPr marL="3351459" indent="0">
              <a:buNone/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>
                <a:solidFill>
                  <a:srgbClr val="CC8E60">
                    <a:lumMod val="50000"/>
                  </a:srgbClr>
                </a:solidFill>
              </a:rPr>
              <a:t>Слайд </a:t>
            </a:r>
            <a:fld id="{F6EAC42C-DCA1-438F-BE69-39A6BAE3DC32}" type="slidenum">
              <a:rPr lang="ru-RU" altLang="ru-RU">
                <a:solidFill>
                  <a:srgbClr val="CC8E6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CC8E6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096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6918" y="1599596"/>
            <a:ext cx="4047181" cy="452664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39901" y="1599596"/>
            <a:ext cx="4047182" cy="452664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>
                <a:solidFill>
                  <a:srgbClr val="CC8E60">
                    <a:lumMod val="50000"/>
                  </a:srgbClr>
                </a:solidFill>
              </a:rPr>
              <a:t>Слайд </a:t>
            </a:r>
            <a:fld id="{0C215BB0-64CB-42D7-A1BE-24D821C241C5}" type="slidenum">
              <a:rPr lang="ru-RU" altLang="ru-RU">
                <a:solidFill>
                  <a:srgbClr val="CC8E6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CC8E6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335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6918" y="275167"/>
            <a:ext cx="8230166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6917" y="1534584"/>
            <a:ext cx="4040109" cy="641048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8932" indent="0">
              <a:buNone/>
              <a:defRPr sz="1800" b="1"/>
            </a:lvl2pPr>
            <a:lvl3pPr marL="837865" indent="0">
              <a:buNone/>
              <a:defRPr sz="1600" b="1"/>
            </a:lvl3pPr>
            <a:lvl4pPr marL="1256797" indent="0">
              <a:buNone/>
              <a:defRPr sz="1500" b="1"/>
            </a:lvl4pPr>
            <a:lvl5pPr marL="1675729" indent="0">
              <a:buNone/>
              <a:defRPr sz="1500" b="1"/>
            </a:lvl5pPr>
            <a:lvl6pPr marL="2094662" indent="0">
              <a:buNone/>
              <a:defRPr sz="1500" b="1"/>
            </a:lvl6pPr>
            <a:lvl7pPr marL="2513594" indent="0">
              <a:buNone/>
              <a:defRPr sz="1500" b="1"/>
            </a:lvl7pPr>
            <a:lvl8pPr marL="2932527" indent="0">
              <a:buNone/>
              <a:defRPr sz="1500" b="1"/>
            </a:lvl8pPr>
            <a:lvl9pPr marL="3351459" indent="0">
              <a:buNone/>
              <a:defRPr sz="1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6917" y="2175632"/>
            <a:ext cx="4040109" cy="3950607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559" y="1534584"/>
            <a:ext cx="4041524" cy="641048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8932" indent="0">
              <a:buNone/>
              <a:defRPr sz="1800" b="1"/>
            </a:lvl2pPr>
            <a:lvl3pPr marL="837865" indent="0">
              <a:buNone/>
              <a:defRPr sz="1600" b="1"/>
            </a:lvl3pPr>
            <a:lvl4pPr marL="1256797" indent="0">
              <a:buNone/>
              <a:defRPr sz="1500" b="1"/>
            </a:lvl4pPr>
            <a:lvl5pPr marL="1675729" indent="0">
              <a:buNone/>
              <a:defRPr sz="1500" b="1"/>
            </a:lvl5pPr>
            <a:lvl6pPr marL="2094662" indent="0">
              <a:buNone/>
              <a:defRPr sz="1500" b="1"/>
            </a:lvl6pPr>
            <a:lvl7pPr marL="2513594" indent="0">
              <a:buNone/>
              <a:defRPr sz="1500" b="1"/>
            </a:lvl7pPr>
            <a:lvl8pPr marL="2932527" indent="0">
              <a:buNone/>
              <a:defRPr sz="1500" b="1"/>
            </a:lvl8pPr>
            <a:lvl9pPr marL="3351459" indent="0">
              <a:buNone/>
              <a:defRPr sz="1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559" y="2175632"/>
            <a:ext cx="4041524" cy="3950607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>
                <a:solidFill>
                  <a:srgbClr val="CC8E60">
                    <a:lumMod val="50000"/>
                  </a:srgbClr>
                </a:solidFill>
              </a:rPr>
              <a:t>Слайд </a:t>
            </a:r>
            <a:fld id="{457320A6-3C9D-4786-A922-98E9C0A7B973}" type="slidenum">
              <a:rPr lang="ru-RU" altLang="ru-RU">
                <a:solidFill>
                  <a:srgbClr val="CC8E6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CC8E6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385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>
                <a:solidFill>
                  <a:srgbClr val="CC8E60">
                    <a:lumMod val="50000"/>
                  </a:srgbClr>
                </a:solidFill>
              </a:rPr>
              <a:t>Слайд </a:t>
            </a:r>
            <a:fld id="{EE898B1C-210F-40A8-8A93-22DC432AC15F}" type="slidenum">
              <a:rPr lang="ru-RU" altLang="ru-RU">
                <a:solidFill>
                  <a:srgbClr val="CC8E6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CC8E6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125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>
                <a:solidFill>
                  <a:srgbClr val="CC8E60">
                    <a:lumMod val="50000"/>
                  </a:srgbClr>
                </a:solidFill>
              </a:rPr>
              <a:t>Слайд </a:t>
            </a:r>
            <a:fld id="{FDDEE9E8-55AA-4106-94FA-7B7017190D7B}" type="slidenum">
              <a:rPr lang="ru-RU" altLang="ru-RU">
                <a:solidFill>
                  <a:srgbClr val="CC8E6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CC8E6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69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6918" y="273655"/>
            <a:ext cx="3008862" cy="1161143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4705" y="273655"/>
            <a:ext cx="5112379" cy="5852583"/>
          </a:xfrm>
        </p:spPr>
        <p:txBody>
          <a:bodyPr/>
          <a:lstStyle>
            <a:lvl1pPr>
              <a:defRPr sz="2900"/>
            </a:lvl1pPr>
            <a:lvl2pPr>
              <a:defRPr sz="26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6918" y="1434798"/>
            <a:ext cx="3008862" cy="4691440"/>
          </a:xfrm>
        </p:spPr>
        <p:txBody>
          <a:bodyPr/>
          <a:lstStyle>
            <a:lvl1pPr marL="0" indent="0">
              <a:buNone/>
              <a:defRPr sz="1300"/>
            </a:lvl1pPr>
            <a:lvl2pPr marL="418932" indent="0">
              <a:buNone/>
              <a:defRPr sz="1100"/>
            </a:lvl2pPr>
            <a:lvl3pPr marL="837865" indent="0">
              <a:buNone/>
              <a:defRPr sz="900"/>
            </a:lvl3pPr>
            <a:lvl4pPr marL="1256797" indent="0">
              <a:buNone/>
              <a:defRPr sz="800"/>
            </a:lvl4pPr>
            <a:lvl5pPr marL="1675729" indent="0">
              <a:buNone/>
              <a:defRPr sz="800"/>
            </a:lvl5pPr>
            <a:lvl6pPr marL="2094662" indent="0">
              <a:buNone/>
              <a:defRPr sz="800"/>
            </a:lvl6pPr>
            <a:lvl7pPr marL="2513594" indent="0">
              <a:buNone/>
              <a:defRPr sz="800"/>
            </a:lvl7pPr>
            <a:lvl8pPr marL="2932527" indent="0">
              <a:buNone/>
              <a:defRPr sz="800"/>
            </a:lvl8pPr>
            <a:lvl9pPr marL="3351459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>
                <a:solidFill>
                  <a:srgbClr val="CC8E60">
                    <a:lumMod val="50000"/>
                  </a:srgbClr>
                </a:solidFill>
              </a:rPr>
              <a:t>Слайд </a:t>
            </a:r>
            <a:fld id="{A920D0FE-12AE-45DD-BDC4-66AA16D1CB54}" type="slidenum">
              <a:rPr lang="ru-RU" altLang="ru-RU">
                <a:solidFill>
                  <a:srgbClr val="CC8E6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CC8E6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802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304" y="4800298"/>
            <a:ext cx="5485834" cy="566964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304" y="612322"/>
            <a:ext cx="5485834" cy="4115405"/>
          </a:xfrm>
        </p:spPr>
        <p:txBody>
          <a:bodyPr/>
          <a:lstStyle>
            <a:lvl1pPr marL="0" indent="0">
              <a:buNone/>
              <a:defRPr sz="2900"/>
            </a:lvl1pPr>
            <a:lvl2pPr marL="418932" indent="0">
              <a:buNone/>
              <a:defRPr sz="2600"/>
            </a:lvl2pPr>
            <a:lvl3pPr marL="837865" indent="0">
              <a:buNone/>
              <a:defRPr sz="2200"/>
            </a:lvl3pPr>
            <a:lvl4pPr marL="1256797" indent="0">
              <a:buNone/>
              <a:defRPr sz="1800"/>
            </a:lvl4pPr>
            <a:lvl5pPr marL="1675729" indent="0">
              <a:buNone/>
              <a:defRPr sz="1800"/>
            </a:lvl5pPr>
            <a:lvl6pPr marL="2094662" indent="0">
              <a:buNone/>
              <a:defRPr sz="1800"/>
            </a:lvl6pPr>
            <a:lvl7pPr marL="2513594" indent="0">
              <a:buNone/>
              <a:defRPr sz="1800"/>
            </a:lvl7pPr>
            <a:lvl8pPr marL="2932527" indent="0">
              <a:buNone/>
              <a:defRPr sz="1800"/>
            </a:lvl8pPr>
            <a:lvl9pPr marL="3351459" indent="0">
              <a:buNone/>
              <a:defRPr sz="18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304" y="5367262"/>
            <a:ext cx="5485834" cy="804333"/>
          </a:xfrm>
        </p:spPr>
        <p:txBody>
          <a:bodyPr/>
          <a:lstStyle>
            <a:lvl1pPr marL="0" indent="0">
              <a:buNone/>
              <a:defRPr sz="1300"/>
            </a:lvl1pPr>
            <a:lvl2pPr marL="418932" indent="0">
              <a:buNone/>
              <a:defRPr sz="1100"/>
            </a:lvl2pPr>
            <a:lvl3pPr marL="837865" indent="0">
              <a:buNone/>
              <a:defRPr sz="900"/>
            </a:lvl3pPr>
            <a:lvl4pPr marL="1256797" indent="0">
              <a:buNone/>
              <a:defRPr sz="800"/>
            </a:lvl4pPr>
            <a:lvl5pPr marL="1675729" indent="0">
              <a:buNone/>
              <a:defRPr sz="800"/>
            </a:lvl5pPr>
            <a:lvl6pPr marL="2094662" indent="0">
              <a:buNone/>
              <a:defRPr sz="800"/>
            </a:lvl6pPr>
            <a:lvl7pPr marL="2513594" indent="0">
              <a:buNone/>
              <a:defRPr sz="800"/>
            </a:lvl7pPr>
            <a:lvl8pPr marL="2932527" indent="0">
              <a:buNone/>
              <a:defRPr sz="800"/>
            </a:lvl8pPr>
            <a:lvl9pPr marL="3351459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>
                <a:solidFill>
                  <a:srgbClr val="CC8E60">
                    <a:lumMod val="50000"/>
                  </a:srgbClr>
                </a:solidFill>
              </a:rPr>
              <a:t>Слайд </a:t>
            </a:r>
            <a:fld id="{D479007B-082E-4F63-8139-C9BB5DAA5F4A}" type="slidenum">
              <a:rPr lang="ru-RU" altLang="ru-RU">
                <a:solidFill>
                  <a:srgbClr val="CC8E6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CC8E6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950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ChangeArrowheads="1"/>
          </p:cNvSpPr>
          <p:nvPr/>
        </p:nvSpPr>
        <p:spPr bwMode="auto">
          <a:xfrm>
            <a:off x="0" y="0"/>
            <a:ext cx="9144000" cy="1543655"/>
          </a:xfrm>
          <a:prstGeom prst="rect">
            <a:avLst/>
          </a:prstGeom>
          <a:gradFill rotWithShape="1"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83786" tIns="41893" rIns="83786" bIns="41893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1027" name="Rectangle 2"/>
          <p:cNvSpPr>
            <a:spLocks noChangeArrowheads="1"/>
          </p:cNvSpPr>
          <p:nvPr/>
        </p:nvSpPr>
        <p:spPr bwMode="auto">
          <a:xfrm rot="10800000">
            <a:off x="0" y="5872238"/>
            <a:ext cx="9144000" cy="985762"/>
          </a:xfrm>
          <a:prstGeom prst="rect">
            <a:avLst/>
          </a:prstGeom>
          <a:gradFill rotWithShape="1"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83786" tIns="41893" rIns="83786" bIns="41893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918" y="1599596"/>
            <a:ext cx="8230166" cy="4526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55" tIns="45978" rIns="91955" bIns="459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8235" y="6238120"/>
            <a:ext cx="213463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55" tIns="45978" rIns="91955" bIns="45978" numCol="1" anchor="t" anchorCtr="0" compatLnSpc="1">
            <a:prstTxWarp prst="textNoShape">
              <a:avLst/>
            </a:prstTxWarp>
          </a:bodyPr>
          <a:lstStyle>
            <a:lvl1pPr defTabSz="919324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861" y="6244167"/>
            <a:ext cx="2894280" cy="47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55" tIns="45978" rIns="91955" bIns="45978" numCol="1" anchor="t" anchorCtr="0" compatLnSpc="1">
            <a:prstTxWarp prst="textNoShape">
              <a:avLst/>
            </a:prstTxWarp>
          </a:bodyPr>
          <a:lstStyle>
            <a:lvl1pPr algn="ctr" defTabSz="919324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31289" y="6620632"/>
            <a:ext cx="2133223" cy="474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55" tIns="45978" rIns="91955" bIns="45978" numCol="1" anchor="t" anchorCtr="0" compatLnSpc="1">
            <a:prstTxWarp prst="textNoShape">
              <a:avLst/>
            </a:prstTxWarp>
          </a:bodyPr>
          <a:lstStyle>
            <a:lvl1pPr algn="ctr" defTabSz="919324">
              <a:defRPr sz="1200" b="1" i="1">
                <a:solidFill>
                  <a:schemeClr val="accent2">
                    <a:lumMod val="50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>
                <a:solidFill>
                  <a:srgbClr val="CC8E60">
                    <a:lumMod val="50000"/>
                  </a:srgbClr>
                </a:solidFill>
              </a:rPr>
              <a:t>Слайд </a:t>
            </a:r>
            <a:fld id="{DCC66CAB-B7E8-4D41-858F-8DC1373F8F1E}" type="slidenum">
              <a:rPr lang="ru-RU" altLang="ru-RU">
                <a:solidFill>
                  <a:srgbClr val="CC8E60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CC8E60">
                  <a:lumMod val="50000"/>
                </a:srgbClr>
              </a:solidFill>
            </a:endParaRPr>
          </a:p>
        </p:txBody>
      </p:sp>
      <p:sp>
        <p:nvSpPr>
          <p:cNvPr id="1032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68235" y="114905"/>
            <a:ext cx="8230166" cy="73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55" tIns="45978" rIns="91955" bIns="4597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33" name="Rectangle 13"/>
          <p:cNvSpPr>
            <a:spLocks noChangeArrowheads="1"/>
          </p:cNvSpPr>
          <p:nvPr/>
        </p:nvSpPr>
        <p:spPr bwMode="auto">
          <a:xfrm>
            <a:off x="0" y="6607024"/>
            <a:ext cx="9144000" cy="42333"/>
          </a:xfrm>
          <a:prstGeom prst="rect">
            <a:avLst/>
          </a:prstGeom>
          <a:gradFill rotWithShape="1"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accent2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lIns="83786" tIns="41893" rIns="83786" bIns="41893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 rot="10800000">
            <a:off x="0" y="0"/>
            <a:ext cx="9144000" cy="117929"/>
          </a:xfrm>
          <a:prstGeom prst="rect">
            <a:avLst/>
          </a:prstGeom>
          <a:gradFill rotWithShape="1"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accent2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lIns="83786" tIns="41893" rIns="83786" bIns="41893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1035" name="Rectangle 15"/>
          <p:cNvSpPr>
            <a:spLocks noChangeArrowheads="1"/>
          </p:cNvSpPr>
          <p:nvPr/>
        </p:nvSpPr>
        <p:spPr bwMode="auto">
          <a:xfrm rot="10800000">
            <a:off x="0" y="1132417"/>
            <a:ext cx="9144000" cy="4233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lIns="83786" tIns="41893" rIns="83786" bIns="41893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07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9324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+mj-lt"/>
          <a:ea typeface="+mj-ea"/>
          <a:cs typeface="+mj-cs"/>
        </a:defRPr>
      </a:lvl1pPr>
      <a:lvl2pPr algn="ctr" defTabSz="919324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</a:defRPr>
      </a:lvl2pPr>
      <a:lvl3pPr algn="ctr" defTabSz="919324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</a:defRPr>
      </a:lvl3pPr>
      <a:lvl4pPr algn="ctr" defTabSz="919324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</a:defRPr>
      </a:lvl4pPr>
      <a:lvl5pPr algn="ctr" defTabSz="919324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</a:defRPr>
      </a:lvl5pPr>
      <a:lvl6pPr marL="418932" algn="ctr" defTabSz="919324" rtl="0" fontAlgn="base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</a:defRPr>
      </a:lvl6pPr>
      <a:lvl7pPr marL="837865" algn="ctr" defTabSz="919324" rtl="0" fontAlgn="base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</a:defRPr>
      </a:lvl7pPr>
      <a:lvl8pPr marL="1256797" algn="ctr" defTabSz="919324" rtl="0" fontAlgn="base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</a:defRPr>
      </a:lvl8pPr>
      <a:lvl9pPr marL="1675729" algn="ctr" defTabSz="919324" rtl="0" fontAlgn="base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</a:defRPr>
      </a:lvl9pPr>
    </p:titleStyle>
    <p:bodyStyle>
      <a:lvl1pPr marL="344747" indent="-344747" algn="l" defTabSz="919324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666699"/>
          </a:solidFill>
          <a:latin typeface="+mn-lt"/>
          <a:ea typeface="+mn-ea"/>
          <a:cs typeface="+mn-cs"/>
        </a:defRPr>
      </a:lvl1pPr>
      <a:lvl2pPr marL="747678" indent="-288016" algn="l" defTabSz="919324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6699"/>
          </a:solidFill>
          <a:latin typeface="+mn-lt"/>
        </a:defRPr>
      </a:lvl2pPr>
      <a:lvl3pPr marL="1149155" indent="-229831" algn="l" defTabSz="919324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666699"/>
          </a:solidFill>
          <a:latin typeface="+mn-lt"/>
        </a:defRPr>
      </a:lvl3pPr>
      <a:lvl4pPr marL="1608817" indent="-229831" algn="l" defTabSz="919324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666699"/>
          </a:solidFill>
          <a:latin typeface="+mn-lt"/>
        </a:defRPr>
      </a:lvl4pPr>
      <a:lvl5pPr marL="2068479" indent="-229831" algn="l" defTabSz="919324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666699"/>
          </a:solidFill>
          <a:latin typeface="+mn-lt"/>
        </a:defRPr>
      </a:lvl5pPr>
      <a:lvl6pPr marL="2487411" indent="-229831" algn="l" defTabSz="919324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66699"/>
          </a:solidFill>
          <a:latin typeface="+mn-lt"/>
        </a:defRPr>
      </a:lvl6pPr>
      <a:lvl7pPr marL="2906343" indent="-229831" algn="l" defTabSz="919324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66699"/>
          </a:solidFill>
          <a:latin typeface="+mn-lt"/>
        </a:defRPr>
      </a:lvl7pPr>
      <a:lvl8pPr marL="3325276" indent="-229831" algn="l" defTabSz="919324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66699"/>
          </a:solidFill>
          <a:latin typeface="+mn-lt"/>
        </a:defRPr>
      </a:lvl8pPr>
      <a:lvl9pPr marL="3744208" indent="-229831" algn="l" defTabSz="919324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66699"/>
          </a:solidFill>
          <a:latin typeface="+mn-lt"/>
        </a:defRPr>
      </a:lvl9pPr>
    </p:bodyStyle>
    <p:otherStyle>
      <a:defPPr>
        <a:defRPr lang="ru-RU"/>
      </a:defPPr>
      <a:lvl1pPr marL="0" algn="l" defTabSz="8378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8932" algn="l" defTabSz="8378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37865" algn="l" defTabSz="8378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56797" algn="l" defTabSz="8378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75729" algn="l" defTabSz="8378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94662" algn="l" defTabSz="8378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513594" algn="l" defTabSz="8378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32527" algn="l" defTabSz="8378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51459" algn="l" defTabSz="8378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18" Type="http://schemas.openxmlformats.org/officeDocument/2006/relationships/image" Target="../media/image2.jpeg"/><Relationship Id="rId3" Type="http://schemas.openxmlformats.org/officeDocument/2006/relationships/slide" Target="slide6.xml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17" Type="http://schemas.openxmlformats.org/officeDocument/2006/relationships/slide" Target="slide9.xml"/><Relationship Id="rId2" Type="http://schemas.openxmlformats.org/officeDocument/2006/relationships/notesSlide" Target="../notesSlides/notesSlide1.xml"/><Relationship Id="rId16" Type="http://schemas.openxmlformats.org/officeDocument/2006/relationships/slide" Target="slide8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5" Type="http://schemas.openxmlformats.org/officeDocument/2006/relationships/slide" Target="slide4.xml"/><Relationship Id="rId10" Type="http://schemas.openxmlformats.org/officeDocument/2006/relationships/diagramLayout" Target="../diagrams/layout2.xml"/><Relationship Id="rId19" Type="http://schemas.openxmlformats.org/officeDocument/2006/relationships/slide" Target="slide1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Relationship Id="rId14" Type="http://schemas.openxmlformats.org/officeDocument/2006/relationships/slide" Target="slide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636912"/>
            <a:ext cx="8229600" cy="317897"/>
          </a:xfrm>
        </p:spPr>
        <p:txBody>
          <a:bodyPr>
            <a:noAutofit/>
          </a:bodyPr>
          <a:lstStyle/>
          <a:p>
            <a:r>
              <a:rPr lang="ru-RU" sz="3600" kern="12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anose="02040503050406030204" pitchFamily="18" charset="0"/>
              </a:rPr>
              <a:t>Основные сведения о межбюджетных трансфертах </a:t>
            </a:r>
            <a:r>
              <a:rPr lang="ru-RU" sz="3600" kern="12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anose="02040503050406030204" pitchFamily="18" charset="0"/>
              </a:rPr>
              <a:t>из областного бюджета </a:t>
            </a:r>
            <a:r>
              <a:rPr lang="ru-RU" sz="3600" kern="12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anose="02040503050406030204" pitchFamily="18" charset="0"/>
              </a:rPr>
              <a:t>бюджету Сулинского сельского поселения Миллеровского района, получаемых в 2024-2026 годах</a:t>
            </a:r>
            <a:endParaRPr lang="ru-RU" sz="3600" kern="1200" dirty="0">
              <a:ln w="18415" cmpd="sng">
                <a:solidFill>
                  <a:schemeClr val="tx1"/>
                </a:solidFill>
                <a:prstDash val="solid"/>
              </a:ln>
              <a:solidFill>
                <a:srgbClr val="0070C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pic>
        <p:nvPicPr>
          <p:cNvPr id="6" name="Picture 3" descr="K:\bcem\БЮДЖЕТ ДЛЯ ГРАЖДАН\бюджет 2017-2019\картинки\совещание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437111"/>
            <a:ext cx="3152378" cy="2281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090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80528" y="332656"/>
            <a:ext cx="9721080" cy="569109"/>
          </a:xfrm>
        </p:spPr>
        <p:txBody>
          <a:bodyPr bIns="91440" anchor="t" anchorCtr="0">
            <a:noAutofit/>
          </a:bodyPr>
          <a:lstStyle/>
          <a:p>
            <a:r>
              <a:rPr lang="ru-RU" kern="1200" dirty="0" smtClean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ru-RU" kern="1200" dirty="0" smtClean="0">
                <a:solidFill>
                  <a:srgbClr val="0070C0"/>
                </a:solidFill>
                <a:latin typeface="+mn-lt"/>
                <a:cs typeface="Arial" panose="020B0604020202020204" pitchFamily="34" charset="0"/>
                <a:hlinkClick r:id="rId3" action="ppaction://hlinksldjump"/>
              </a:rPr>
              <a:t>Межбюджетные трансферты</a:t>
            </a:r>
            <a:r>
              <a:rPr lang="ru-RU" kern="1200" dirty="0" smtClean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 из </a:t>
            </a:r>
            <a:r>
              <a:rPr lang="ru-RU" kern="1200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областного бюджета</a:t>
            </a:r>
            <a:br>
              <a:rPr lang="ru-RU" kern="1200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</a:br>
            <a:r>
              <a:rPr lang="ru-RU" sz="2000" kern="1200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ru-RU" sz="2000" kern="1200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</a:br>
            <a:r>
              <a:rPr lang="ru-RU" sz="3000" b="1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ru-RU" sz="3000" b="1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</a:br>
            <a:r>
              <a:rPr lang="ru-RU" sz="3000" b="1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ru-RU" sz="3000" b="1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</a:br>
            <a:endParaRPr lang="ru-RU" sz="3000" b="1" dirty="0">
              <a:solidFill>
                <a:schemeClr val="accent1"/>
              </a:solidFill>
              <a:latin typeface="+mn-lt"/>
              <a:cs typeface="Arial" panose="020B0604020202020204" pitchFamily="34" charset="0"/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70283000"/>
              </p:ext>
            </p:extLst>
          </p:nvPr>
        </p:nvGraphicFramePr>
        <p:xfrm>
          <a:off x="3982644" y="2096852"/>
          <a:ext cx="4824985" cy="1656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4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0797214"/>
              </p:ext>
            </p:extLst>
          </p:nvPr>
        </p:nvGraphicFramePr>
        <p:xfrm>
          <a:off x="494430" y="4837509"/>
          <a:ext cx="6078421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5" name="Прямоугольник 4">
            <a:hlinkClick r:id="" action="ppaction://noaction"/>
          </p:cNvPr>
          <p:cNvSpPr/>
          <p:nvPr/>
        </p:nvSpPr>
        <p:spPr>
          <a:xfrm>
            <a:off x="665093" y="2096852"/>
            <a:ext cx="2520280" cy="3600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14" action="ppaction://hlinksldjump" tooltip="Глоссарий"/>
              </a:rPr>
              <a:t>Дотации</a:t>
            </a:r>
            <a:endParaRPr lang="ru-RU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>
            <a:hlinkClick r:id="rId15" action="ppaction://hlinksldjump"/>
          </p:cNvPr>
          <p:cNvSpPr/>
          <p:nvPr/>
        </p:nvSpPr>
        <p:spPr>
          <a:xfrm>
            <a:off x="665093" y="2609292"/>
            <a:ext cx="2520280" cy="3600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16" action="ppaction://hlinksldjump" tooltip="Глоссарий"/>
              </a:rPr>
              <a:t>Субвенции </a:t>
            </a:r>
            <a:endParaRPr lang="ru-RU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65093" y="3104964"/>
            <a:ext cx="2520280" cy="3600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17" action="ppaction://hlinksldjump" tooltip="Глоссарий"/>
              </a:rPr>
              <a:t>Иные трансферты</a:t>
            </a:r>
            <a:endParaRPr lang="ru-RU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2171" y="4137780"/>
            <a:ext cx="61206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 algn="ctr" defTabSz="919324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 sz="16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ru-RU" sz="1400" b="1" dirty="0">
                <a:solidFill>
                  <a:srgbClr val="002060"/>
                </a:solidFill>
              </a:rPr>
              <a:t>Правовая база межбюджетного регулирования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820497" y="4476334"/>
            <a:ext cx="271048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400" b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Законы </a:t>
            </a:r>
            <a:r>
              <a:rPr lang="ru-RU" sz="1400" b="1" u="sng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Ростовской области</a:t>
            </a:r>
            <a:endParaRPr lang="ru-RU" sz="1400" b="1" u="sng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45179" y="1380207"/>
            <a:ext cx="34019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 algn="ctr" defTabSz="919324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 sz="16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ru-RU" altLang="ru-RU" sz="1400" b="1" dirty="0">
                <a:solidFill>
                  <a:srgbClr val="002060"/>
                </a:solidFill>
              </a:rPr>
              <a:t>Формы межбюджетных трансфертов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982644" y="1380208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ctr" defTabSz="919324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 sz="16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ru-RU" altLang="ru-RU" sz="1400" b="1" dirty="0">
                <a:solidFill>
                  <a:srgbClr val="002060"/>
                </a:solidFill>
              </a:rPr>
              <a:t>Основные принципы построения межбюджетных отношений </a:t>
            </a:r>
            <a:endParaRPr lang="ru-RU" sz="1400" b="1" dirty="0">
              <a:solidFill>
                <a:srgbClr val="002060"/>
              </a:solidFill>
            </a:endParaRPr>
          </a:p>
        </p:txBody>
      </p:sp>
      <p:pic>
        <p:nvPicPr>
          <p:cNvPr id="13" name="Picture 8" descr="C:\Users\zta\Downloads\3d-white-person-1932192.jp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732240" y="4287172"/>
            <a:ext cx="2180679" cy="2141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Управляющая кнопка: домой 18">
            <a:hlinkClick r:id="rId19" action="ppaction://hlinksldjump" highlightClick="1"/>
          </p:cNvPr>
          <p:cNvSpPr/>
          <p:nvPr/>
        </p:nvSpPr>
        <p:spPr>
          <a:xfrm>
            <a:off x="0" y="12128"/>
            <a:ext cx="414733" cy="379406"/>
          </a:xfrm>
          <a:prstGeom prst="actionButtonHome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39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278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417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556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695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2834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199972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112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048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90066"/>
          </a:xfrm>
        </p:spPr>
        <p:txBody>
          <a:bodyPr>
            <a:noAutofit/>
          </a:bodyPr>
          <a:lstStyle/>
          <a:p>
            <a:pPr algn="ctr"/>
            <a:r>
              <a:rPr lang="ru-RU" altLang="ru-RU" sz="2000" kern="1200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Структура межбюджетных трансфертов</a:t>
            </a:r>
            <a:r>
              <a:rPr lang="ru-RU" altLang="ru-RU" sz="2000" kern="1200" dirty="0" smtClean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,</a:t>
            </a:r>
            <a:br>
              <a:rPr lang="ru-RU" altLang="ru-RU" sz="2000" kern="1200" dirty="0" smtClean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</a:br>
            <a:r>
              <a:rPr lang="ru-RU" altLang="ru-RU" sz="2000" kern="1200" dirty="0" smtClean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переданных муниципальному образованию «Сулинское сельское поселение»</a:t>
            </a:r>
            <a:endParaRPr lang="ru-RU" sz="2000" kern="1200" dirty="0">
              <a:solidFill>
                <a:srgbClr val="0070C0"/>
              </a:solidFill>
              <a:latin typeface="+mn-lt"/>
              <a:cs typeface="Arial" panose="020B0604020202020204" pitchFamily="34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465610994"/>
              </p:ext>
            </p:extLst>
          </p:nvPr>
        </p:nvGraphicFramePr>
        <p:xfrm>
          <a:off x="392363" y="872715"/>
          <a:ext cx="734481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0" y="5373216"/>
            <a:ext cx="9036496" cy="504055"/>
          </a:xfrm>
          <a:prstGeom prst="rect">
            <a:avLst/>
          </a:prstGeom>
          <a:solidFill>
            <a:srgbClr val="CCEC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85750" algn="ctr" defTabSz="919324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 sz="16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ru-RU" sz="1400" b="1" dirty="0">
                <a:solidFill>
                  <a:srgbClr val="002060"/>
                </a:solidFill>
              </a:rPr>
              <a:t>Обязательства субъекта РФ: субвенции на исполнение полномочий органов государственной власти и дотации местным бюджетам исполнены в полном объёме с учётом индексации расходов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7438" y="5977562"/>
            <a:ext cx="8999057" cy="619790"/>
          </a:xfrm>
          <a:prstGeom prst="rect">
            <a:avLst/>
          </a:prstGeom>
          <a:solidFill>
            <a:srgbClr val="FFFF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400" b="1" dirty="0" smtClean="0">
                <a:solidFill>
                  <a:srgbClr val="002060"/>
                </a:solidFill>
              </a:rPr>
              <a:t> </a:t>
            </a:r>
            <a:r>
              <a:rPr lang="ru-RU" sz="1400" b="1" dirty="0" err="1" smtClean="0">
                <a:solidFill>
                  <a:srgbClr val="002060"/>
                </a:solidFill>
              </a:rPr>
              <a:t>Софинансирование</a:t>
            </a:r>
            <a:r>
              <a:rPr lang="ru-RU" sz="1400" b="1" dirty="0" smtClean="0">
                <a:solidFill>
                  <a:srgbClr val="002060"/>
                </a:solidFill>
              </a:rPr>
              <a:t> </a:t>
            </a:r>
            <a:r>
              <a:rPr lang="ru-RU" sz="1400" b="1" dirty="0">
                <a:solidFill>
                  <a:srgbClr val="002060"/>
                </a:solidFill>
              </a:rPr>
              <a:t>вопросов местного значения </a:t>
            </a:r>
            <a:r>
              <a:rPr lang="ru-RU" sz="1400" b="1" dirty="0" smtClean="0">
                <a:solidFill>
                  <a:srgbClr val="002060"/>
                </a:solidFill>
              </a:rPr>
              <a:t>(иные </a:t>
            </a:r>
            <a:r>
              <a:rPr lang="ru-RU" sz="1400" b="1" dirty="0">
                <a:solidFill>
                  <a:srgbClr val="002060"/>
                </a:solidFill>
              </a:rPr>
              <a:t>МБТ</a:t>
            </a:r>
            <a:r>
              <a:rPr lang="ru-RU" sz="1400" b="1" dirty="0" smtClean="0">
                <a:solidFill>
                  <a:srgbClr val="002060"/>
                </a:solidFill>
              </a:rPr>
              <a:t>) </a:t>
            </a:r>
            <a:r>
              <a:rPr lang="ru-RU" sz="1400" b="1" dirty="0">
                <a:solidFill>
                  <a:srgbClr val="002060"/>
                </a:solidFill>
              </a:rPr>
              <a:t>осуществляется исходя из финансовых возможностей областного бюджета</a:t>
            </a:r>
          </a:p>
        </p:txBody>
      </p:sp>
      <p:sp>
        <p:nvSpPr>
          <p:cNvPr id="12" name="Управляющая кнопка: домой 11">
            <a:hlinkClick r:id="rId3" action="ppaction://hlinksldjump" highlightClick="1"/>
          </p:cNvPr>
          <p:cNvSpPr/>
          <p:nvPr/>
        </p:nvSpPr>
        <p:spPr>
          <a:xfrm>
            <a:off x="0" y="12128"/>
            <a:ext cx="414733" cy="379406"/>
          </a:xfrm>
          <a:prstGeom prst="actionButtonHome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39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278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417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556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695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2834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199972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112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34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90066"/>
          </a:xfrm>
        </p:spPr>
        <p:txBody>
          <a:bodyPr>
            <a:noAutofit/>
          </a:bodyPr>
          <a:lstStyle/>
          <a:p>
            <a:pPr marL="1371600" indent="-914400"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>
                <a:latin typeface="Times New Roman"/>
                <a:ea typeface="Times New Roman"/>
              </a:rPr>
              <a:t/>
            </a:r>
            <a:br>
              <a:rPr lang="ru-RU" sz="2000" dirty="0">
                <a:latin typeface="Times New Roman"/>
                <a:ea typeface="Times New Roman"/>
              </a:rPr>
            </a:br>
            <a:r>
              <a:rPr lang="ru-RU" sz="1600" dirty="0" smtClean="0">
                <a:latin typeface="Times New Roman"/>
                <a:ea typeface="Times New Roman"/>
              </a:rPr>
              <a:t>Расходы </a:t>
            </a:r>
            <a:r>
              <a:rPr lang="ru-RU" sz="1600" dirty="0">
                <a:latin typeface="Times New Roman"/>
                <a:ea typeface="Times New Roman"/>
              </a:rPr>
              <a:t>за счет субвенций, предоставляемых бюджету Сулинского сельского поселения Миллеровского района из областного бюджета на 2024 год на плановый период 2025 и 2026 годов</a:t>
            </a:r>
            <a:r>
              <a:rPr lang="ru-RU" sz="1800" dirty="0">
                <a:latin typeface="Times New Roman"/>
                <a:ea typeface="Times New Roman"/>
              </a:rPr>
              <a:t/>
            </a:r>
            <a:br>
              <a:rPr lang="ru-RU" sz="1800" dirty="0">
                <a:latin typeface="Times New Roman"/>
                <a:ea typeface="Times New Roman"/>
              </a:rPr>
            </a:br>
            <a:endParaRPr lang="ru-RU" sz="2000" kern="1200" dirty="0">
              <a:solidFill>
                <a:srgbClr val="0070C0"/>
              </a:solidFill>
              <a:latin typeface="+mn-lt"/>
              <a:cs typeface="Arial" panose="020B0604020202020204" pitchFamily="34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277571187"/>
              </p:ext>
            </p:extLst>
          </p:nvPr>
        </p:nvGraphicFramePr>
        <p:xfrm>
          <a:off x="414732" y="1196752"/>
          <a:ext cx="8477748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Управляющая кнопка: домой 11">
            <a:hlinkClick r:id="rId3" action="ppaction://hlinksldjump" highlightClick="1"/>
          </p:cNvPr>
          <p:cNvSpPr/>
          <p:nvPr/>
        </p:nvSpPr>
        <p:spPr>
          <a:xfrm>
            <a:off x="0" y="12128"/>
            <a:ext cx="414733" cy="379406"/>
          </a:xfrm>
          <a:prstGeom prst="actionButtonHome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39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278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417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556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695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2834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199972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112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40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K:\Управлен_бюдж_планир_и_межбюджет_отношений\Сводный отдел\Зам.бюджетный\БЮДЖЕТ\БЮДЖЕТ ДЛЯ ГРАЖДАН\ПОРТАЛ\2016\проект бюджета 2017-2019\картинки\проблем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304" y="3552174"/>
            <a:ext cx="2831592" cy="3065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 anchor="t">
            <a:normAutofit/>
          </a:bodyPr>
          <a:lstStyle/>
          <a:p>
            <a:pPr defTabSz="914278" eaLnBrk="1" hangingPunct="1"/>
            <a:r>
              <a:rPr lang="ru-RU" sz="2000" kern="1200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Глоссарий</a:t>
            </a:r>
          </a:p>
        </p:txBody>
      </p:sp>
      <p:sp>
        <p:nvSpPr>
          <p:cNvPr id="6" name="Выноска-облако 5">
            <a:hlinkClick r:id="rId3" action="ppaction://hlinksldjump"/>
          </p:cNvPr>
          <p:cNvSpPr/>
          <p:nvPr/>
        </p:nvSpPr>
        <p:spPr>
          <a:xfrm>
            <a:off x="1979712" y="1196752"/>
            <a:ext cx="6768752" cy="2880320"/>
          </a:xfrm>
          <a:prstGeom prst="cloudCallout">
            <a:avLst>
              <a:gd name="adj1" fmla="val -42985"/>
              <a:gd name="adj2" fmla="val 61654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700"/>
              </a:spcBef>
              <a:buClr>
                <a:srgbClr val="FEB80A"/>
              </a:buClr>
              <a:buSzPct val="60000"/>
            </a:pPr>
            <a:r>
              <a:rPr lang="ru-RU" sz="2000" b="1" dirty="0">
                <a:solidFill>
                  <a:srgbClr val="002060"/>
                </a:solidFill>
                <a:cs typeface="Arial" panose="020B0604020202020204" pitchFamily="34" charset="0"/>
              </a:rPr>
              <a:t>МЕЖБЮДЖЕТНЫЕ </a:t>
            </a:r>
            <a:r>
              <a:rPr lang="ru-RU" sz="20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ОТНОШЕНИЯ - </a:t>
            </a:r>
            <a:r>
              <a:rPr lang="ru-RU" sz="1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взаимоотношения </a:t>
            </a:r>
            <a:r>
              <a:rPr lang="ru-RU" sz="1600" b="1" dirty="0">
                <a:solidFill>
                  <a:srgbClr val="002060"/>
                </a:solidFill>
                <a:cs typeface="Arial" panose="020B0604020202020204" pitchFamily="34" charset="0"/>
              </a:rPr>
              <a:t>между публично-правовыми образованиями по вопросам регулирования бюджетных правоотношений, организации и осуществления бюджетного процесса</a:t>
            </a:r>
          </a:p>
        </p:txBody>
      </p:sp>
      <p:sp>
        <p:nvSpPr>
          <p:cNvPr id="12" name="Управляющая кнопка: в начало 11">
            <a:hlinkClick r:id="rId3" action="ppaction://hlinksldjump" highlightClick="1"/>
          </p:cNvPr>
          <p:cNvSpPr/>
          <p:nvPr/>
        </p:nvSpPr>
        <p:spPr>
          <a:xfrm>
            <a:off x="0" y="0"/>
            <a:ext cx="368894" cy="389837"/>
          </a:xfrm>
          <a:prstGeom prst="actionButtonBeginning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39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278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417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556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695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2834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199972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112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186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K:\Управлен_бюдж_планир_и_межбюджет_отношений\Сводный отдел\Зам.бюджетный\БЮДЖЕТ\БЮДЖЕТ ДЛЯ ГРАЖДАН\ПОРТАЛ\2016\проект бюджета 2017-2019\картинки\проблем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304" y="3552174"/>
            <a:ext cx="2831592" cy="3065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 anchor="t">
            <a:normAutofit/>
          </a:bodyPr>
          <a:lstStyle/>
          <a:p>
            <a:pPr defTabSz="914278" eaLnBrk="1" hangingPunct="1"/>
            <a:r>
              <a:rPr lang="ru-RU" sz="2000" kern="1200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Глоссарий</a:t>
            </a:r>
          </a:p>
        </p:txBody>
      </p:sp>
      <p:sp>
        <p:nvSpPr>
          <p:cNvPr id="6" name="Выноска-облако 5"/>
          <p:cNvSpPr/>
          <p:nvPr/>
        </p:nvSpPr>
        <p:spPr>
          <a:xfrm>
            <a:off x="1997199" y="1124744"/>
            <a:ext cx="6840760" cy="2952328"/>
          </a:xfrm>
          <a:prstGeom prst="cloudCallout">
            <a:avLst>
              <a:gd name="adj1" fmla="val -42985"/>
              <a:gd name="adj2" fmla="val 61654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700"/>
              </a:spcBef>
              <a:buClr>
                <a:srgbClr val="FEB80A"/>
              </a:buClr>
              <a:buSzPct val="60000"/>
            </a:pPr>
            <a:r>
              <a:rPr lang="ru-RU" sz="20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МЕЖБЮДЖЕТНЫЕ </a:t>
            </a:r>
            <a:r>
              <a:rPr lang="ru-RU" sz="20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ТРАНСФЕРТЫ - </a:t>
            </a:r>
            <a:r>
              <a:rPr lang="ru-RU" sz="1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средства, предоставляемые из областного  бюджета </a:t>
            </a:r>
            <a:r>
              <a:rPr lang="ru-RU" sz="1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бюджетам </a:t>
            </a:r>
            <a:r>
              <a:rPr lang="ru-RU" sz="1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городских округов и муниципальных </a:t>
            </a:r>
            <a:r>
              <a:rPr lang="ru-RU" sz="1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районов</a:t>
            </a:r>
            <a:endParaRPr lang="ru-RU" sz="16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12" name="Управляющая кнопка: в начало 11">
            <a:hlinkClick r:id="rId3" action="ppaction://hlinksldjump" highlightClick="1"/>
          </p:cNvPr>
          <p:cNvSpPr/>
          <p:nvPr/>
        </p:nvSpPr>
        <p:spPr>
          <a:xfrm>
            <a:off x="0" y="0"/>
            <a:ext cx="368894" cy="389837"/>
          </a:xfrm>
          <a:prstGeom prst="actionButtonBeginning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39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278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417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556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695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2834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199972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112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5969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K:\Управлен_бюдж_планир_и_межбюджет_отношений\Сводный отдел\Зам.бюджетный\БЮДЖЕТ\БЮДЖЕТ ДЛЯ ГРАЖДАН\ПОРТАЛ\2016\проект бюджета 2017-2019\картинки\проблем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304" y="3552174"/>
            <a:ext cx="2831592" cy="3065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 bIns="91440" anchor="t" anchorCtr="0">
            <a:normAutofit/>
          </a:bodyPr>
          <a:lstStyle/>
          <a:p>
            <a:pPr defTabSz="914278" eaLnBrk="1" hangingPunct="1"/>
            <a:r>
              <a:rPr lang="ru-RU" sz="2000" kern="1200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Глоссарий</a:t>
            </a:r>
          </a:p>
        </p:txBody>
      </p:sp>
      <p:sp>
        <p:nvSpPr>
          <p:cNvPr id="6" name="Выноска-облако 5"/>
          <p:cNvSpPr/>
          <p:nvPr/>
        </p:nvSpPr>
        <p:spPr>
          <a:xfrm>
            <a:off x="1967161" y="1052736"/>
            <a:ext cx="6840760" cy="3312368"/>
          </a:xfrm>
          <a:prstGeom prst="cloudCallout">
            <a:avLst>
              <a:gd name="adj1" fmla="val -42985"/>
              <a:gd name="adj2" fmla="val 61654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700"/>
              </a:spcBef>
              <a:buClr>
                <a:srgbClr val="FEB80A"/>
              </a:buClr>
              <a:buSzPct val="60000"/>
            </a:pPr>
            <a:r>
              <a:rPr lang="ru-RU" sz="20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ДОТАЦИЯ - </a:t>
            </a:r>
            <a:r>
              <a:rPr lang="ru-RU" sz="1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безвозмездные </a:t>
            </a:r>
            <a:r>
              <a:rPr lang="ru-RU" sz="1600" b="1" dirty="0">
                <a:solidFill>
                  <a:srgbClr val="002060"/>
                </a:solidFill>
                <a:cs typeface="Arial" panose="020B0604020202020204" pitchFamily="34" charset="0"/>
              </a:rPr>
              <a:t>и </a:t>
            </a:r>
            <a:r>
              <a:rPr lang="ru-RU" sz="1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безвозвратные средства бюджетам городских округов и муниципальных районов, без </a:t>
            </a:r>
            <a:r>
              <a:rPr lang="ru-RU" sz="1600" b="1" dirty="0">
                <a:solidFill>
                  <a:srgbClr val="002060"/>
                </a:solidFill>
                <a:cs typeface="Arial" panose="020B0604020202020204" pitchFamily="34" charset="0"/>
              </a:rPr>
              <a:t>установления </a:t>
            </a:r>
            <a:r>
              <a:rPr lang="ru-RU" sz="1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целевого направления, на обеспечение сбалансированности бюджета </a:t>
            </a:r>
            <a:r>
              <a:rPr lang="ru-RU" sz="16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              (доходы = расходы)</a:t>
            </a:r>
            <a:endParaRPr lang="ru-RU" sz="16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12" name="Управляющая кнопка: в начало 11">
            <a:hlinkClick r:id="rId3" action="ppaction://hlinksldjump" highlightClick="1"/>
          </p:cNvPr>
          <p:cNvSpPr/>
          <p:nvPr/>
        </p:nvSpPr>
        <p:spPr>
          <a:xfrm>
            <a:off x="0" y="25054"/>
            <a:ext cx="368894" cy="389837"/>
          </a:xfrm>
          <a:prstGeom prst="actionButtonBeginning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39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278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417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556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695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2834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199972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112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1459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K:\Управлен_бюдж_планир_и_межбюджет_отношений\Сводный отдел\Зам.бюджетный\БЮДЖЕТ\БЮДЖЕТ ДЛЯ ГРАЖДАН\ПОРТАЛ\2016\проект бюджета 2017-2019\картинки\проблем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304" y="3552174"/>
            <a:ext cx="2831592" cy="3065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 bIns="91440" anchor="t" anchorCtr="0">
            <a:normAutofit/>
          </a:bodyPr>
          <a:lstStyle/>
          <a:p>
            <a:pPr defTabSz="914278" eaLnBrk="1" hangingPunct="1"/>
            <a:r>
              <a:rPr lang="ru-RU" sz="2000" kern="1200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Глоссарий</a:t>
            </a:r>
          </a:p>
        </p:txBody>
      </p:sp>
      <p:sp>
        <p:nvSpPr>
          <p:cNvPr id="6" name="Выноска-облако 5"/>
          <p:cNvSpPr/>
          <p:nvPr/>
        </p:nvSpPr>
        <p:spPr>
          <a:xfrm>
            <a:off x="1835696" y="1268760"/>
            <a:ext cx="6984776" cy="2664296"/>
          </a:xfrm>
          <a:prstGeom prst="cloudCallout">
            <a:avLst>
              <a:gd name="adj1" fmla="val -42985"/>
              <a:gd name="adj2" fmla="val 61654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700"/>
              </a:spcBef>
              <a:buClr>
                <a:srgbClr val="FEB80A"/>
              </a:buClr>
              <a:buSzPct val="60000"/>
            </a:pPr>
            <a:r>
              <a:rPr lang="ru-RU" sz="20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СУБВЕНЦИЯ - </a:t>
            </a:r>
            <a:r>
              <a:rPr lang="ru-RU" sz="1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целевые </a:t>
            </a:r>
            <a:r>
              <a:rPr lang="ru-RU" sz="1600" b="1" dirty="0">
                <a:solidFill>
                  <a:srgbClr val="002060"/>
                </a:solidFill>
                <a:cs typeface="Arial" panose="020B0604020202020204" pitchFamily="34" charset="0"/>
              </a:rPr>
              <a:t>средства бюджетам </a:t>
            </a:r>
            <a:r>
              <a:rPr lang="ru-RU" sz="1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местных органов власти </a:t>
            </a:r>
            <a:r>
              <a:rPr lang="ru-RU" sz="1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на </a:t>
            </a:r>
            <a:r>
              <a:rPr lang="ru-RU" sz="1600" b="1" dirty="0">
                <a:solidFill>
                  <a:srgbClr val="002060"/>
                </a:solidFill>
                <a:cs typeface="Arial" panose="020B0604020202020204" pitchFamily="34" charset="0"/>
              </a:rPr>
              <a:t>исполнение </a:t>
            </a:r>
            <a:r>
              <a:rPr lang="ru-RU" sz="1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переданных  областных и федеральных </a:t>
            </a:r>
            <a:r>
              <a:rPr lang="ru-RU" sz="1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полномочий, выделяемые на определенный срок на конкретные цели</a:t>
            </a:r>
            <a:endParaRPr lang="ru-RU" sz="16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12" name="Управляющая кнопка: в начало 11">
            <a:hlinkClick r:id="rId3" action="ppaction://hlinksldjump" highlightClick="1"/>
          </p:cNvPr>
          <p:cNvSpPr/>
          <p:nvPr/>
        </p:nvSpPr>
        <p:spPr>
          <a:xfrm>
            <a:off x="0" y="0"/>
            <a:ext cx="368894" cy="389837"/>
          </a:xfrm>
          <a:prstGeom prst="actionButtonBeginning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39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278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417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556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695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2834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199972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112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1882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:\Управлен_бюдж_планир_и_межбюджет_отношений\Сводный отдел\Зам.бюджетный\БЮДЖЕТ\БЮДЖЕТ ДЛЯ ГРАЖДАН\ПОРТАЛ\2016\проект бюджета 2017-2019\картинки\проблем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304" y="3552174"/>
            <a:ext cx="2831592" cy="3065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 bIns="91440" anchor="t" anchorCtr="0">
            <a:normAutofit/>
          </a:bodyPr>
          <a:lstStyle/>
          <a:p>
            <a:pPr defTabSz="914278" eaLnBrk="1" hangingPunct="1"/>
            <a:r>
              <a:rPr lang="ru-RU" sz="2000" kern="1200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Глоссарий</a:t>
            </a:r>
          </a:p>
        </p:txBody>
      </p:sp>
      <p:sp>
        <p:nvSpPr>
          <p:cNvPr id="13" name="Выноска-облако 12"/>
          <p:cNvSpPr/>
          <p:nvPr/>
        </p:nvSpPr>
        <p:spPr>
          <a:xfrm>
            <a:off x="1979712" y="1124744"/>
            <a:ext cx="6624736" cy="3096344"/>
          </a:xfrm>
          <a:prstGeom prst="cloudCallout">
            <a:avLst>
              <a:gd name="adj1" fmla="val -42985"/>
              <a:gd name="adj2" fmla="val 61654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700"/>
              </a:spcBef>
              <a:buClr>
                <a:srgbClr val="FEB80A"/>
              </a:buClr>
              <a:buSzPct val="60000"/>
            </a:pPr>
            <a:r>
              <a:rPr lang="ru-RU" sz="2000" b="1" dirty="0">
                <a:solidFill>
                  <a:srgbClr val="002060"/>
                </a:solidFill>
                <a:cs typeface="Arial" panose="020B0604020202020204" pitchFamily="34" charset="0"/>
              </a:rPr>
              <a:t>ИНЫЕ </a:t>
            </a:r>
            <a:r>
              <a:rPr lang="ru-RU" sz="20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МЕЖБЮДЖЕТНЫЕ </a:t>
            </a:r>
            <a:r>
              <a:rPr lang="ru-RU" sz="20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ТРАНСФЕРТЫ </a:t>
            </a:r>
            <a:r>
              <a:rPr lang="ru-RU" sz="20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-</a:t>
            </a:r>
            <a:r>
              <a:rPr lang="ru-RU" sz="1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безвозмездные </a:t>
            </a:r>
            <a:r>
              <a:rPr lang="ru-RU" sz="1600" b="1" dirty="0">
                <a:solidFill>
                  <a:srgbClr val="002060"/>
                </a:solidFill>
                <a:cs typeface="Arial" panose="020B0604020202020204" pitchFamily="34" charset="0"/>
              </a:rPr>
              <a:t>целевые </a:t>
            </a:r>
            <a:r>
              <a:rPr lang="ru-RU" sz="1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средства, предоставляемые одним бюджетом бюджетной системы Российской Федерации другому бюджету (</a:t>
            </a:r>
            <a:r>
              <a:rPr lang="ru-RU" sz="1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на капитальный </a:t>
            </a:r>
            <a:r>
              <a:rPr lang="ru-RU" sz="1600" b="1" dirty="0">
                <a:solidFill>
                  <a:srgbClr val="002060"/>
                </a:solidFill>
                <a:cs typeface="Arial" panose="020B0604020202020204" pitchFamily="34" charset="0"/>
              </a:rPr>
              <a:t>ремонт объектов, приобретение оборудования и инвентаря и т.д</a:t>
            </a:r>
            <a:r>
              <a:rPr lang="ru-RU" sz="1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.)</a:t>
            </a:r>
            <a:endParaRPr lang="ru-RU" sz="16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10" name="Управляющая кнопка: в начало 9">
            <a:hlinkClick r:id="rId3" action="ppaction://hlinksldjump" highlightClick="1"/>
          </p:cNvPr>
          <p:cNvSpPr/>
          <p:nvPr/>
        </p:nvSpPr>
        <p:spPr>
          <a:xfrm>
            <a:off x="17200" y="0"/>
            <a:ext cx="368894" cy="389837"/>
          </a:xfrm>
          <a:prstGeom prst="actionButtonBeginning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39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278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417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556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695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2834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199972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112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209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Полание Губернатора 04.10">
  <a:themeElements>
    <a:clrScheme name="Другая 9">
      <a:dk1>
        <a:sysClr val="windowText" lastClr="000000"/>
      </a:dk1>
      <a:lt1>
        <a:sysClr val="window" lastClr="FFFFFF"/>
      </a:lt1>
      <a:dk2>
        <a:srgbClr val="676A55"/>
      </a:dk2>
      <a:lt2>
        <a:srgbClr val="F7DCDC"/>
      </a:lt2>
      <a:accent1>
        <a:srgbClr val="72A376"/>
      </a:accent1>
      <a:accent2>
        <a:srgbClr val="C1DBE2"/>
      </a:accent2>
      <a:accent3>
        <a:srgbClr val="A8CDD7"/>
      </a:accent3>
      <a:accent4>
        <a:srgbClr val="C0BEAF"/>
      </a:accent4>
      <a:accent5>
        <a:srgbClr val="66A7B8"/>
      </a:accent5>
      <a:accent6>
        <a:srgbClr val="E8B7B7"/>
      </a:accent6>
      <a:hlink>
        <a:srgbClr val="000000"/>
      </a:hlink>
      <a:folHlink>
        <a:srgbClr val="903638"/>
      </a:folHlink>
    </a:clrScheme>
    <a:fontScheme name="Полание Губернатора 04.1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033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033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Полание Губернатора 04.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олание Губернатора 04.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олание Губернатора 04.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олание Губернатора 04.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олание Губернатора 04.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олание Губернатора 04.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олание Губернатора 04.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олание Губернатора 04.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олание Губернатора 04.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олание Губернатора 04.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олание Губернатора 04.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олание Губернатора 04.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1841</TotalTime>
  <Words>246</Words>
  <Application>Microsoft Office PowerPoint</Application>
  <PresentationFormat>Экран (4:3)</PresentationFormat>
  <Paragraphs>30</Paragraphs>
  <Slides>9</Slides>
  <Notes>1</Notes>
  <HiddenSlides>5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1_Полание Губернатора 04.10</vt:lpstr>
      <vt:lpstr>Основные сведения о межбюджетных трансфертах из областного бюджета бюджету Сулинского сельского поселения Миллеровского района, получаемых в 2024-2026 годах</vt:lpstr>
      <vt:lpstr> Межбюджетные трансферты из областного бюджета    </vt:lpstr>
      <vt:lpstr>Структура межбюджетных трансфертов, переданных муниципальному образованию «Сулинское сельское поселение»</vt:lpstr>
      <vt:lpstr>   Расходы за счет субвенций, предоставляемых бюджету Сулинского сельского поселения Миллеровского района из областного бюджета на 2024 год на плановый период 2025 и 2026 годов </vt:lpstr>
      <vt:lpstr>Глоссарий</vt:lpstr>
      <vt:lpstr>Глоссарий</vt:lpstr>
      <vt:lpstr>Глоссарий</vt:lpstr>
      <vt:lpstr>Глоссарий</vt:lpstr>
      <vt:lpstr>Глоссарий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 Стринадкина</dc:creator>
  <cp:lastModifiedBy>Финансист</cp:lastModifiedBy>
  <cp:revision>185</cp:revision>
  <cp:lastPrinted>2017-04-19T12:46:33Z</cp:lastPrinted>
  <dcterms:created xsi:type="dcterms:W3CDTF">2017-04-04T11:54:02Z</dcterms:created>
  <dcterms:modified xsi:type="dcterms:W3CDTF">2024-06-18T06:46:22Z</dcterms:modified>
</cp:coreProperties>
</file>