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0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Override1.xml" ContentType="application/vnd.openxmlformats-officedocument.themeOverr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4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theme/themeOverride2.xml" ContentType="application/vnd.openxmlformats-officedocument.themeOverride+xml"/>
  <Override PartName="/ppt/drawings/drawing5.xml" ContentType="application/vnd.openxmlformats-officedocument.drawingml.chartshapes+xml"/>
  <Override PartName="/ppt/charts/chart16.xml" ContentType="application/vnd.openxmlformats-officedocument.drawingml.chart+xml"/>
  <Override PartName="/ppt/drawings/drawing6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17.xml" ContentType="application/vnd.openxmlformats-officedocument.drawingml.chart+xml"/>
  <Override PartName="/ppt/drawings/drawing7.xml" ContentType="application/vnd.openxmlformats-officedocument.drawingml.chartshape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812" r:id="rId2"/>
    <p:sldMasterId id="2147483824" r:id="rId3"/>
    <p:sldMasterId id="2147484065" r:id="rId4"/>
    <p:sldMasterId id="2147484078" r:id="rId5"/>
    <p:sldMasterId id="2147484091" r:id="rId6"/>
    <p:sldMasterId id="2147484104" r:id="rId7"/>
    <p:sldMasterId id="2147484117" r:id="rId8"/>
    <p:sldMasterId id="2147484130" r:id="rId9"/>
    <p:sldMasterId id="2147484143" r:id="rId10"/>
    <p:sldMasterId id="2147484156" r:id="rId11"/>
  </p:sldMasterIdLst>
  <p:notesMasterIdLst>
    <p:notesMasterId r:id="rId43"/>
  </p:notesMasterIdLst>
  <p:handoutMasterIdLst>
    <p:handoutMasterId r:id="rId44"/>
  </p:handoutMasterIdLst>
  <p:sldIdLst>
    <p:sldId id="896" r:id="rId12"/>
    <p:sldId id="1612" r:id="rId13"/>
    <p:sldId id="1613" r:id="rId14"/>
    <p:sldId id="1614" r:id="rId15"/>
    <p:sldId id="1615" r:id="rId16"/>
    <p:sldId id="897" r:id="rId17"/>
    <p:sldId id="1202" r:id="rId18"/>
    <p:sldId id="1166" r:id="rId19"/>
    <p:sldId id="1590" r:id="rId20"/>
    <p:sldId id="1170" r:id="rId21"/>
    <p:sldId id="904" r:id="rId22"/>
    <p:sldId id="1201" r:id="rId23"/>
    <p:sldId id="1618" r:id="rId24"/>
    <p:sldId id="1619" r:id="rId25"/>
    <p:sldId id="1423" r:id="rId26"/>
    <p:sldId id="1572" r:id="rId27"/>
    <p:sldId id="1611" r:id="rId28"/>
    <p:sldId id="1620" r:id="rId29"/>
    <p:sldId id="1502" r:id="rId30"/>
    <p:sldId id="1621" r:id="rId31"/>
    <p:sldId id="1616" r:id="rId32"/>
    <p:sldId id="1594" r:id="rId33"/>
    <p:sldId id="1617" r:id="rId34"/>
    <p:sldId id="1595" r:id="rId35"/>
    <p:sldId id="1597" r:id="rId36"/>
    <p:sldId id="1598" r:id="rId37"/>
    <p:sldId id="1602" r:id="rId38"/>
    <p:sldId id="1500" r:id="rId39"/>
    <p:sldId id="1575" r:id="rId40"/>
    <p:sldId id="1607" r:id="rId41"/>
    <p:sldId id="1622" r:id="rId42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99FF66"/>
    <a:srgbClr val="CCFF33"/>
    <a:srgbClr val="97E60A"/>
    <a:srgbClr val="53D2FF"/>
    <a:srgbClr val="1FD15A"/>
    <a:srgbClr val="95358A"/>
    <a:srgbClr val="EAA0A0"/>
    <a:srgbClr val="FB998F"/>
    <a:srgbClr val="7EEA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16" autoAdjust="0"/>
    <p:restoredTop sz="95652" autoAdjust="0"/>
  </p:normalViewPr>
  <p:slideViewPr>
    <p:cSldViewPr>
      <p:cViewPr>
        <p:scale>
          <a:sx n="66" d="100"/>
          <a:sy n="66" d="100"/>
        </p:scale>
        <p:origin x="-2982" y="-10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7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themeOverride" Target="../theme/themeOverride2.xml"/><Relationship Id="rId5" Type="http://schemas.openxmlformats.org/officeDocument/2006/relationships/chartUserShapes" Target="../drawings/drawing5.xml"/><Relationship Id="rId4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1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225675664319766E-2"/>
          <c:y val="3.0930323119719692E-2"/>
          <c:w val="0.91577432433568018"/>
          <c:h val="0.7353146351192000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chemeClr val="accent5"/>
            </a:solidFill>
            <a:ln w="31750" cap="flat" cmpd="sng" algn="ctr">
              <a:solidFill>
                <a:schemeClr val="lt1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4.7744424251779341E-2"/>
                  <c:y val="2.7293421039058401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4.2127433163334583E-3"/>
                  <c:y val="-2.7293421039058338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810"/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Sheet1!$B$1:$D$1</c:f>
              <c:strCache>
                <c:ptCount val="3"/>
                <c:pt idx="0">
                  <c:v> 2025 год</c:v>
                </c:pt>
                <c:pt idx="1">
                  <c:v> 2026 год</c:v>
                </c:pt>
                <c:pt idx="2">
                  <c:v> 2027 год</c:v>
                </c:pt>
              </c:strCache>
            </c:strRef>
          </c:cat>
          <c:val>
            <c:numRef>
              <c:f>Sheet1!$B$2:$D$2</c:f>
              <c:numCache>
                <c:formatCode>#,##0.0</c:formatCode>
                <c:ptCount val="3"/>
                <c:pt idx="0">
                  <c:v>11641</c:v>
                </c:pt>
                <c:pt idx="1">
                  <c:v>12115.6</c:v>
                </c:pt>
                <c:pt idx="2">
                  <c:v>12621.2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Безвозмездные перечисления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"/>
                    <a:satMod val="255000"/>
                  </a:schemeClr>
                </a:gs>
                <a:gs pos="55000">
                  <a:schemeClr val="accent1">
                    <a:tint val="12000"/>
                    <a:satMod val="255000"/>
                  </a:schemeClr>
                </a:gs>
                <a:gs pos="100000">
                  <a:schemeClr val="accent1">
                    <a:tint val="45000"/>
                    <a:satMod val="250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1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Lbls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 2025 год</c:v>
                </c:pt>
                <c:pt idx="1">
                  <c:v> 2026 год</c:v>
                </c:pt>
                <c:pt idx="2">
                  <c:v> 2027 год</c:v>
                </c:pt>
              </c:strCache>
            </c:strRef>
          </c:cat>
          <c:val>
            <c:numRef>
              <c:f>Sheet1!$B$3:$D$3</c:f>
              <c:numCache>
                <c:formatCode>#,##0.0</c:formatCode>
                <c:ptCount val="3"/>
                <c:pt idx="0">
                  <c:v>3545.4</c:v>
                </c:pt>
                <c:pt idx="1">
                  <c:v>2937.2</c:v>
                </c:pt>
                <c:pt idx="2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219520"/>
        <c:axId val="146868096"/>
      </c:barChart>
      <c:catAx>
        <c:axId val="120219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46868096"/>
        <c:crosses val="autoZero"/>
        <c:auto val="1"/>
        <c:lblAlgn val="ctr"/>
        <c:lblOffset val="10"/>
        <c:tickMarkSkip val="1"/>
        <c:noMultiLvlLbl val="0"/>
      </c:catAx>
      <c:valAx>
        <c:axId val="146868096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20219520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36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6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0.27307300717338412"/>
          <c:y val="0.88011096172559267"/>
          <c:w val="0.72692699282661588"/>
          <c:h val="5.7703879706073498E-2"/>
        </c:manualLayout>
      </c:layout>
      <c:overlay val="0"/>
      <c:spPr>
        <a:noFill/>
        <a:ln w="3383">
          <a:noFill/>
          <a:prstDash val="solid"/>
        </a:ln>
      </c:spPr>
      <c:txPr>
        <a:bodyPr/>
        <a:lstStyle/>
        <a:p>
          <a:pPr>
            <a:defRPr sz="136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2525855181837462E-2"/>
          <c:w val="0.57124987848741127"/>
          <c:h val="0.872454530542285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5"/>
            <c:bubble3D val="0"/>
            <c:explosion val="84"/>
          </c:dPt>
          <c:dLbls>
            <c:dLbl>
              <c:idx val="0"/>
              <c:layout>
                <c:manualLayout>
                  <c:x val="-3.1595338777097248E-2"/>
                  <c:y val="-0.134016083292685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2561424613589967"/>
                  <c:y val="-3.6645938148422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6389010401477598E-2"/>
                  <c:y val="6.192345342010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9204092543987556E-2"/>
                  <c:y val="6.1810420998509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6090332458442693E-2"/>
                  <c:y val="-2.9136568174205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0123456790123458E-2"/>
                  <c:y val="2.2836290654010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2905426752211531E-2"/>
                  <c:y val="-3.5576659316933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9.0354938271604932E-3"/>
                  <c:y val="-6.74839002644446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</c:v>
                </c:pt>
                <c:pt idx="7">
                  <c:v>социальная политика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7620.6</c:v>
                </c:pt>
                <c:pt idx="1">
                  <c:v>160.30000000000001</c:v>
                </c:pt>
                <c:pt idx="2">
                  <c:v>41.3</c:v>
                </c:pt>
                <c:pt idx="3">
                  <c:v>0</c:v>
                </c:pt>
                <c:pt idx="4">
                  <c:v>989.7</c:v>
                </c:pt>
                <c:pt idx="5">
                  <c:v>15</c:v>
                </c:pt>
                <c:pt idx="6">
                  <c:v>6257.5</c:v>
                </c:pt>
                <c:pt idx="7">
                  <c:v>102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2495358219111499"/>
          <c:y val="6.4934566240051325E-2"/>
          <c:w val="0.47504641780888501"/>
          <c:h val="0.8701306705993022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96137065911299702"/>
          <c:h val="0.96311486652374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25"/>
          <c:dPt>
            <c:idx val="0"/>
            <c:bubble3D val="0"/>
            <c:spPr>
              <a:solidFill>
                <a:srgbClr val="0192FF"/>
              </a:solidFill>
              <a:ln>
                <a:solidFill>
                  <a:srgbClr val="0070C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EA0000"/>
              </a:solidFill>
              <a:ln>
                <a:solidFill>
                  <a:srgbClr val="C0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2"/>
            <c:bubble3D val="0"/>
            <c:spPr>
              <a:solidFill>
                <a:srgbClr val="00E668"/>
              </a:solidFill>
              <a:ln>
                <a:solidFill>
                  <a:srgbClr val="92D05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3"/>
            <c:bubble3D val="0"/>
            <c:spPr>
              <a:solidFill>
                <a:srgbClr val="954ECA"/>
              </a:solidFill>
              <a:ln w="0">
                <a:solidFill>
                  <a:srgbClr val="7030A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4"/>
            <c:bubble3D val="0"/>
            <c:spPr>
              <a:solidFill>
                <a:srgbClr val="3FCDFF"/>
              </a:solidFill>
              <a:ln>
                <a:solidFill>
                  <a:srgbClr val="00B0F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5"/>
            <c:bubble3D val="0"/>
            <c:spPr>
              <a:solidFill>
                <a:srgbClr val="FFF915"/>
              </a:solidFill>
              <a:ln>
                <a:solidFill>
                  <a:srgbClr val="FFFF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6"/>
            <c:bubble3D val="0"/>
            <c:spPr>
              <a:solidFill>
                <a:srgbClr val="FF9393"/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Lbls>
            <c:dLbl>
              <c:idx val="0"/>
              <c:layout>
                <c:manualLayout>
                  <c:x val="-5.9580964021147646E-2"/>
                  <c:y val="0.1660619670516718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3170709323896873"/>
                  <c:y val="-4.054042006306569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3.8115628529355093E-2"/>
                  <c:y val="-7.5303704252339589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1.3639572940122449E-2"/>
                  <c:y val="2.752506237304222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9.5208199425879853E-2"/>
                  <c:y val="-9.010675768536004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8.3012189856273053E-2"/>
                  <c:y val="3.2499818264362943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4.8184179769086122E-2"/>
                  <c:y val="1.703514424323223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b="1">
                    <a:effectLst/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</c:v>
                </c:pt>
                <c:pt idx="5">
                  <c:v>Социальная политика</c:v>
                </c:pt>
                <c:pt idx="6">
                  <c:v>Национальная безопасность</c:v>
                </c:pt>
              </c:strCache>
            </c:strRef>
          </c:cat>
          <c:val>
            <c:numRef>
              <c:f>Лист1!$B$2:$B$8</c:f>
              <c:numCache>
                <c:formatCode>0.00</c:formatCode>
                <c:ptCount val="7"/>
                <c:pt idx="0">
                  <c:v>50.180424590423009</c:v>
                </c:pt>
                <c:pt idx="1">
                  <c:v>1.0555497023652745</c:v>
                </c:pt>
                <c:pt idx="2">
                  <c:v>6.5170152241479222</c:v>
                </c:pt>
                <c:pt idx="3">
                  <c:v>9.8772585997998208E-2</c:v>
                </c:pt>
                <c:pt idx="4">
                  <c:v>41.204630458831588</c:v>
                </c:pt>
                <c:pt idx="5">
                  <c:v>0.67165358478638781</c:v>
                </c:pt>
                <c:pt idx="6">
                  <c:v>0.27195385344782175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explosion val="25"/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</c:v>
                </c:pt>
                <c:pt idx="5">
                  <c:v>Социальная политика</c:v>
                </c:pt>
                <c:pt idx="6">
                  <c:v>Национальная безопасность</c:v>
                </c:pt>
              </c:strCache>
            </c:strRef>
          </c:cat>
          <c:val>
            <c:numRef>
              <c:f>Лист1!$C$2:$C$8</c:f>
              <c:numCache>
                <c:formatCode>0.0</c:formatCode>
                <c:ptCount val="7"/>
                <c:pt idx="0">
                  <c:v>7620.6</c:v>
                </c:pt>
                <c:pt idx="1">
                  <c:v>160.30000000000001</c:v>
                </c:pt>
                <c:pt idx="2">
                  <c:v>989.7</c:v>
                </c:pt>
                <c:pt idx="3">
                  <c:v>15</c:v>
                </c:pt>
                <c:pt idx="4">
                  <c:v>6257.5</c:v>
                </c:pt>
                <c:pt idx="5">
                  <c:v>102</c:v>
                </c:pt>
                <c:pt idx="6">
                  <c:v>41.3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Столбец4</c:v>
                </c:pt>
              </c:strCache>
            </c:strRef>
          </c:tx>
          <c:explosion val="25"/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</c:v>
                </c:pt>
                <c:pt idx="5">
                  <c:v>Социальная политика</c:v>
                </c:pt>
                <c:pt idx="6">
                  <c:v>Национальная безопасность</c:v>
                </c:pt>
              </c:strCache>
            </c:strRef>
          </c:cat>
          <c:val>
            <c:numRef>
              <c:f>Лист1!$D$2:$D$8</c:f>
              <c:numCache>
                <c:formatCode>0.0</c:formatCode>
                <c:ptCount val="7"/>
                <c:pt idx="0">
                  <c:v>15186.4</c:v>
                </c:pt>
                <c:pt idx="1">
                  <c:v>15186.4</c:v>
                </c:pt>
                <c:pt idx="2">
                  <c:v>15186.4</c:v>
                </c:pt>
                <c:pt idx="3">
                  <c:v>15186.4</c:v>
                </c:pt>
                <c:pt idx="4">
                  <c:v>15186.4</c:v>
                </c:pt>
                <c:pt idx="5">
                  <c:v>15186.4</c:v>
                </c:pt>
                <c:pt idx="6">
                  <c:v>15186.4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gradFill rotWithShape="1">
          <a:gsLst>
            <a:gs pos="0">
              <a:schemeClr val="accent2">
                <a:lumMod val="40000"/>
                <a:lumOff val="6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c:spPr>
    </c:plotArea>
    <c:legend>
      <c:legendPos val="l"/>
      <c:layout>
        <c:manualLayout>
          <c:xMode val="edge"/>
          <c:yMode val="edge"/>
          <c:x val="0"/>
          <c:y val="0.74131646552303521"/>
          <c:w val="0.97540914147800073"/>
          <c:h val="0.19771637170629874"/>
        </c:manualLayout>
      </c:layout>
      <c:overlay val="0"/>
      <c:txPr>
        <a:bodyPr/>
        <a:lstStyle/>
        <a:p>
          <a:pPr>
            <a:defRPr sz="145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latin typeface="Arial Narrow" panose="020B0606020202030204" pitchFamily="34" charset="0"/>
              </a:defRPr>
            </a:pPr>
            <a:r>
              <a:rPr lang="ru-RU" sz="2000" dirty="0" smtClean="0">
                <a:latin typeface="Arial Narrow" panose="020B0606020202030204" pitchFamily="34" charset="0"/>
              </a:rPr>
              <a:t>2026 </a:t>
            </a:r>
            <a:r>
              <a:rPr lang="ru-RU" sz="2000" dirty="0">
                <a:latin typeface="Arial Narrow" panose="020B0606020202030204" pitchFamily="34" charset="0"/>
              </a:rPr>
              <a:t>год</a:t>
            </a:r>
          </a:p>
        </c:rich>
      </c:tx>
      <c:layout>
        <c:manualLayout>
          <c:xMode val="edge"/>
          <c:yMode val="edge"/>
          <c:x val="0.34939138706810352"/>
          <c:y val="2.672262004558416E-2"/>
        </c:manualLayout>
      </c:layout>
      <c:overlay val="0"/>
    </c:title>
    <c:autoTitleDeleted val="0"/>
    <c:view3D>
      <c:rotX val="30"/>
      <c:rotY val="3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819103432951894"/>
          <c:w val="1"/>
          <c:h val="0.818089656704810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31"/>
          <c:dPt>
            <c:idx val="0"/>
            <c:bubble3D val="0"/>
            <c:spPr>
              <a:solidFill>
                <a:srgbClr val="0192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EA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00E668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rgbClr val="954ECA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3FCD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rgbClr val="FFF915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olidFill>
                <a:srgbClr val="FF9393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6.6896733696255969E-2"/>
                  <c:y val="0.1362415960516171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7.9366181535384953E-2"/>
                  <c:y val="7.595578605744142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"/>
                  <c:y val="-0.2487114226365420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7.9445339406732582E-2"/>
                  <c:y val="-3.672740065918601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5.0762068103544049E-2"/>
                  <c:y val="7.926723419620042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4.8571686479280077E-2"/>
                  <c:y val="7.59902940077365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300" b="1">
                    <a:effectLst/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</c:v>
                </c:pt>
                <c:pt idx="5">
                  <c:v>Социальная политика</c:v>
                </c:pt>
                <c:pt idx="6">
                  <c:v>Другие расходы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53.263844600340136</c:v>
                </c:pt>
                <c:pt idx="1">
                  <c:v>1.1625744047619049</c:v>
                </c:pt>
                <c:pt idx="2">
                  <c:v>6.1968537414965992</c:v>
                </c:pt>
                <c:pt idx="3">
                  <c:v>0</c:v>
                </c:pt>
                <c:pt idx="4">
                  <c:v>38.69047619047619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ln>
          <a:noFill/>
        </a:ln>
        <a:effectLst>
          <a:glow rad="127000">
            <a:schemeClr val="accent1"/>
          </a:glow>
        </a:effectLst>
      </c:spPr>
    </c:plotArea>
    <c:plotVisOnly val="1"/>
    <c:dispBlanksAs val="gap"/>
    <c:showDLblsOverMax val="0"/>
  </c:chart>
  <c:spPr>
    <a:gradFill rotWithShape="1">
      <a:gsLst>
        <a:gs pos="0">
          <a:schemeClr val="accent3">
            <a:tint val="50000"/>
            <a:satMod val="300000"/>
            <a:alpha val="7000"/>
          </a:schemeClr>
        </a:gs>
        <a:gs pos="35000">
          <a:schemeClr val="accent3">
            <a:tint val="37000"/>
            <a:satMod val="300000"/>
          </a:schemeClr>
        </a:gs>
        <a:gs pos="100000">
          <a:schemeClr val="accent3">
            <a:tint val="15000"/>
            <a:satMod val="350000"/>
          </a:schemeClr>
        </a:gs>
      </a:gsLst>
      <a:lin ang="16200000" scaled="1"/>
    </a:gradFill>
    <a:ln w="9525" cap="flat" cmpd="sng" algn="ctr">
      <a:noFill/>
      <a:prstDash val="solid"/>
    </a:ln>
    <a:effectLst>
      <a:outerShdw blurRad="50800" dist="38100" dir="18900000" algn="bl" rotWithShape="0">
        <a:prstClr val="black">
          <a:alpha val="40000"/>
        </a:prstClr>
      </a:outerShdw>
    </a:effectLst>
    <a:scene3d>
      <a:camera prst="orthographicFront"/>
      <a:lightRig rig="threePt" dir="t"/>
    </a:scene3d>
    <a:sp3d>
      <a:bevelT w="152400" h="50800" prst="softRound"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latin typeface="Arial Narrow" panose="020B0606020202030204" pitchFamily="34" charset="0"/>
              </a:defRPr>
            </a:pPr>
            <a:r>
              <a:rPr lang="ru-RU" sz="2000" dirty="0" smtClean="0">
                <a:latin typeface="Arial Narrow" panose="020B0606020202030204" pitchFamily="34" charset="0"/>
              </a:rPr>
              <a:t>2027 </a:t>
            </a:r>
            <a:r>
              <a:rPr lang="ru-RU" sz="2000" dirty="0" smtClean="0">
                <a:latin typeface="Arial Narrow" panose="020B0606020202030204" pitchFamily="34" charset="0"/>
              </a:rPr>
              <a:t>год</a:t>
            </a:r>
            <a:endParaRPr lang="ru-RU" sz="2000" dirty="0">
              <a:latin typeface="Arial Narrow" panose="020B0606020202030204" pitchFamily="34" charset="0"/>
            </a:endParaRPr>
          </a:p>
        </c:rich>
      </c:tx>
      <c:layout/>
      <c:overlay val="0"/>
    </c:title>
    <c:autoTitleDeleted val="0"/>
    <c:view3D>
      <c:rotX val="30"/>
      <c:rotY val="3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28575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bubble3D val="0"/>
            <c:spPr>
              <a:solidFill>
                <a:srgbClr val="0192FF"/>
              </a:solidFill>
              <a:ln w="28575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C00000"/>
              </a:solidFill>
              <a:ln w="28575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00E668"/>
              </a:solidFill>
              <a:ln w="28575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rgbClr val="954ECA"/>
              </a:solidFill>
              <a:ln w="28575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3FCDFF"/>
              </a:solidFill>
              <a:ln w="28575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rgbClr val="FFF915"/>
              </a:solidFill>
              <a:ln w="28575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olidFill>
                <a:srgbClr val="FF9393"/>
              </a:solidFill>
              <a:ln w="28575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0.13914738640151095"/>
                  <c:y val="0.1773279049241442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9.6592626659053382E-2"/>
                  <c:y val="6.106401456748707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"/>
                  <c:y val="0.2089273278578803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3.6297646514728324E-3"/>
                  <c:y val="-0.1866331981631670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4.6226808132429728E-2"/>
                  <c:y val="-0.1121179436852695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10156822853016331"/>
                  <c:y val="-3.754405374711451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0.15324338962337519"/>
                  <c:y val="6.331549580910762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300" b="1">
                    <a:effectLst/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</c:v>
                </c:pt>
                <c:pt idx="5">
                  <c:v>Социальная политика</c:v>
                </c:pt>
                <c:pt idx="6">
                  <c:v>Другие расходы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63.130872961795049</c:v>
                </c:pt>
                <c:pt idx="1">
                  <c:v>0</c:v>
                </c:pt>
                <c:pt idx="2">
                  <c:v>7.4722297051040307</c:v>
                </c:pt>
                <c:pt idx="3">
                  <c:v>0</c:v>
                </c:pt>
                <c:pt idx="4">
                  <c:v>29.386597366377742</c:v>
                </c:pt>
                <c:pt idx="5">
                  <c:v>0</c:v>
                </c:pt>
                <c:pt idx="6">
                  <c:v>1.0299966723184433E-2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</c:v>
                </c:pt>
                <c:pt idx="5">
                  <c:v>Социальная политика</c:v>
                </c:pt>
                <c:pt idx="6">
                  <c:v>Другие расходы</c:v>
                </c:pt>
              </c:strCache>
            </c:strRef>
          </c:cat>
          <c:val>
            <c:numRef>
              <c:f>Лист1!$C$2:$C$8</c:f>
              <c:numCache>
                <c:formatCode>0.0</c:formatCode>
                <c:ptCount val="7"/>
                <c:pt idx="0">
                  <c:v>7968</c:v>
                </c:pt>
                <c:pt idx="1">
                  <c:v>0</c:v>
                </c:pt>
                <c:pt idx="2">
                  <c:v>943.1</c:v>
                </c:pt>
                <c:pt idx="3">
                  <c:v>0</c:v>
                </c:pt>
                <c:pt idx="4">
                  <c:v>3709</c:v>
                </c:pt>
                <c:pt idx="5">
                  <c:v>0</c:v>
                </c:pt>
                <c:pt idx="6">
                  <c:v>1.3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</c:v>
                </c:pt>
                <c:pt idx="5">
                  <c:v>Социальная политика</c:v>
                </c:pt>
                <c:pt idx="6">
                  <c:v>Другие расходы</c:v>
                </c:pt>
              </c:strCache>
            </c:strRef>
          </c:cat>
          <c:val>
            <c:numRef>
              <c:f>Лист1!$D$2:$D$8</c:f>
              <c:numCache>
                <c:formatCode>0.0</c:formatCode>
                <c:ptCount val="7"/>
                <c:pt idx="0">
                  <c:v>12621.4</c:v>
                </c:pt>
                <c:pt idx="1">
                  <c:v>12621.4</c:v>
                </c:pt>
                <c:pt idx="2">
                  <c:v>12621.4</c:v>
                </c:pt>
                <c:pt idx="3">
                  <c:v>12621.4</c:v>
                </c:pt>
                <c:pt idx="4">
                  <c:v>12621.4</c:v>
                </c:pt>
                <c:pt idx="5">
                  <c:v>12621.4</c:v>
                </c:pt>
                <c:pt idx="6">
                  <c:v>12621.4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gradFill rotWithShape="1">
          <a:gsLst>
            <a:gs pos="0">
              <a:schemeClr val="accent3">
                <a:tint val="50000"/>
                <a:satMod val="300000"/>
                <a:alpha val="7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w="152400" h="50800" prst="softRound"/>
        </a:sp3d>
      </c:spPr>
    </c:plotArea>
    <c:plotVisOnly val="1"/>
    <c:dispBlanksAs val="gap"/>
    <c:showDLblsOverMax val="0"/>
  </c:chart>
  <c:spPr>
    <a:ln w="19050">
      <a:noFill/>
    </a:ln>
    <a:effectLst>
      <a:outerShdw blurRad="50800" dist="38100" dir="18900000" algn="bl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722816"/>
        <c:axId val="148724352"/>
      </c:barChart>
      <c:catAx>
        <c:axId val="148722816"/>
        <c:scaling>
          <c:orientation val="minMax"/>
        </c:scaling>
        <c:delete val="1"/>
        <c:axPos val="b"/>
        <c:majorTickMark val="out"/>
        <c:minorTickMark val="none"/>
        <c:tickLblPos val="none"/>
        <c:crossAx val="148724352"/>
        <c:crosses val="autoZero"/>
        <c:auto val="1"/>
        <c:lblAlgn val="ctr"/>
        <c:lblOffset val="100"/>
        <c:noMultiLvlLbl val="0"/>
      </c:catAx>
      <c:valAx>
        <c:axId val="148724352"/>
        <c:scaling>
          <c:orientation val="minMax"/>
          <c:max val="1600000"/>
          <c:min val="800000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4872281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blipFill>
              <a:blip xmlns:r="http://schemas.openxmlformats.org/officeDocument/2006/relationships" r:embed="rId2"/>
              <a:tile tx="0" ty="0" sx="100000" sy="100000" flip="none" algn="tl"/>
            </a:blipFill>
            <a:ln>
              <a:solidFill>
                <a:schemeClr val="accent5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 prstMaterial="dkEdge"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2.1988848095637222E-2"/>
                  <c:y val="-3.3986928104575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99399161920513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988005997001498E-2"/>
                  <c:y val="-3.9215686274509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0953602131193973E-2"/>
                  <c:y val="-5.22740742198690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2025год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6359.5</c:v>
                </c:pt>
                <c:pt idx="1">
                  <c:v>5926</c:v>
                </c:pt>
                <c:pt idx="2">
                  <c:v>3709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8798464"/>
        <c:axId val="148824832"/>
        <c:axId val="0"/>
      </c:bar3DChart>
      <c:catAx>
        <c:axId val="148798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8824832"/>
        <c:crosses val="autoZero"/>
        <c:auto val="1"/>
        <c:lblAlgn val="ctr"/>
        <c:lblOffset val="100"/>
        <c:noMultiLvlLbl val="0"/>
      </c:catAx>
      <c:valAx>
        <c:axId val="14882483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87984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blipFill>
      <a:blip xmlns:r="http://schemas.openxmlformats.org/officeDocument/2006/relationships" r:embed="rId3"/>
      <a:tile tx="0" ty="0" sx="100000" sy="100000" flip="none" algn="tl"/>
    </a:blipFill>
    <a:ln>
      <a:noFill/>
    </a:ln>
    <a:effectLst>
      <a:innerShdw blurRad="114300">
        <a:prstClr val="black"/>
      </a:innerShdw>
    </a:effectLst>
  </c:spPr>
  <c:externalData r:id="rId4">
    <c:autoUpdate val="0"/>
  </c:externalData>
  <c:userShapes r:id="rId5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1631419608347611"/>
          <c:w val="0.51583136482939629"/>
          <c:h val="0.774219392976510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explosion val="3"/>
            <c:spPr>
              <a:solidFill>
                <a:srgbClr val="0070C0"/>
              </a:solidFill>
            </c:spPr>
          </c:dPt>
          <c:dPt>
            <c:idx val="1"/>
            <c:bubble3D val="0"/>
            <c:explosion val="21"/>
            <c:spPr>
              <a:solidFill>
                <a:srgbClr val="FF5050"/>
              </a:solidFill>
            </c:spPr>
          </c:dPt>
          <c:dLbls>
            <c:dLbl>
              <c:idx val="0"/>
              <c:layout>
                <c:manualLayout>
                  <c:x val="4.7222222222222221E-2"/>
                  <c:y val="-0.4021834811172896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4.8611111111111112E-2"/>
                  <c:y val="-4.317241700123809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5.1388888888888887E-2"/>
                  <c:y val="-0.1022500375721922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5.9722222222222225E-2"/>
                  <c:y val="-8.861669922923330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1.9825459317585347E-2"/>
                  <c:y val="-9.8806635606987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6.2944772528433959E-2"/>
                  <c:y val="-4.582376137006110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Расходы на обеспечение деятельности муниципальных учреждений - 4679,6</c:v>
                </c:pt>
                <c:pt idx="1">
                  <c:v>Расходы на повышение заработной платы работникам муниципальных учреждений культуры - 1503,2</c:v>
                </c:pt>
                <c:pt idx="2">
                  <c:v>Мероприятия по организации и проведению конкурсов, торжественных и иных мероприятий - 46,8</c:v>
                </c:pt>
                <c:pt idx="3">
                  <c:v>Другие вопросы в области культуры - 27,9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4679.6000000000004</c:v>
                </c:pt>
                <c:pt idx="1">
                  <c:v>1503.2</c:v>
                </c:pt>
                <c:pt idx="2" formatCode="0.0">
                  <c:v>46.8</c:v>
                </c:pt>
                <c:pt idx="3" formatCode="0.0">
                  <c:v>27.9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9097276902887244"/>
          <c:y val="9.0006333598128027E-2"/>
          <c:w val="0.33750000000000047"/>
          <c:h val="0.85175086416042334"/>
        </c:manualLayout>
      </c:layout>
      <c:overlay val="0"/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0"/>
      <c:rotY val="4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5"/>
          <c:y val="4.3082780485361306E-4"/>
          <c:w val="0.91444247594050743"/>
          <c:h val="0.929130257423191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explosion val="3"/>
          </c:dPt>
          <c:dPt>
            <c:idx val="1"/>
            <c:bubble3D val="0"/>
            <c:explosion val="21"/>
          </c:dPt>
          <c:dLbls>
            <c:dLbl>
              <c:idx val="0"/>
              <c:layout>
                <c:manualLayout>
                  <c:x val="9.5719597550306207E-2"/>
                  <c:y val="-8.626879504190193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8357294400699911"/>
                  <c:y val="7.525227043390514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7.0157480314960632E-3"/>
                  <c:y val="5.417516513873085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9.6606517935258086E-3"/>
                  <c:y val="-3.8346895105594919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2.3902340332458444E-2"/>
                  <c:y val="-2.8799622131094747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2.3371609798775152E-2"/>
                  <c:y val="-0.14937987991211685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5.6009623797025371E-2"/>
                  <c:y val="1.78546636036384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3.3496719160104986E-2"/>
                  <c:y val="1.136111528579914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5.4076443569553906E-2"/>
                  <c:y val="0.1145923238222012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0.10224321959755031"/>
                  <c:y val="0.2157196685059149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spPr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c:sp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«Управление муниципальными финансами и создание условий для эффективного управления муниципальными финансами»</c:v>
                </c:pt>
                <c:pt idx="1">
                  <c:v>«Муниципальная политика»</c:v>
                </c:pt>
                <c:pt idx="2">
                  <c:v>«Обеспечение пожарной безопасности и безопасности людей на водных объектах»</c:v>
                </c:pt>
                <c:pt idx="3">
                  <c:v>«Обеспечение качественными жилищно-коммунальными услугами населения Сулинского сельского поселения»</c:v>
                </c:pt>
                <c:pt idx="4">
                  <c:v>«Информационное общество»</c:v>
                </c:pt>
                <c:pt idx="5">
                  <c:v>«Обеспечение общественного порядка и противодействие преступности»</c:v>
                </c:pt>
                <c:pt idx="6">
                  <c:v>«Развитие культуры»</c:v>
                </c:pt>
                <c:pt idx="7">
                  <c:v>«Социальная поддержка граждан»</c:v>
                </c:pt>
                <c:pt idx="8">
                  <c:v> Реализация функций иных органов местного самоуправления Сулинского сельского поселения
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7594</c:v>
                </c:pt>
                <c:pt idx="1">
                  <c:v>15</c:v>
                </c:pt>
                <c:pt idx="2">
                  <c:v>40.299999999999997</c:v>
                </c:pt>
                <c:pt idx="3">
                  <c:v>963.9</c:v>
                </c:pt>
                <c:pt idx="4">
                  <c:v>2</c:v>
                </c:pt>
                <c:pt idx="5">
                  <c:v>1</c:v>
                </c:pt>
                <c:pt idx="6">
                  <c:v>6229.6</c:v>
                </c:pt>
                <c:pt idx="7">
                  <c:v>102</c:v>
                </c:pt>
                <c:pt idx="8">
                  <c:v>238.6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gradFill rotWithShape="1">
      <a:gsLst>
        <a:gs pos="0">
          <a:schemeClr val="accent1">
            <a:tint val="1000"/>
            <a:satMod val="255000"/>
          </a:schemeClr>
        </a:gs>
        <a:gs pos="55000">
          <a:schemeClr val="accent1">
            <a:tint val="12000"/>
            <a:satMod val="255000"/>
          </a:schemeClr>
        </a:gs>
        <a:gs pos="100000">
          <a:schemeClr val="accent1">
            <a:tint val="45000"/>
            <a:satMod val="250000"/>
          </a:schemeClr>
        </a:gs>
      </a:gsLst>
      <a:path path="circle">
        <a:fillToRect l="-40000" t="-90000" r="140000" b="190000"/>
      </a:path>
    </a:gradFill>
    <a:ln w="9525" cap="flat" cmpd="sng" algn="ctr">
      <a:solidFill>
        <a:schemeClr val="accent1"/>
      </a:solidFill>
      <a:prstDash val="solid"/>
    </a:ln>
    <a:effectLst>
      <a:outerShdw blurRad="51500" dist="25400" dir="5400000" rotWithShape="0">
        <a:srgbClr val="000000">
          <a:alpha val="40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0"/>
      <c:rotY val="70"/>
      <c:depthPercent val="60"/>
      <c:rAngAx val="1"/>
    </c:view3D>
    <c:floor>
      <c:thickness val="0"/>
      <c:spPr>
        <a:solidFill>
          <a:schemeClr val="bg1"/>
        </a:solidFill>
      </c:spPr>
    </c:floor>
    <c:sideWall>
      <c:thickness val="0"/>
      <c:spPr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7.5539460261991098E-2"/>
          <c:y val="2.1571981768107634E-2"/>
          <c:w val="0.92272640449693699"/>
          <c:h val="0.830113905472491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 prstMaterial="dkEdge"/>
          </c:spPr>
          <c:invertIfNegative val="0"/>
          <c:dLbls>
            <c:dLbl>
              <c:idx val="0"/>
              <c:layout>
                <c:manualLayout>
                  <c:x val="-1.3261152801203907E-3"/>
                  <c:y val="-1.0311171565732462E-2"/>
                </c:manualLayout>
              </c:layout>
              <c:spPr>
                <a:noFill/>
              </c:spPr>
              <c:txPr>
                <a:bodyPr rot="0" vert="horz"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1.1603242914529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467088652068098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3566868638527343E-2"/>
                  <c:y val="-2.32064858290599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 rot="-2700000" vert="horz"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Налог на имущество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Неналоговые доходы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1668.6</c:v>
                </c:pt>
                <c:pt idx="1">
                  <c:v>2099.3000000000002</c:v>
                </c:pt>
                <c:pt idx="2">
                  <c:v>275.89999999999998</c:v>
                </c:pt>
                <c:pt idx="3">
                  <c:v>4652.3999999999996</c:v>
                </c:pt>
                <c:pt idx="4">
                  <c:v>15.2</c:v>
                </c:pt>
                <c:pt idx="5">
                  <c:v>2929.6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rgbClr val="CCFF33"/>
            </a:solidFill>
            <a:scene3d>
              <a:camera prst="orthographicFront"/>
              <a:lightRig rig="threePt" dir="t"/>
            </a:scene3d>
            <a:sp3d prstMaterial="dkEdge"/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9.0445790923515627E-3"/>
                  <c:y val="-3.0168614306012781E-2"/>
                </c:manualLayout>
              </c:layout>
              <c:spPr>
                <a:noFill/>
              </c:spPr>
              <c:txPr>
                <a:bodyPr rot="0" vert="horz"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552008941076822E-2"/>
                  <c:y val="-8.122270040170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059438789802084E-2"/>
                  <c:y val="-1.1603242914529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 rot="-2400000" vert="horz"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Налог на имущество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Неналоговые доходы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1735.4</c:v>
                </c:pt>
                <c:pt idx="1">
                  <c:v>2183.3000000000002</c:v>
                </c:pt>
                <c:pt idx="2">
                  <c:v>275.89999999999998</c:v>
                </c:pt>
                <c:pt idx="3">
                  <c:v>4858.3</c:v>
                </c:pt>
                <c:pt idx="4">
                  <c:v>15.8</c:v>
                </c:pt>
                <c:pt idx="5">
                  <c:v>3046.9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2027 ГОД</c:v>
                </c:pt>
              </c:strCache>
            </c:strRef>
          </c:tx>
          <c:spPr>
            <a:solidFill>
              <a:srgbClr val="99FF66"/>
            </a:solidFill>
            <a:effectLst>
              <a:innerShdw blurRad="63500" dist="50800" dir="162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dkEdge"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dkEdge"/>
            </c:spPr>
          </c:dPt>
          <c:dLbls>
            <c:dLbl>
              <c:idx val="0"/>
              <c:layout>
                <c:manualLayout>
                  <c:x val="1.6033593608307528E-2"/>
                  <c:y val="-4.1771857220542746E-2"/>
                </c:manualLayout>
              </c:layout>
              <c:spPr>
                <a:noFill/>
              </c:spPr>
              <c:txPr>
                <a:bodyPr rot="0" vert="horz"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581728335977864E-2"/>
                  <c:y val="-6.4978160321367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125261485665885E-2"/>
                  <c:y val="2.552713441196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059438789802084E-2"/>
                  <c:y val="-1.39238914974359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6178316369406362E-2"/>
                  <c:y val="-4.64129716581198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 rot="-2400000" vert="horz"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Налог на имущество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Неналоговые доходы</c:v>
                </c:pt>
              </c:strCache>
            </c:strRef>
          </c:cat>
          <c:val>
            <c:numRef>
              <c:f>Лист1!$D$2:$D$7</c:f>
              <c:numCache>
                <c:formatCode>0.0</c:formatCode>
                <c:ptCount val="6"/>
                <c:pt idx="0">
                  <c:v>1804.8</c:v>
                </c:pt>
                <c:pt idx="1">
                  <c:v>2270.6</c:v>
                </c:pt>
                <c:pt idx="2">
                  <c:v>275.89999999999998</c:v>
                </c:pt>
                <c:pt idx="3">
                  <c:v>5084.8</c:v>
                </c:pt>
                <c:pt idx="4">
                  <c:v>16.399999999999999</c:v>
                </c:pt>
                <c:pt idx="5">
                  <c:v>3168.7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2"/>
        <c:gapDepth val="76"/>
        <c:shape val="cylinder"/>
        <c:axId val="32733440"/>
        <c:axId val="32743424"/>
        <c:axId val="0"/>
      </c:bar3DChart>
      <c:catAx>
        <c:axId val="327334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2743424"/>
        <c:crosses val="autoZero"/>
        <c:auto val="1"/>
        <c:lblAlgn val="ctr"/>
        <c:lblOffset val="100"/>
        <c:noMultiLvlLbl val="0"/>
      </c:catAx>
      <c:valAx>
        <c:axId val="3274342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2733440"/>
        <c:crosses val="autoZero"/>
        <c:crossBetween val="between"/>
      </c:valAx>
      <c:spPr>
        <a:solidFill>
          <a:schemeClr val="bg1"/>
        </a:solidFill>
        <a:effectLst/>
        <a:scene3d>
          <a:camera prst="orthographicFront"/>
          <a:lightRig rig="threePt" dir="t"/>
        </a:scene3d>
        <a:sp3d prstMaterial="clear"/>
      </c:spPr>
    </c:plotArea>
    <c:legend>
      <c:legendPos val="r"/>
      <c:layout>
        <c:manualLayout>
          <c:xMode val="edge"/>
          <c:yMode val="edge"/>
          <c:x val="0.12779432389753465"/>
          <c:y val="0"/>
          <c:w val="0.63904226158779298"/>
          <c:h val="0.10430383466164576"/>
        </c:manualLayout>
      </c:layout>
      <c:overlay val="0"/>
      <c:txPr>
        <a:bodyPr/>
        <a:lstStyle/>
        <a:p>
          <a:pPr>
            <a:defRPr sz="24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76200">
      <a:solidFill>
        <a:srgbClr val="6D8838"/>
      </a:solidFill>
    </a:ln>
    <a:effectLst>
      <a:glow rad="228600">
        <a:schemeClr val="accent3">
          <a:satMod val="175000"/>
          <a:alpha val="40000"/>
        </a:schemeClr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96137065911299702"/>
          <c:h val="0.96311486652374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24"/>
          <c:dPt>
            <c:idx val="0"/>
            <c:bubble3D val="0"/>
            <c:spPr>
              <a:solidFill>
                <a:srgbClr val="0192FF"/>
              </a:solidFill>
              <a:ln>
                <a:solidFill>
                  <a:srgbClr val="0070C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EA0000"/>
              </a:solidFill>
              <a:ln>
                <a:solidFill>
                  <a:srgbClr val="C0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2"/>
            <c:bubble3D val="0"/>
            <c:spPr>
              <a:solidFill>
                <a:srgbClr val="00E668"/>
              </a:solidFill>
              <a:ln>
                <a:solidFill>
                  <a:srgbClr val="92D05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3"/>
            <c:bubble3D val="0"/>
            <c:spPr>
              <a:solidFill>
                <a:srgbClr val="954ECA"/>
              </a:solidFill>
              <a:ln w="0">
                <a:solidFill>
                  <a:srgbClr val="7030A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4"/>
            <c:bubble3D val="0"/>
            <c:spPr>
              <a:solidFill>
                <a:srgbClr val="3FCDFF"/>
              </a:solidFill>
              <a:ln>
                <a:solidFill>
                  <a:srgbClr val="00B0F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5"/>
            <c:bubble3D val="0"/>
            <c:spPr>
              <a:solidFill>
                <a:srgbClr val="FFF915"/>
              </a:solidFill>
              <a:ln>
                <a:solidFill>
                  <a:srgbClr val="FFFF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6"/>
            <c:bubble3D val="0"/>
            <c:spPr>
              <a:solidFill>
                <a:srgbClr val="FF9393"/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Lbls>
            <c:dLbl>
              <c:idx val="0"/>
              <c:layout>
                <c:manualLayout>
                  <c:x val="-6.404649923136535E-2"/>
                  <c:y val="-3.861350796413567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6.0548438047203874E-3"/>
                  <c:y val="-6.88466027780178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2.4719022898701971E-2"/>
                  <c:y val="-3.148192724813841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1.3639572940122449E-2"/>
                  <c:y val="2.752506237304222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9.5208199425879853E-2"/>
                  <c:y val="-9.010675768536004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"/>
                  <c:y val="-0.1774741078151810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1.2960600618001923E-3"/>
                  <c:y val="-0.1006342230835805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4.8106208711380154E-2"/>
                  <c:y val="-5.307297817389288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b="1">
                    <a:effectLst/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Доходы, от использования имущества, находящегося в государственной и муниципальной собственности</c:v>
                </c:pt>
                <c:pt idx="5">
                  <c:v>Прочие налоги</c:v>
                </c:pt>
                <c:pt idx="6">
                  <c:v>Безвозмездные поступления</c:v>
                </c:pt>
              </c:strCache>
            </c:strRef>
          </c:cat>
          <c:val>
            <c:numRef>
              <c:f>Лист1!$B$2:$B$8</c:f>
              <c:numCache>
                <c:formatCode>0.00</c:formatCode>
                <c:ptCount val="7"/>
                <c:pt idx="0">
                  <c:v>14.333820118546518</c:v>
                </c:pt>
                <c:pt idx="1">
                  <c:v>18.033674082982561</c:v>
                </c:pt>
                <c:pt idx="2">
                  <c:v>2.370071299716519</c:v>
                </c:pt>
                <c:pt idx="3">
                  <c:v>39.965638690834112</c:v>
                </c:pt>
                <c:pt idx="4">
                  <c:v>24.997852418177132</c:v>
                </c:pt>
                <c:pt idx="5">
                  <c:v>0.29894338974314921</c:v>
                </c:pt>
                <c:pt idx="6">
                  <c:v>30.456146379177046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explosion val="25"/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Доходы, от использования имущества, находящегося в государственной и муниципальной собственности</c:v>
                </c:pt>
                <c:pt idx="5">
                  <c:v>Прочие налоги</c:v>
                </c:pt>
                <c:pt idx="6">
                  <c:v>Безвозмездные поступления</c:v>
                </c:pt>
              </c:strCache>
            </c:strRef>
          </c:cat>
          <c:val>
            <c:numRef>
              <c:f>Лист1!$C$2:$C$8</c:f>
              <c:numCache>
                <c:formatCode>0.0</c:formatCode>
                <c:ptCount val="7"/>
                <c:pt idx="0">
                  <c:v>1668.6</c:v>
                </c:pt>
                <c:pt idx="1">
                  <c:v>2099.3000000000002</c:v>
                </c:pt>
                <c:pt idx="2">
                  <c:v>275.89999999999998</c:v>
                </c:pt>
                <c:pt idx="3">
                  <c:v>4652.3999999999996</c:v>
                </c:pt>
                <c:pt idx="4">
                  <c:v>2910</c:v>
                </c:pt>
                <c:pt idx="5">
                  <c:v>34.799999999999997</c:v>
                </c:pt>
                <c:pt idx="6">
                  <c:v>3545.4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Столбец4</c:v>
                </c:pt>
              </c:strCache>
            </c:strRef>
          </c:tx>
          <c:explosion val="25"/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Доходы, от использования имущества, находящегося в государственной и муниципальной собственности</c:v>
                </c:pt>
                <c:pt idx="5">
                  <c:v>Прочие налоги</c:v>
                </c:pt>
                <c:pt idx="6">
                  <c:v>Безвозмездные поступления</c:v>
                </c:pt>
              </c:strCache>
            </c:strRef>
          </c:cat>
          <c:val>
            <c:numRef>
              <c:f>Лист1!$D$2:$D$8</c:f>
              <c:numCache>
                <c:formatCode>0.0</c:formatCode>
                <c:ptCount val="7"/>
                <c:pt idx="0">
                  <c:v>11641</c:v>
                </c:pt>
                <c:pt idx="1">
                  <c:v>11641</c:v>
                </c:pt>
                <c:pt idx="2">
                  <c:v>11641</c:v>
                </c:pt>
                <c:pt idx="3">
                  <c:v>11641</c:v>
                </c:pt>
                <c:pt idx="4">
                  <c:v>11641</c:v>
                </c:pt>
                <c:pt idx="5">
                  <c:v>11641</c:v>
                </c:pt>
                <c:pt idx="6">
                  <c:v>11641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gradFill rotWithShape="1">
          <a:gsLst>
            <a:gs pos="0">
              <a:schemeClr val="accent2">
                <a:lumMod val="40000"/>
                <a:lumOff val="6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c:spPr>
    </c:plotArea>
    <c:legend>
      <c:legendPos val="l"/>
      <c:legendEntry>
        <c:idx val="4"/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49527041576998987"/>
          <c:w val="0.87496501411390415"/>
          <c:h val="0.46989120550391522"/>
        </c:manualLayout>
      </c:layout>
      <c:overlay val="0"/>
      <c:txPr>
        <a:bodyPr/>
        <a:lstStyle/>
        <a:p>
          <a:pPr>
            <a:defRPr sz="12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latin typeface="Arial Narrow" panose="020B0606020202030204" pitchFamily="34" charset="0"/>
              </a:defRPr>
            </a:pPr>
            <a:r>
              <a:rPr lang="ru-RU" sz="2000" dirty="0" smtClean="0">
                <a:latin typeface="Arial Narrow" panose="020B0606020202030204" pitchFamily="34" charset="0"/>
              </a:rPr>
              <a:t>2026 год</a:t>
            </a:r>
            <a:endParaRPr lang="ru-RU" sz="2000" dirty="0">
              <a:latin typeface="Arial Narrow" panose="020B0606020202030204" pitchFamily="34" charset="0"/>
            </a:endParaRPr>
          </a:p>
        </c:rich>
      </c:tx>
      <c:layout>
        <c:manualLayout>
          <c:xMode val="edge"/>
          <c:yMode val="edge"/>
          <c:x val="0.39450913722764652"/>
          <c:y val="2.672262004558416E-2"/>
        </c:manualLayout>
      </c:layout>
      <c:overlay val="0"/>
    </c:title>
    <c:autoTitleDeleted val="0"/>
    <c:view3D>
      <c:rotX val="30"/>
      <c:rotY val="3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819103432951894"/>
          <c:w val="1"/>
          <c:h val="0.818089656704810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31"/>
          <c:dPt>
            <c:idx val="0"/>
            <c:bubble3D val="0"/>
            <c:spPr>
              <a:solidFill>
                <a:srgbClr val="0192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EA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00E668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rgbClr val="954ECA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3FCD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rgbClr val="FFF915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3.4083745216939722E-2"/>
                  <c:y val="-9.357293634040661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"/>
                  <c:y val="0.2202579343035958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"/>
                  <c:y val="-0.2487114226365420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28828159920215579"/>
                  <c:y val="-5.801038941801079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7.9445339406732582E-2"/>
                  <c:y val="-3.672740065918601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9.9981462008097294E-2"/>
                  <c:y val="-3.831224140078714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4.8571686479280077E-2"/>
                  <c:y val="7.59902940077365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300" b="1">
                    <a:effectLst/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Доходы, от использования имущества, находящегося в государственной и муниципальной собственности</c:v>
                </c:pt>
                <c:pt idx="5">
                  <c:v>Прочие налоги</c:v>
                </c:pt>
              </c:strCache>
            </c:strRef>
          </c:cat>
          <c:val>
            <c:numRef>
              <c:f>Лист1!$B$2:$B$7</c:f>
              <c:numCache>
                <c:formatCode>0.00</c:formatCode>
                <c:ptCount val="6"/>
                <c:pt idx="0">
                  <c:v>11.528752125850342</c:v>
                </c:pt>
                <c:pt idx="1">
                  <c:v>14.504278273809526</c:v>
                </c:pt>
                <c:pt idx="2">
                  <c:v>1.8328815901360545</c:v>
                </c:pt>
                <c:pt idx="3">
                  <c:v>32.275058460884352</c:v>
                </c:pt>
                <c:pt idx="4">
                  <c:v>20.105893920068027</c:v>
                </c:pt>
                <c:pt idx="5">
                  <c:v>0.24048681972789121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ln>
          <a:noFill/>
        </a:ln>
        <a:effectLst>
          <a:glow rad="127000">
            <a:schemeClr val="accent1"/>
          </a:glow>
        </a:effectLst>
      </c:spPr>
    </c:plotArea>
    <c:plotVisOnly val="1"/>
    <c:dispBlanksAs val="gap"/>
    <c:showDLblsOverMax val="0"/>
  </c:chart>
  <c:spPr>
    <a:gradFill rotWithShape="1">
      <a:gsLst>
        <a:gs pos="0">
          <a:schemeClr val="accent3">
            <a:tint val="50000"/>
            <a:satMod val="300000"/>
            <a:alpha val="7000"/>
          </a:schemeClr>
        </a:gs>
        <a:gs pos="35000">
          <a:schemeClr val="accent3">
            <a:tint val="37000"/>
            <a:satMod val="300000"/>
          </a:schemeClr>
        </a:gs>
        <a:gs pos="100000">
          <a:schemeClr val="accent3">
            <a:tint val="15000"/>
            <a:satMod val="350000"/>
          </a:schemeClr>
        </a:gs>
      </a:gsLst>
      <a:lin ang="16200000" scaled="1"/>
    </a:gradFill>
    <a:ln w="9525" cap="flat" cmpd="sng" algn="ctr">
      <a:noFill/>
      <a:prstDash val="solid"/>
    </a:ln>
    <a:effectLst>
      <a:outerShdw blurRad="50800" dist="38100" dir="18900000" algn="bl" rotWithShape="0">
        <a:prstClr val="black">
          <a:alpha val="40000"/>
        </a:prstClr>
      </a:outerShdw>
    </a:effectLst>
    <a:scene3d>
      <a:camera prst="orthographicFront"/>
      <a:lightRig rig="threePt" dir="t"/>
    </a:scene3d>
    <a:sp3d>
      <a:bevelT w="152400" h="50800" prst="softRound"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latin typeface="Arial Narrow" panose="020B0606020202030204" pitchFamily="34" charset="0"/>
              </a:defRPr>
            </a:pPr>
            <a:r>
              <a:rPr lang="ru-RU" sz="2000" dirty="0" smtClean="0">
                <a:latin typeface="Arial Narrow" panose="020B0606020202030204" pitchFamily="34" charset="0"/>
              </a:rPr>
              <a:t>2027 </a:t>
            </a:r>
            <a:r>
              <a:rPr lang="ru-RU" sz="2000" dirty="0" smtClean="0">
                <a:latin typeface="Arial Narrow" panose="020B0606020202030204" pitchFamily="34" charset="0"/>
              </a:rPr>
              <a:t>год</a:t>
            </a:r>
            <a:endParaRPr lang="ru-RU" sz="2000" dirty="0">
              <a:latin typeface="Arial Narrow" panose="020B0606020202030204" pitchFamily="34" charset="0"/>
            </a:endParaRPr>
          </a:p>
        </c:rich>
      </c:tx>
      <c:layout/>
      <c:overlay val="0"/>
    </c:title>
    <c:autoTitleDeleted val="0"/>
    <c:view3D>
      <c:rotX val="30"/>
      <c:rotY val="3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bubble3D val="0"/>
            <c:spPr>
              <a:solidFill>
                <a:srgbClr val="0192FF"/>
              </a:solidFill>
              <a:ln w="28575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C00000"/>
              </a:solidFill>
              <a:ln w="28575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00E668"/>
              </a:solidFill>
              <a:ln w="28575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rgbClr val="954ECA"/>
              </a:solidFill>
              <a:ln w="28575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3FCDFF"/>
              </a:solidFill>
              <a:ln w="28575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rgbClr val="FFF915"/>
              </a:solidFill>
              <a:ln w="28575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olidFill>
                <a:srgbClr val="FF9393"/>
              </a:solidFill>
              <a:ln w="28575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7.7623158150386395E-2"/>
                  <c:y val="-5.926509520622373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1.230483434657131E-2"/>
                  <c:y val="-7.659006722830254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"/>
                  <c:y val="7.557493611820909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4.5589572734812414E-2"/>
                  <c:y val="4.995989605490988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4.6226775836276587E-2"/>
                  <c:y val="0.1502851309204126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10156822853016331"/>
                  <c:y val="-3.754405374711451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3.0194965417279215E-2"/>
                  <c:y val="7.3934874444844881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300" b="1">
                    <a:effectLst/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Доходы, от использования имущества, находящегося в государственной и муниципальной собственности</c:v>
                </c:pt>
                <c:pt idx="5">
                  <c:v>Прочие налоги</c:v>
                </c:pt>
                <c:pt idx="6">
                  <c:v>Безвозмездные поступления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9.9700000000000006</c:v>
                </c:pt>
                <c:pt idx="1">
                  <c:v>3.32</c:v>
                </c:pt>
                <c:pt idx="2">
                  <c:v>1.72</c:v>
                </c:pt>
                <c:pt idx="3">
                  <c:v>33.869999999999997</c:v>
                </c:pt>
                <c:pt idx="4">
                  <c:v>26.93</c:v>
                </c:pt>
                <c:pt idx="5">
                  <c:v>0.24</c:v>
                </c:pt>
                <c:pt idx="6">
                  <c:v>23.94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Доходы, от использования имущества, находящегося в государственной и муниципальной собственности</c:v>
                </c:pt>
                <c:pt idx="5">
                  <c:v>Прочие налоги</c:v>
                </c:pt>
                <c:pt idx="6">
                  <c:v>Безвозмездные поступления</c:v>
                </c:pt>
              </c:strCache>
            </c:strRef>
          </c:cat>
          <c:val>
            <c:numRef>
              <c:f>Лист1!$C$2:$C$8</c:f>
              <c:numCache>
                <c:formatCode>0.0</c:formatCode>
                <c:ptCount val="7"/>
                <c:pt idx="0">
                  <c:v>1804.8</c:v>
                </c:pt>
                <c:pt idx="1">
                  <c:v>2270.6</c:v>
                </c:pt>
                <c:pt idx="2">
                  <c:v>275.89999999999998</c:v>
                </c:pt>
                <c:pt idx="3">
                  <c:v>5084.8</c:v>
                </c:pt>
                <c:pt idx="4">
                  <c:v>3147.5</c:v>
                </c:pt>
                <c:pt idx="5">
                  <c:v>37.6</c:v>
                </c:pt>
                <c:pt idx="6">
                  <c:v>0.2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Столбец4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Доходы, от использования имущества, находящегося в государственной и муниципальной собственности</c:v>
                </c:pt>
                <c:pt idx="5">
                  <c:v>Прочие налоги</c:v>
                </c:pt>
                <c:pt idx="6">
                  <c:v>Безвозмездные поступления</c:v>
                </c:pt>
              </c:strCache>
            </c:strRef>
          </c:cat>
          <c:val>
            <c:numRef>
              <c:f>Лист1!$D$2:$D$8</c:f>
              <c:numCache>
                <c:formatCode>0.0</c:formatCode>
                <c:ptCount val="7"/>
                <c:pt idx="0">
                  <c:v>12621.4</c:v>
                </c:pt>
                <c:pt idx="1">
                  <c:v>12621.4</c:v>
                </c:pt>
                <c:pt idx="2">
                  <c:v>12621.4</c:v>
                </c:pt>
                <c:pt idx="3">
                  <c:v>12621.4</c:v>
                </c:pt>
                <c:pt idx="4">
                  <c:v>12621.4</c:v>
                </c:pt>
                <c:pt idx="5">
                  <c:v>12621.4</c:v>
                </c:pt>
                <c:pt idx="6">
                  <c:v>12621.4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gradFill rotWithShape="1">
          <a:gsLst>
            <a:gs pos="0">
              <a:schemeClr val="accent3">
                <a:tint val="50000"/>
                <a:satMod val="300000"/>
                <a:alpha val="7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w="152400" h="50800" prst="softRound"/>
        </a:sp3d>
      </c:spPr>
    </c:plotArea>
    <c:plotVisOnly val="1"/>
    <c:dispBlanksAs val="gap"/>
    <c:showDLblsOverMax val="0"/>
  </c:chart>
  <c:spPr>
    <a:ln w="19050">
      <a:noFill/>
    </a:ln>
    <a:effectLst>
      <a:outerShdw blurRad="50800" dist="38100" dir="18900000" algn="bl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CCECFF"/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272301196951717"/>
          <c:y val="7.0349564673374679E-2"/>
          <c:w val="0.82592542613576203"/>
          <c:h val="0.7500032584328292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Сулинского сельского поселения Миллеровского района</c:v>
                </c:pt>
              </c:strCache>
            </c:strRef>
          </c:tx>
          <c:spPr>
            <a:solidFill>
              <a:srgbClr val="C00000"/>
            </a:solidFill>
            <a:ln w="31750" cap="flat" cmpd="sng" algn="ctr">
              <a:solidFill>
                <a:schemeClr val="lt1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0.10003260776098767"/>
                  <c:y val="0.2253512880562060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11393,5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592347222423237E-2"/>
                  <c:y val="0.3698460009935419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10983,3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662550114212301E-2"/>
                  <c:y val="0.5795880349159038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 </a:t>
                    </a:r>
                    <a:r>
                      <a:rPr lang="ru-RU" dirty="0" smtClean="0"/>
                      <a:t>11510,2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1271174824424661E-3"/>
                  <c:y val="-4.876668317605973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7087905585634023E-3"/>
                  <c:y val="-6.6292815807309424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216405705251372E-2"/>
                  <c:y val="-1.340877691465516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 2025 год</c:v>
                </c:pt>
                <c:pt idx="1">
                  <c:v> 2026 год</c:v>
                </c:pt>
                <c:pt idx="2">
                  <c:v> 2027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11641</c:v>
                </c:pt>
                <c:pt idx="1">
                  <c:v>12115.6</c:v>
                </c:pt>
                <c:pt idx="2">
                  <c:v>12621.2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8822016"/>
        <c:axId val="138823552"/>
        <c:axId val="0"/>
      </c:bar3DChart>
      <c:catAx>
        <c:axId val="138822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7030A0"/>
                </a:solidFill>
                <a:latin typeface="+mn-lt"/>
              </a:defRPr>
            </a:pPr>
            <a:endParaRPr lang="ru-RU"/>
          </a:p>
        </c:txPr>
        <c:crossAx val="138823552"/>
        <c:crosses val="autoZero"/>
        <c:auto val="1"/>
        <c:lblAlgn val="ctr"/>
        <c:lblOffset val="100"/>
        <c:noMultiLvlLbl val="0"/>
      </c:catAx>
      <c:valAx>
        <c:axId val="13882355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138822016"/>
        <c:crosses val="autoZero"/>
        <c:crossBetween val="between"/>
        <c:majorUnit val="50"/>
      </c:valAx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596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996266287872776E-3"/>
          <c:y val="0"/>
          <c:w val="0.99057616839669405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invertIfNegative val="0"/>
          <c:dPt>
            <c:idx val="0"/>
            <c:invertIfNegative val="0"/>
            <c:bubble3D val="0"/>
            <c:explosion val="24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invertIfNegative val="0"/>
            <c:bubble3D val="0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invertIfNegative val="0"/>
            <c:bubble3D val="0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invertIfNegative val="0"/>
            <c:bubble3D val="0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cat>
            <c:strRef>
              <c:f>Лист1!$A$2:$A$8</c:f>
              <c:strCache>
                <c:ptCount val="7"/>
                <c:pt idx="0">
                  <c:v>Налог на доходы  физических лиц 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Доходы, получаемые в виде арендной платы</c:v>
                </c:pt>
                <c:pt idx="6">
                  <c:v>Штрафы, санкции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14.333820118546514</c:v>
                </c:pt>
                <c:pt idx="1">
                  <c:v>18.033674082982561</c:v>
                </c:pt>
                <c:pt idx="2">
                  <c:v>2.3700712997165185</c:v>
                </c:pt>
                <c:pt idx="3">
                  <c:v>39.965638690834112</c:v>
                </c:pt>
                <c:pt idx="4">
                  <c:v>0.13057297483034103</c:v>
                </c:pt>
                <c:pt idx="5">
                  <c:v>24.997852418177128</c:v>
                </c:pt>
                <c:pt idx="6">
                  <c:v>0.16837041491280816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8849664"/>
        <c:axId val="138848128"/>
      </c:barChart>
      <c:valAx>
        <c:axId val="138848128"/>
        <c:scaling>
          <c:orientation val="minMax"/>
          <c:max val="50"/>
        </c:scaling>
        <c:delete val="0"/>
        <c:axPos val="b"/>
        <c:majorGridlines/>
        <c:numFmt formatCode="0.0" sourceLinked="1"/>
        <c:majorTickMark val="out"/>
        <c:minorTickMark val="none"/>
        <c:tickLblPos val="nextTo"/>
        <c:crossAx val="138849664"/>
        <c:crosses val="autoZero"/>
        <c:crossBetween val="between"/>
        <c:majorUnit val="10"/>
        <c:minorUnit val="5"/>
      </c:valAx>
      <c:catAx>
        <c:axId val="138849664"/>
        <c:scaling>
          <c:orientation val="minMax"/>
        </c:scaling>
        <c:delete val="0"/>
        <c:axPos val="l"/>
        <c:majorTickMark val="out"/>
        <c:minorTickMark val="none"/>
        <c:tickLblPos val="nextTo"/>
        <c:crossAx val="138848128"/>
        <c:crosses val="autoZero"/>
        <c:auto val="1"/>
        <c:lblAlgn val="ctr"/>
        <c:lblOffset val="100"/>
        <c:noMultiLvlLbl val="0"/>
      </c:catAx>
    </c:plotArea>
    <c:plotVisOnly val="1"/>
    <c:dispBlanksAs val="zero"/>
    <c:showDLblsOverMax val="0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056557798115515E-2"/>
          <c:y val="3.7640074671565854E-2"/>
          <c:w val="0.95494344220188865"/>
          <c:h val="0.88990155623976364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24"/>
        <c:axId val="147354752"/>
        <c:axId val="147356288"/>
      </c:barChart>
      <c:catAx>
        <c:axId val="147354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b="1">
                <a:solidFill>
                  <a:srgbClr val="00B050"/>
                </a:solidFill>
              </a:defRPr>
            </a:pPr>
            <a:endParaRPr lang="ru-RU"/>
          </a:p>
        </c:txPr>
        <c:crossAx val="1473562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7356288"/>
        <c:scaling>
          <c:orientation val="minMax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147354752"/>
        <c:crosses val="autoZero"/>
        <c:crossBetween val="between"/>
        <c:majorUnit val="50000"/>
        <c:minorUnit val="10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85416903454858473"/>
          <c:h val="0.8829440361797779"/>
        </c:manualLayout>
      </c:layout>
      <c:bar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7478784"/>
        <c:axId val="147488768"/>
      </c:barChart>
      <c:catAx>
        <c:axId val="147478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7488768"/>
        <c:crosses val="autoZero"/>
        <c:auto val="1"/>
        <c:lblAlgn val="ctr"/>
        <c:lblOffset val="100"/>
        <c:noMultiLvlLbl val="0"/>
      </c:catAx>
      <c:valAx>
        <c:axId val="147488768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one"/>
        <c:crossAx val="1474787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BAAD1B-5BAC-4AC0-8BA9-6D0621EB872A}" type="doc">
      <dgm:prSet loTypeId="urn:microsoft.com/office/officeart/2005/8/layout/cycle5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43ECAFA-A6D7-41FF-AC7E-E0473AEE9907}">
      <dgm:prSet phldrT="[Текст]" custT="1"/>
      <dgm:spPr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/>
            <a:t>РАЗРАБОТКА ПРОГНОЗА СОЦИАЛЬНО-ЭКОНОМИЧЕСКОГО РАЗВИТИЯ ПОСЕЛЕНИЯ НА ОЧЕРЕДНОЙ ФИНАНСОВЫЙ ГОД И ПЛАНОВЫЙ ПЕРИОД</a:t>
          </a:r>
          <a:endParaRPr lang="ru-RU" sz="1200" b="1" i="0" dirty="0"/>
        </a:p>
      </dgm:t>
    </dgm:pt>
    <dgm:pt modelId="{80443694-B682-45A2-95DE-FF3E15237DEA}" type="parTrans" cxnId="{3FC22665-63D9-484D-AF19-34C633E7812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F9A309A-9FC0-485D-BD9D-D3AA06914A86}" type="sibTrans" cxnId="{3FC22665-63D9-484D-AF19-34C633E78123}">
      <dgm:prSet/>
      <dgm:spPr>
        <a:ln w="22225"/>
        <a:scene3d>
          <a:camera prst="orthographicFront">
            <a:rot lat="20999999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724D7F1B-A1E0-49D7-BF3E-FEFCD1C743CE}">
      <dgm:prSet phldrT="[Текст]" custT="1"/>
      <dgm:spPr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latin typeface="Arial Narrow" panose="020B0606020202030204" pitchFamily="34" charset="0"/>
            </a:rPr>
            <a:t>РАЗРАБОТКА ДОКУМЕНТОВ И МАТЕРИАЛОВ, НЕОБХОДИМЫХ ДЛЯ ФОРМИРОВАНИЯ БЮДЖЕТА ПОСЕЛЕНИЯ</a:t>
          </a:r>
          <a:endParaRPr lang="ru-RU" sz="1200" b="1" i="0" dirty="0">
            <a:latin typeface="Arial Narrow" panose="020B0606020202030204" pitchFamily="34" charset="0"/>
          </a:endParaRPr>
        </a:p>
      </dgm:t>
    </dgm:pt>
    <dgm:pt modelId="{8421A8F1-BAEA-4CEE-B30C-84C25247883B}" type="parTrans" cxnId="{C6A0782F-1121-413E-BFF4-9C91A43198B6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BA3E322-4EFF-422F-8958-15FC13EBBE0A}" type="sibTrans" cxnId="{C6A0782F-1121-413E-BFF4-9C91A43198B6}">
      <dgm:prSet/>
      <dgm:spPr>
        <a:ln w="22225"/>
      </dgm:spPr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3E04EBF9-6BCF-4C97-97CC-16053D8ADECA}">
      <dgm:prSet phldrT="[Текст]" custT="1"/>
      <dgm:spPr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latin typeface="Arial Narrow" panose="020B0606020202030204" pitchFamily="34" charset="0"/>
            </a:rPr>
            <a:t>СОСТАВЛЕНИЕ ПРОЕКТА БЮДЖЕТА ПОСЕЛЕНИЯ</a:t>
          </a:r>
          <a:endParaRPr lang="ru-RU" sz="1200" b="1" i="0" dirty="0">
            <a:latin typeface="Arial Narrow" panose="020B0606020202030204" pitchFamily="34" charset="0"/>
          </a:endParaRPr>
        </a:p>
      </dgm:t>
    </dgm:pt>
    <dgm:pt modelId="{300F097E-CD7D-4D51-A520-F17C4F00BCF8}" type="parTrans" cxnId="{EB02B10B-C7DF-4C93-973D-78E12C57903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D26771F-14FC-487C-BE39-6B56926D70D0}" type="sibTrans" cxnId="{EB02B10B-C7DF-4C93-973D-78E12C579033}">
      <dgm:prSet/>
      <dgm:spPr>
        <a:ln w="22225"/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AC3117F4-22F7-4278-9E67-6CE483EEA235}">
      <dgm:prSet phldrT="[Текст]" custT="1"/>
      <dgm:spPr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latin typeface="Arial Narrow" panose="020B0606020202030204" pitchFamily="34" charset="0"/>
            </a:rPr>
            <a:t>РАССМОТРЕНИЕ        И УТВЕРЖДЕНИЕ БЮДЖЕТА ПОСЕЛЕНИЯ</a:t>
          </a:r>
          <a:endParaRPr lang="ru-RU" sz="1200" b="1" i="0" dirty="0">
            <a:latin typeface="Arial Narrow" panose="020B0606020202030204" pitchFamily="34" charset="0"/>
          </a:endParaRPr>
        </a:p>
      </dgm:t>
    </dgm:pt>
    <dgm:pt modelId="{FFECE32E-61FB-48FC-B2EB-498B71F1D7E8}" type="parTrans" cxnId="{56B4D61A-9A37-4512-94F3-E427B097701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3D8F672-682C-4EEF-83C3-46A0F47A1E51}" type="sibTrans" cxnId="{56B4D61A-9A37-4512-94F3-E427B0977017}">
      <dgm:prSet/>
      <dgm:spPr>
        <a:ln w="22225"/>
      </dgm:spPr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582979A8-C384-483D-9063-70433550210F}">
      <dgm:prSet phldrT="[Текст]" custT="1"/>
      <dgm:spPr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latin typeface="Arial Narrow" panose="020B0606020202030204" pitchFamily="34" charset="0"/>
            </a:rPr>
            <a:t>ИСПОЛНЕНИЕ БЮДЖЕТА ПОСЕЛЕНИЯ</a:t>
          </a:r>
          <a:endParaRPr lang="ru-RU" sz="1200" b="1" i="0" dirty="0">
            <a:latin typeface="Arial Narrow" panose="020B0606020202030204" pitchFamily="34" charset="0"/>
          </a:endParaRPr>
        </a:p>
      </dgm:t>
    </dgm:pt>
    <dgm:pt modelId="{27AB9AEC-E8AF-41DD-9374-87F1F2B00302}" type="parTrans" cxnId="{A5A1EF05-7827-4CEA-ABDE-26873AECCC68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CBBE3567-C6F7-4BAB-9067-FDC8A32F0041}" type="sibTrans" cxnId="{A5A1EF05-7827-4CEA-ABDE-26873AECCC68}">
      <dgm:prSet/>
      <dgm:spPr>
        <a:ln w="22225"/>
      </dgm:spPr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99AA82BB-5D7A-4078-8B23-18C254D0DC4B}">
      <dgm:prSet phldrT="[Текст]" custT="1"/>
      <dgm:spPr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latin typeface="Arial Narrow" panose="020B0606020202030204" pitchFamily="34" charset="0"/>
            </a:rPr>
            <a:t>ОСУЩЕСТВЛЕНИЕ БЮДЖЕТНОГО УЧЕТА</a:t>
          </a:r>
          <a:endParaRPr lang="ru-RU" sz="1200" b="1" i="0" dirty="0">
            <a:latin typeface="Arial Narrow" panose="020B0606020202030204" pitchFamily="34" charset="0"/>
          </a:endParaRPr>
        </a:p>
      </dgm:t>
    </dgm:pt>
    <dgm:pt modelId="{66269EDA-3B26-44F0-9EAF-0EAB9C77E571}" type="parTrans" cxnId="{576E8FAF-673E-4EEE-A299-EFE205D9536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CE6B3773-E288-4ED6-8D2D-7A94A1E9116E}" type="sibTrans" cxnId="{576E8FAF-673E-4EEE-A299-EFE205D95367}">
      <dgm:prSet/>
      <dgm:spPr>
        <a:ln w="22225"/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FD2A65F7-0EFD-427A-9350-4EE82EF8A3A3}">
      <dgm:prSet custT="1"/>
      <dgm:spPr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dirty="0" smtClean="0">
              <a:latin typeface="Arial Narrow" panose="020B0606020202030204" pitchFamily="34" charset="0"/>
            </a:rPr>
            <a:t>УТВЕРЖДЕНИЕ ОТЧЕТА ОБ ИСПОЛНЕНИИ БЮДЖЕТА  ПОСЕЛЕНИЯ</a:t>
          </a:r>
          <a:endParaRPr lang="ru-RU" sz="1200" b="1" dirty="0">
            <a:latin typeface="Arial Narrow" panose="020B0606020202030204" pitchFamily="34" charset="0"/>
          </a:endParaRPr>
        </a:p>
      </dgm:t>
    </dgm:pt>
    <dgm:pt modelId="{697F9671-3336-441A-86F1-2B39F8A830C4}" type="parTrans" cxnId="{9B40075E-B9C8-4BE1-9B72-6DF318F1311A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B6EB8D1-E4C2-40F7-BAF0-BED45F5C904D}" type="sibTrans" cxnId="{9B40075E-B9C8-4BE1-9B72-6DF318F1311A}">
      <dgm:prSet/>
      <dgm:spPr>
        <a:ln w="22225"/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2F3150F9-E42C-4C20-8C2E-D3A5F4293F34}">
      <dgm:prSet custT="1"/>
      <dgm:spPr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50" b="1" i="0" dirty="0" smtClean="0">
              <a:latin typeface="Arial Narrow" panose="020B0606020202030204" pitchFamily="34" charset="0"/>
            </a:rPr>
            <a:t>ОРГАНИЗАЦИЯ              И ОСУЩЕСТВЛЕНИЕ МУНИЦИПАЛЬНОГО ФИНАНСОВОГО КОНТРОЛЯ</a:t>
          </a:r>
          <a:endParaRPr lang="ru-RU" sz="1150" i="0" dirty="0">
            <a:latin typeface="Arial Narrow" panose="020B0606020202030204" pitchFamily="34" charset="0"/>
          </a:endParaRPr>
        </a:p>
      </dgm:t>
    </dgm:pt>
    <dgm:pt modelId="{181EA984-4962-4DC5-8CDA-71251781BB72}" type="sibTrans" cxnId="{77D5992B-068F-41BE-893C-465B035676FF}">
      <dgm:prSet/>
      <dgm:spPr>
        <a:ln w="0">
          <a:solidFill>
            <a:schemeClr val="bg1"/>
          </a:solidFill>
        </a:ln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02174457-6DCF-4007-82A9-E75531C9624E}" type="parTrans" cxnId="{77D5992B-068F-41BE-893C-465B035676FF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5C1B40A2-C95B-481E-9090-4B7BCF3B56CE}" type="pres">
      <dgm:prSet presAssocID="{8FBAAD1B-5BAC-4AC0-8BA9-6D0621EB872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E1BD14-653F-47B3-BB46-667C8FB2497F}" type="pres">
      <dgm:prSet presAssocID="{443ECAFA-A6D7-41FF-AC7E-E0473AEE9907}" presName="node" presStyleLbl="node1" presStyleIdx="0" presStyleCnt="8" custScaleX="145866" custScaleY="314537" custRadScaleRad="88468" custRadScaleInc="-6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2586D-5C2A-47F2-8FBF-D647F1535402}" type="pres">
      <dgm:prSet presAssocID="{443ECAFA-A6D7-41FF-AC7E-E0473AEE9907}" presName="spNode" presStyleCnt="0"/>
      <dgm:spPr/>
      <dgm:t>
        <a:bodyPr/>
        <a:lstStyle/>
        <a:p>
          <a:endParaRPr lang="ru-RU"/>
        </a:p>
      </dgm:t>
    </dgm:pt>
    <dgm:pt modelId="{43434E4B-C4FB-4DAC-9533-71DBE9279538}" type="pres">
      <dgm:prSet presAssocID="{1F9A309A-9FC0-485D-BD9D-D3AA06914A86}" presName="sibTrans" presStyleLbl="sibTrans1D1" presStyleIdx="0" presStyleCnt="8"/>
      <dgm:spPr/>
      <dgm:t>
        <a:bodyPr/>
        <a:lstStyle/>
        <a:p>
          <a:endParaRPr lang="ru-RU"/>
        </a:p>
      </dgm:t>
    </dgm:pt>
    <dgm:pt modelId="{A54D8CAD-B47B-492A-A92F-69E42EBB0CBD}" type="pres">
      <dgm:prSet presAssocID="{724D7F1B-A1E0-49D7-BF3E-FEFCD1C743CE}" presName="node" presStyleLbl="node1" presStyleIdx="1" presStyleCnt="8" custScaleX="148208" custScaleY="196901" custRadScaleRad="95995" custRadScaleInc="358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E9F86-1024-42B7-8000-210EB09C538A}" type="pres">
      <dgm:prSet presAssocID="{724D7F1B-A1E0-49D7-BF3E-FEFCD1C743CE}" presName="spNode" presStyleCnt="0"/>
      <dgm:spPr/>
      <dgm:t>
        <a:bodyPr/>
        <a:lstStyle/>
        <a:p>
          <a:endParaRPr lang="ru-RU"/>
        </a:p>
      </dgm:t>
    </dgm:pt>
    <dgm:pt modelId="{F93ECD45-54D8-465B-A0C2-914295F3C5BD}" type="pres">
      <dgm:prSet presAssocID="{8BA3E322-4EFF-422F-8958-15FC13EBBE0A}" presName="sibTrans" presStyleLbl="sibTrans1D1" presStyleIdx="1" presStyleCnt="8"/>
      <dgm:spPr/>
      <dgm:t>
        <a:bodyPr/>
        <a:lstStyle/>
        <a:p>
          <a:endParaRPr lang="ru-RU"/>
        </a:p>
      </dgm:t>
    </dgm:pt>
    <dgm:pt modelId="{D76CEF15-AD37-4FF7-A9D9-F30101483B47}" type="pres">
      <dgm:prSet presAssocID="{3E04EBF9-6BCF-4C97-97CC-16053D8ADECA}" presName="node" presStyleLbl="node1" presStyleIdx="2" presStyleCnt="8" custScaleX="148208" custScaleY="196901" custRadScaleRad="99715" custRadScaleInc="30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825730-0866-4745-85D0-1D1DCFBF2A18}" type="pres">
      <dgm:prSet presAssocID="{3E04EBF9-6BCF-4C97-97CC-16053D8ADECA}" presName="spNode" presStyleCnt="0"/>
      <dgm:spPr/>
      <dgm:t>
        <a:bodyPr/>
        <a:lstStyle/>
        <a:p>
          <a:endParaRPr lang="ru-RU"/>
        </a:p>
      </dgm:t>
    </dgm:pt>
    <dgm:pt modelId="{DA554C6D-A2BD-4B94-802C-6C55DB9F2BF8}" type="pres">
      <dgm:prSet presAssocID="{7D26771F-14FC-487C-BE39-6B56926D70D0}" presName="sibTrans" presStyleLbl="sibTrans1D1" presStyleIdx="2" presStyleCnt="8"/>
      <dgm:spPr/>
      <dgm:t>
        <a:bodyPr/>
        <a:lstStyle/>
        <a:p>
          <a:endParaRPr lang="ru-RU"/>
        </a:p>
      </dgm:t>
    </dgm:pt>
    <dgm:pt modelId="{644BD4D3-8D2A-489F-BC0B-191B4AEF9533}" type="pres">
      <dgm:prSet presAssocID="{AC3117F4-22F7-4278-9E67-6CE483EEA235}" presName="node" presStyleLbl="node1" presStyleIdx="3" presStyleCnt="8" custScaleX="148208" custScaleY="196901" custRadScaleRad="100881" custRadScaleInc="-201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3B005-4E2A-4348-9B77-486F2914FE10}" type="pres">
      <dgm:prSet presAssocID="{AC3117F4-22F7-4278-9E67-6CE483EEA235}" presName="spNode" presStyleCnt="0"/>
      <dgm:spPr/>
      <dgm:t>
        <a:bodyPr/>
        <a:lstStyle/>
        <a:p>
          <a:endParaRPr lang="ru-RU"/>
        </a:p>
      </dgm:t>
    </dgm:pt>
    <dgm:pt modelId="{2C814299-90FC-466A-8C27-58BBE7C3AD9B}" type="pres">
      <dgm:prSet presAssocID="{83D8F672-682C-4EEF-83C3-46A0F47A1E51}" presName="sibTrans" presStyleLbl="sibTrans1D1" presStyleIdx="3" presStyleCnt="8"/>
      <dgm:spPr/>
      <dgm:t>
        <a:bodyPr/>
        <a:lstStyle/>
        <a:p>
          <a:endParaRPr lang="ru-RU"/>
        </a:p>
      </dgm:t>
    </dgm:pt>
    <dgm:pt modelId="{03867FA4-A613-4921-92BD-CBD0DE5AF6C1}" type="pres">
      <dgm:prSet presAssocID="{582979A8-C384-483D-9063-70433550210F}" presName="node" presStyleLbl="node1" presStyleIdx="4" presStyleCnt="8" custScaleX="148208" custScaleY="108716" custRadScaleRad="96729" custRadScaleInc="57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3EB03-7087-4967-BA16-52B020590675}" type="pres">
      <dgm:prSet presAssocID="{582979A8-C384-483D-9063-70433550210F}" presName="spNode" presStyleCnt="0"/>
      <dgm:spPr/>
      <dgm:t>
        <a:bodyPr/>
        <a:lstStyle/>
        <a:p>
          <a:endParaRPr lang="ru-RU"/>
        </a:p>
      </dgm:t>
    </dgm:pt>
    <dgm:pt modelId="{191E1915-7B43-453A-9B3B-8BE365BAB7F0}" type="pres">
      <dgm:prSet presAssocID="{CBBE3567-C6F7-4BAB-9067-FDC8A32F0041}" presName="sibTrans" presStyleLbl="sibTrans1D1" presStyleIdx="4" presStyleCnt="8"/>
      <dgm:spPr/>
      <dgm:t>
        <a:bodyPr/>
        <a:lstStyle/>
        <a:p>
          <a:endParaRPr lang="ru-RU"/>
        </a:p>
      </dgm:t>
    </dgm:pt>
    <dgm:pt modelId="{529DDF86-EE24-4644-BF9F-F7994B1A08DB}" type="pres">
      <dgm:prSet presAssocID="{99AA82BB-5D7A-4078-8B23-18C254D0DC4B}" presName="node" presStyleLbl="node1" presStyleIdx="5" presStyleCnt="8" custScaleX="148208" custScaleY="196901" custRadScaleRad="103591" custRadScaleInc="295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3D6908-0A8E-4F45-889A-67CE25D68E3E}" type="pres">
      <dgm:prSet presAssocID="{99AA82BB-5D7A-4078-8B23-18C254D0DC4B}" presName="spNode" presStyleCnt="0"/>
      <dgm:spPr/>
      <dgm:t>
        <a:bodyPr/>
        <a:lstStyle/>
        <a:p>
          <a:endParaRPr lang="ru-RU"/>
        </a:p>
      </dgm:t>
    </dgm:pt>
    <dgm:pt modelId="{B61698C4-7017-4D89-87F7-56075D701F9E}" type="pres">
      <dgm:prSet presAssocID="{CE6B3773-E288-4ED6-8D2D-7A94A1E9116E}" presName="sibTrans" presStyleLbl="sibTrans1D1" presStyleIdx="5" presStyleCnt="8"/>
      <dgm:spPr/>
      <dgm:t>
        <a:bodyPr/>
        <a:lstStyle/>
        <a:p>
          <a:endParaRPr lang="ru-RU"/>
        </a:p>
      </dgm:t>
    </dgm:pt>
    <dgm:pt modelId="{E20084B0-DED3-4DEB-8998-F77FEE57635D}" type="pres">
      <dgm:prSet presAssocID="{FD2A65F7-0EFD-427A-9350-4EE82EF8A3A3}" presName="node" presStyleLbl="node1" presStyleIdx="6" presStyleCnt="8" custScaleX="148208" custScaleY="196901" custRadScaleRad="102738" custRadScaleInc="-45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E5A02-1953-4AC1-8DE5-B9171905FABE}" type="pres">
      <dgm:prSet presAssocID="{FD2A65F7-0EFD-427A-9350-4EE82EF8A3A3}" presName="spNode" presStyleCnt="0"/>
      <dgm:spPr/>
      <dgm:t>
        <a:bodyPr/>
        <a:lstStyle/>
        <a:p>
          <a:endParaRPr lang="ru-RU"/>
        </a:p>
      </dgm:t>
    </dgm:pt>
    <dgm:pt modelId="{37B34B6A-4DCE-4DE3-951A-2EF6B41DAEEC}" type="pres">
      <dgm:prSet presAssocID="{1B6EB8D1-E4C2-40F7-BAF0-BED45F5C904D}" presName="sibTrans" presStyleLbl="sibTrans1D1" presStyleIdx="6" presStyleCnt="8"/>
      <dgm:spPr/>
      <dgm:t>
        <a:bodyPr/>
        <a:lstStyle/>
        <a:p>
          <a:endParaRPr lang="ru-RU"/>
        </a:p>
      </dgm:t>
    </dgm:pt>
    <dgm:pt modelId="{26BC9EC0-F33D-4C53-893E-E607BC23B588}" type="pres">
      <dgm:prSet presAssocID="{2F3150F9-E42C-4C20-8C2E-D3A5F4293F34}" presName="node" presStyleLbl="node1" presStyleIdx="7" presStyleCnt="8" custScaleX="148085" custScaleY="196733" custRadScaleRad="97212" custRadScaleInc="-41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F36583-BB7F-476C-A980-E0851D9947DB}" type="pres">
      <dgm:prSet presAssocID="{2F3150F9-E42C-4C20-8C2E-D3A5F4293F34}" presName="spNode" presStyleCnt="0"/>
      <dgm:spPr/>
      <dgm:t>
        <a:bodyPr/>
        <a:lstStyle/>
        <a:p>
          <a:endParaRPr lang="ru-RU"/>
        </a:p>
      </dgm:t>
    </dgm:pt>
    <dgm:pt modelId="{6B2E63ED-B4B9-4312-8B34-C6298E61E31E}" type="pres">
      <dgm:prSet presAssocID="{181EA984-4962-4DC5-8CDA-71251781BB72}" presName="sibTrans" presStyleLbl="sibTrans1D1" presStyleIdx="7" presStyleCnt="8"/>
      <dgm:spPr/>
      <dgm:t>
        <a:bodyPr/>
        <a:lstStyle/>
        <a:p>
          <a:endParaRPr lang="ru-RU"/>
        </a:p>
      </dgm:t>
    </dgm:pt>
  </dgm:ptLst>
  <dgm:cxnLst>
    <dgm:cxn modelId="{27017674-9F1F-4194-8DDE-5A96CF935BC4}" type="presOf" srcId="{724D7F1B-A1E0-49D7-BF3E-FEFCD1C743CE}" destId="{A54D8CAD-B47B-492A-A92F-69E42EBB0CBD}" srcOrd="0" destOrd="0" presId="urn:microsoft.com/office/officeart/2005/8/layout/cycle5"/>
    <dgm:cxn modelId="{A651DC37-9C6D-4294-B3A5-A9CB9641D032}" type="presOf" srcId="{2F3150F9-E42C-4C20-8C2E-D3A5F4293F34}" destId="{26BC9EC0-F33D-4C53-893E-E607BC23B588}" srcOrd="0" destOrd="0" presId="urn:microsoft.com/office/officeart/2005/8/layout/cycle5"/>
    <dgm:cxn modelId="{C4EAFBD9-7350-4882-A645-1613B55AAD76}" type="presOf" srcId="{1F9A309A-9FC0-485D-BD9D-D3AA06914A86}" destId="{43434E4B-C4FB-4DAC-9533-71DBE9279538}" srcOrd="0" destOrd="0" presId="urn:microsoft.com/office/officeart/2005/8/layout/cycle5"/>
    <dgm:cxn modelId="{BD0A9C7F-D85D-4E0F-9795-884E196F498D}" type="presOf" srcId="{7D26771F-14FC-487C-BE39-6B56926D70D0}" destId="{DA554C6D-A2BD-4B94-802C-6C55DB9F2BF8}" srcOrd="0" destOrd="0" presId="urn:microsoft.com/office/officeart/2005/8/layout/cycle5"/>
    <dgm:cxn modelId="{3FC22665-63D9-484D-AF19-34C633E78123}" srcId="{8FBAAD1B-5BAC-4AC0-8BA9-6D0621EB872A}" destId="{443ECAFA-A6D7-41FF-AC7E-E0473AEE9907}" srcOrd="0" destOrd="0" parTransId="{80443694-B682-45A2-95DE-FF3E15237DEA}" sibTransId="{1F9A309A-9FC0-485D-BD9D-D3AA06914A86}"/>
    <dgm:cxn modelId="{E40DB1DD-C72D-470D-BD17-FA8903863801}" type="presOf" srcId="{83D8F672-682C-4EEF-83C3-46A0F47A1E51}" destId="{2C814299-90FC-466A-8C27-58BBE7C3AD9B}" srcOrd="0" destOrd="0" presId="urn:microsoft.com/office/officeart/2005/8/layout/cycle5"/>
    <dgm:cxn modelId="{F059B95B-FE1F-4139-969B-3713C544B53A}" type="presOf" srcId="{CE6B3773-E288-4ED6-8D2D-7A94A1E9116E}" destId="{B61698C4-7017-4D89-87F7-56075D701F9E}" srcOrd="0" destOrd="0" presId="urn:microsoft.com/office/officeart/2005/8/layout/cycle5"/>
    <dgm:cxn modelId="{8767AB8A-00C5-4ABF-A639-7047D02DF384}" type="presOf" srcId="{FD2A65F7-0EFD-427A-9350-4EE82EF8A3A3}" destId="{E20084B0-DED3-4DEB-8998-F77FEE57635D}" srcOrd="0" destOrd="0" presId="urn:microsoft.com/office/officeart/2005/8/layout/cycle5"/>
    <dgm:cxn modelId="{ABA0C828-D02D-4736-8A0B-1CFD826C6ED6}" type="presOf" srcId="{181EA984-4962-4DC5-8CDA-71251781BB72}" destId="{6B2E63ED-B4B9-4312-8B34-C6298E61E31E}" srcOrd="0" destOrd="0" presId="urn:microsoft.com/office/officeart/2005/8/layout/cycle5"/>
    <dgm:cxn modelId="{886F7216-E249-4486-AF16-9C556981470D}" type="presOf" srcId="{443ECAFA-A6D7-41FF-AC7E-E0473AEE9907}" destId="{18E1BD14-653F-47B3-BB46-667C8FB2497F}" srcOrd="0" destOrd="0" presId="urn:microsoft.com/office/officeart/2005/8/layout/cycle5"/>
    <dgm:cxn modelId="{2F5B237A-A4AA-4029-B7AF-E4A2A013F79E}" type="presOf" srcId="{3E04EBF9-6BCF-4C97-97CC-16053D8ADECA}" destId="{D76CEF15-AD37-4FF7-A9D9-F30101483B47}" srcOrd="0" destOrd="0" presId="urn:microsoft.com/office/officeart/2005/8/layout/cycle5"/>
    <dgm:cxn modelId="{48D6A13B-2BB4-43DB-A1AA-B4536605D990}" type="presOf" srcId="{8FBAAD1B-5BAC-4AC0-8BA9-6D0621EB872A}" destId="{5C1B40A2-C95B-481E-9090-4B7BCF3B56CE}" srcOrd="0" destOrd="0" presId="urn:microsoft.com/office/officeart/2005/8/layout/cycle5"/>
    <dgm:cxn modelId="{5C137E8D-4D48-4BD2-8394-00FD14A99C26}" type="presOf" srcId="{AC3117F4-22F7-4278-9E67-6CE483EEA235}" destId="{644BD4D3-8D2A-489F-BC0B-191B4AEF9533}" srcOrd="0" destOrd="0" presId="urn:microsoft.com/office/officeart/2005/8/layout/cycle5"/>
    <dgm:cxn modelId="{9915F1B2-C7AD-49EC-B0C1-00EFE3E320FE}" type="presOf" srcId="{582979A8-C384-483D-9063-70433550210F}" destId="{03867FA4-A613-4921-92BD-CBD0DE5AF6C1}" srcOrd="0" destOrd="0" presId="urn:microsoft.com/office/officeart/2005/8/layout/cycle5"/>
    <dgm:cxn modelId="{A5A1EF05-7827-4CEA-ABDE-26873AECCC68}" srcId="{8FBAAD1B-5BAC-4AC0-8BA9-6D0621EB872A}" destId="{582979A8-C384-483D-9063-70433550210F}" srcOrd="4" destOrd="0" parTransId="{27AB9AEC-E8AF-41DD-9374-87F1F2B00302}" sibTransId="{CBBE3567-C6F7-4BAB-9067-FDC8A32F0041}"/>
    <dgm:cxn modelId="{EB02B10B-C7DF-4C93-973D-78E12C579033}" srcId="{8FBAAD1B-5BAC-4AC0-8BA9-6D0621EB872A}" destId="{3E04EBF9-6BCF-4C97-97CC-16053D8ADECA}" srcOrd="2" destOrd="0" parTransId="{300F097E-CD7D-4D51-A520-F17C4F00BCF8}" sibTransId="{7D26771F-14FC-487C-BE39-6B56926D70D0}"/>
    <dgm:cxn modelId="{77D5992B-068F-41BE-893C-465B035676FF}" srcId="{8FBAAD1B-5BAC-4AC0-8BA9-6D0621EB872A}" destId="{2F3150F9-E42C-4C20-8C2E-D3A5F4293F34}" srcOrd="7" destOrd="0" parTransId="{02174457-6DCF-4007-82A9-E75531C9624E}" sibTransId="{181EA984-4962-4DC5-8CDA-71251781BB72}"/>
    <dgm:cxn modelId="{B5E5575A-B252-46B8-8EA9-1AF2DFD9FA88}" type="presOf" srcId="{99AA82BB-5D7A-4078-8B23-18C254D0DC4B}" destId="{529DDF86-EE24-4644-BF9F-F7994B1A08DB}" srcOrd="0" destOrd="0" presId="urn:microsoft.com/office/officeart/2005/8/layout/cycle5"/>
    <dgm:cxn modelId="{67623E84-F385-45C1-A0A5-FA20333CE2FA}" type="presOf" srcId="{8BA3E322-4EFF-422F-8958-15FC13EBBE0A}" destId="{F93ECD45-54D8-465B-A0C2-914295F3C5BD}" srcOrd="0" destOrd="0" presId="urn:microsoft.com/office/officeart/2005/8/layout/cycle5"/>
    <dgm:cxn modelId="{BF8A1E79-AC72-40F9-AB51-7CFC2287DF49}" type="presOf" srcId="{1B6EB8D1-E4C2-40F7-BAF0-BED45F5C904D}" destId="{37B34B6A-4DCE-4DE3-951A-2EF6B41DAEEC}" srcOrd="0" destOrd="0" presId="urn:microsoft.com/office/officeart/2005/8/layout/cycle5"/>
    <dgm:cxn modelId="{576E8FAF-673E-4EEE-A299-EFE205D95367}" srcId="{8FBAAD1B-5BAC-4AC0-8BA9-6D0621EB872A}" destId="{99AA82BB-5D7A-4078-8B23-18C254D0DC4B}" srcOrd="5" destOrd="0" parTransId="{66269EDA-3B26-44F0-9EAF-0EAB9C77E571}" sibTransId="{CE6B3773-E288-4ED6-8D2D-7A94A1E9116E}"/>
    <dgm:cxn modelId="{56B4D61A-9A37-4512-94F3-E427B0977017}" srcId="{8FBAAD1B-5BAC-4AC0-8BA9-6D0621EB872A}" destId="{AC3117F4-22F7-4278-9E67-6CE483EEA235}" srcOrd="3" destOrd="0" parTransId="{FFECE32E-61FB-48FC-B2EB-498B71F1D7E8}" sibTransId="{83D8F672-682C-4EEF-83C3-46A0F47A1E51}"/>
    <dgm:cxn modelId="{C6A0782F-1121-413E-BFF4-9C91A43198B6}" srcId="{8FBAAD1B-5BAC-4AC0-8BA9-6D0621EB872A}" destId="{724D7F1B-A1E0-49D7-BF3E-FEFCD1C743CE}" srcOrd="1" destOrd="0" parTransId="{8421A8F1-BAEA-4CEE-B30C-84C25247883B}" sibTransId="{8BA3E322-4EFF-422F-8958-15FC13EBBE0A}"/>
    <dgm:cxn modelId="{9B40075E-B9C8-4BE1-9B72-6DF318F1311A}" srcId="{8FBAAD1B-5BAC-4AC0-8BA9-6D0621EB872A}" destId="{FD2A65F7-0EFD-427A-9350-4EE82EF8A3A3}" srcOrd="6" destOrd="0" parTransId="{697F9671-3336-441A-86F1-2B39F8A830C4}" sibTransId="{1B6EB8D1-E4C2-40F7-BAF0-BED45F5C904D}"/>
    <dgm:cxn modelId="{CAE5B99C-7311-44E0-892E-B0932D686219}" type="presOf" srcId="{CBBE3567-C6F7-4BAB-9067-FDC8A32F0041}" destId="{191E1915-7B43-453A-9B3B-8BE365BAB7F0}" srcOrd="0" destOrd="0" presId="urn:microsoft.com/office/officeart/2005/8/layout/cycle5"/>
    <dgm:cxn modelId="{B7C9E925-8E6E-4BDA-A2A2-D5C157E629D7}" type="presParOf" srcId="{5C1B40A2-C95B-481E-9090-4B7BCF3B56CE}" destId="{18E1BD14-653F-47B3-BB46-667C8FB2497F}" srcOrd="0" destOrd="0" presId="urn:microsoft.com/office/officeart/2005/8/layout/cycle5"/>
    <dgm:cxn modelId="{B177D02D-BF79-42B4-A491-163BF9915077}" type="presParOf" srcId="{5C1B40A2-C95B-481E-9090-4B7BCF3B56CE}" destId="{63F2586D-5C2A-47F2-8FBF-D647F1535402}" srcOrd="1" destOrd="0" presId="urn:microsoft.com/office/officeart/2005/8/layout/cycle5"/>
    <dgm:cxn modelId="{897F7F53-36C0-42A0-8406-046813AAC10B}" type="presParOf" srcId="{5C1B40A2-C95B-481E-9090-4B7BCF3B56CE}" destId="{43434E4B-C4FB-4DAC-9533-71DBE9279538}" srcOrd="2" destOrd="0" presId="urn:microsoft.com/office/officeart/2005/8/layout/cycle5"/>
    <dgm:cxn modelId="{41F978DF-4F9E-4130-AAE2-7F35EB567B94}" type="presParOf" srcId="{5C1B40A2-C95B-481E-9090-4B7BCF3B56CE}" destId="{A54D8CAD-B47B-492A-A92F-69E42EBB0CBD}" srcOrd="3" destOrd="0" presId="urn:microsoft.com/office/officeart/2005/8/layout/cycle5"/>
    <dgm:cxn modelId="{208A9839-2FA4-4A48-8D97-15206EB2D1F6}" type="presParOf" srcId="{5C1B40A2-C95B-481E-9090-4B7BCF3B56CE}" destId="{C1BE9F86-1024-42B7-8000-210EB09C538A}" srcOrd="4" destOrd="0" presId="urn:microsoft.com/office/officeart/2005/8/layout/cycle5"/>
    <dgm:cxn modelId="{F92AB267-F49B-487F-BCC6-55FAE2FD03E1}" type="presParOf" srcId="{5C1B40A2-C95B-481E-9090-4B7BCF3B56CE}" destId="{F93ECD45-54D8-465B-A0C2-914295F3C5BD}" srcOrd="5" destOrd="0" presId="urn:microsoft.com/office/officeart/2005/8/layout/cycle5"/>
    <dgm:cxn modelId="{180D18A6-714B-40CA-AA32-E45F45F8ED4A}" type="presParOf" srcId="{5C1B40A2-C95B-481E-9090-4B7BCF3B56CE}" destId="{D76CEF15-AD37-4FF7-A9D9-F30101483B47}" srcOrd="6" destOrd="0" presId="urn:microsoft.com/office/officeart/2005/8/layout/cycle5"/>
    <dgm:cxn modelId="{731E4E7A-1E0D-4855-B5D4-394181423E22}" type="presParOf" srcId="{5C1B40A2-C95B-481E-9090-4B7BCF3B56CE}" destId="{89825730-0866-4745-85D0-1D1DCFBF2A18}" srcOrd="7" destOrd="0" presId="urn:microsoft.com/office/officeart/2005/8/layout/cycle5"/>
    <dgm:cxn modelId="{317B3D50-EFB8-4223-BCFD-CCF4612412D9}" type="presParOf" srcId="{5C1B40A2-C95B-481E-9090-4B7BCF3B56CE}" destId="{DA554C6D-A2BD-4B94-802C-6C55DB9F2BF8}" srcOrd="8" destOrd="0" presId="urn:microsoft.com/office/officeart/2005/8/layout/cycle5"/>
    <dgm:cxn modelId="{1A167CFA-6DE0-43A4-8AAA-EBD786BD0EEB}" type="presParOf" srcId="{5C1B40A2-C95B-481E-9090-4B7BCF3B56CE}" destId="{644BD4D3-8D2A-489F-BC0B-191B4AEF9533}" srcOrd="9" destOrd="0" presId="urn:microsoft.com/office/officeart/2005/8/layout/cycle5"/>
    <dgm:cxn modelId="{444B5BDC-A4C3-4A29-9128-DE2024FC7E41}" type="presParOf" srcId="{5C1B40A2-C95B-481E-9090-4B7BCF3B56CE}" destId="{DAC3B005-4E2A-4348-9B77-486F2914FE10}" srcOrd="10" destOrd="0" presId="urn:microsoft.com/office/officeart/2005/8/layout/cycle5"/>
    <dgm:cxn modelId="{2D2CF27E-3FE9-4A00-A26A-1421F1CE29F6}" type="presParOf" srcId="{5C1B40A2-C95B-481E-9090-4B7BCF3B56CE}" destId="{2C814299-90FC-466A-8C27-58BBE7C3AD9B}" srcOrd="11" destOrd="0" presId="urn:microsoft.com/office/officeart/2005/8/layout/cycle5"/>
    <dgm:cxn modelId="{5297A985-FA60-49CA-851A-1DF58AEDA4B8}" type="presParOf" srcId="{5C1B40A2-C95B-481E-9090-4B7BCF3B56CE}" destId="{03867FA4-A613-4921-92BD-CBD0DE5AF6C1}" srcOrd="12" destOrd="0" presId="urn:microsoft.com/office/officeart/2005/8/layout/cycle5"/>
    <dgm:cxn modelId="{AC760472-B9B4-4B6B-8544-D1477070A8C7}" type="presParOf" srcId="{5C1B40A2-C95B-481E-9090-4B7BCF3B56CE}" destId="{A543EB03-7087-4967-BA16-52B020590675}" srcOrd="13" destOrd="0" presId="urn:microsoft.com/office/officeart/2005/8/layout/cycle5"/>
    <dgm:cxn modelId="{7EA552BB-1765-4FE2-9E02-0748C1D1DE2A}" type="presParOf" srcId="{5C1B40A2-C95B-481E-9090-4B7BCF3B56CE}" destId="{191E1915-7B43-453A-9B3B-8BE365BAB7F0}" srcOrd="14" destOrd="0" presId="urn:microsoft.com/office/officeart/2005/8/layout/cycle5"/>
    <dgm:cxn modelId="{312C50CF-19F0-4C12-85A3-5751683A2224}" type="presParOf" srcId="{5C1B40A2-C95B-481E-9090-4B7BCF3B56CE}" destId="{529DDF86-EE24-4644-BF9F-F7994B1A08DB}" srcOrd="15" destOrd="0" presId="urn:microsoft.com/office/officeart/2005/8/layout/cycle5"/>
    <dgm:cxn modelId="{FA07993D-BD18-4BD4-91D4-2993EBBE8599}" type="presParOf" srcId="{5C1B40A2-C95B-481E-9090-4B7BCF3B56CE}" destId="{273D6908-0A8E-4F45-889A-67CE25D68E3E}" srcOrd="16" destOrd="0" presId="urn:microsoft.com/office/officeart/2005/8/layout/cycle5"/>
    <dgm:cxn modelId="{866389F7-1F9F-4B65-843B-4276E37DB6CC}" type="presParOf" srcId="{5C1B40A2-C95B-481E-9090-4B7BCF3B56CE}" destId="{B61698C4-7017-4D89-87F7-56075D701F9E}" srcOrd="17" destOrd="0" presId="urn:microsoft.com/office/officeart/2005/8/layout/cycle5"/>
    <dgm:cxn modelId="{6AF7ADA7-3766-49F2-8C29-6A297C34023F}" type="presParOf" srcId="{5C1B40A2-C95B-481E-9090-4B7BCF3B56CE}" destId="{E20084B0-DED3-4DEB-8998-F77FEE57635D}" srcOrd="18" destOrd="0" presId="urn:microsoft.com/office/officeart/2005/8/layout/cycle5"/>
    <dgm:cxn modelId="{E5396FFC-17A0-4C5C-B0EA-37A30B1266E7}" type="presParOf" srcId="{5C1B40A2-C95B-481E-9090-4B7BCF3B56CE}" destId="{284E5A02-1953-4AC1-8DE5-B9171905FABE}" srcOrd="19" destOrd="0" presId="urn:microsoft.com/office/officeart/2005/8/layout/cycle5"/>
    <dgm:cxn modelId="{26E0885F-B574-4B41-85E6-C1A87168C788}" type="presParOf" srcId="{5C1B40A2-C95B-481E-9090-4B7BCF3B56CE}" destId="{37B34B6A-4DCE-4DE3-951A-2EF6B41DAEEC}" srcOrd="20" destOrd="0" presId="urn:microsoft.com/office/officeart/2005/8/layout/cycle5"/>
    <dgm:cxn modelId="{6DDE7C59-D47B-4188-A992-15BA4016C1B7}" type="presParOf" srcId="{5C1B40A2-C95B-481E-9090-4B7BCF3B56CE}" destId="{26BC9EC0-F33D-4C53-893E-E607BC23B588}" srcOrd="21" destOrd="0" presId="urn:microsoft.com/office/officeart/2005/8/layout/cycle5"/>
    <dgm:cxn modelId="{0C5DB534-B14D-4969-A3DF-0BC39B17B302}" type="presParOf" srcId="{5C1B40A2-C95B-481E-9090-4B7BCF3B56CE}" destId="{AAF36583-BB7F-476C-A980-E0851D9947DB}" srcOrd="22" destOrd="0" presId="urn:microsoft.com/office/officeart/2005/8/layout/cycle5"/>
    <dgm:cxn modelId="{8BD154B6-5720-4CF3-8FA4-479077DBF031}" type="presParOf" srcId="{5C1B40A2-C95B-481E-9090-4B7BCF3B56CE}" destId="{6B2E63ED-B4B9-4312-8B34-C6298E61E31E}" srcOrd="23" destOrd="0" presId="urn:microsoft.com/office/officeart/2005/8/layout/cycle5"/>
  </dgm:cxnLst>
  <dgm:bg>
    <a:noFill/>
  </dgm:bg>
  <dgm:whole>
    <a:ln w="31750">
      <a:prstDash val="sysDot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87C888-2D2C-4A40-9D0D-9F35CEC76C38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EBDFF96-3F39-46F7-B0BF-D4AB114F203C}">
      <dgm:prSet/>
      <dgm:spPr>
        <a:gradFill rotWithShape="0">
          <a:gsLst>
            <a:gs pos="0">
              <a:srgbClr val="2787A0"/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Преемственность  бюджетной  классификации  Российской  Федерации,  а также  обеспечение  сопоставимости  показателей  бюджета  отчетного, текущего и очередного финансового года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A72CF5-421C-46F0-8F2D-2EA136A9AF80}" type="parTrans" cxnId="{2EA4161B-866E-4F06-8A39-3FD84C981975}">
      <dgm:prSet/>
      <dgm:spPr/>
      <dgm:t>
        <a:bodyPr/>
        <a:lstStyle/>
        <a:p>
          <a:endParaRPr lang="ru-RU"/>
        </a:p>
      </dgm:t>
    </dgm:pt>
    <dgm:pt modelId="{99D6746B-7139-40F4-8698-101B9A3573B8}" type="sibTrans" cxnId="{2EA4161B-866E-4F06-8A39-3FD84C981975}">
      <dgm:prSet/>
      <dgm:spPr/>
      <dgm:t>
        <a:bodyPr/>
        <a:lstStyle/>
        <a:p>
          <a:endParaRPr lang="ru-RU"/>
        </a:p>
      </dgm:t>
    </dgm:pt>
    <dgm:pt modelId="{76F60F58-8547-4806-867A-D733FC610825}">
      <dgm:prSet custT="1"/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120650" h="88900"/>
          <a:bevelB w="88900" h="31750"/>
        </a:sp3d>
      </dgm:spPr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Обязательная  открытость  для  общества  и  средств  массовой  информации проектов бюджетов, обеспечение доступа к информации на едином портале бюджетной системы Российской Федерации в сети «Интернет»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D7F28F-79CA-4A6F-AAFE-EE2C1BE21B36}" type="parTrans" cxnId="{84476332-E4EB-43E8-BBC8-61106A95B702}">
      <dgm:prSet/>
      <dgm:spPr/>
      <dgm:t>
        <a:bodyPr/>
        <a:lstStyle/>
        <a:p>
          <a:endParaRPr lang="ru-RU"/>
        </a:p>
      </dgm:t>
    </dgm:pt>
    <dgm:pt modelId="{DE9492DF-1773-4112-A6D0-E905DF16EB18}" type="sibTrans" cxnId="{84476332-E4EB-43E8-BBC8-61106A95B702}">
      <dgm:prSet/>
      <dgm:spPr/>
      <dgm:t>
        <a:bodyPr/>
        <a:lstStyle/>
        <a:p>
          <a:endParaRPr lang="ru-RU"/>
        </a:p>
      </dgm:t>
    </dgm:pt>
    <dgm:pt modelId="{732F433C-2B2D-4196-A514-30CB863CA28B}">
      <dgm:prSet custT="1"/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Доступность иных сведений о бюджетах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476C40-AC38-4844-9AA4-E39A33F0712B}" type="parTrans" cxnId="{99051BC1-224A-421A-B39F-5A1285DA9223}">
      <dgm:prSet/>
      <dgm:spPr/>
      <dgm:t>
        <a:bodyPr/>
        <a:lstStyle/>
        <a:p>
          <a:endParaRPr lang="ru-RU"/>
        </a:p>
      </dgm:t>
    </dgm:pt>
    <dgm:pt modelId="{F156AEE1-8E07-4126-A979-703E4B98CB3D}" type="sibTrans" cxnId="{99051BC1-224A-421A-B39F-5A1285DA9223}">
      <dgm:prSet/>
      <dgm:spPr/>
      <dgm:t>
        <a:bodyPr/>
        <a:lstStyle/>
        <a:p>
          <a:endParaRPr lang="ru-RU"/>
        </a:p>
      </dgm:t>
    </dgm:pt>
    <dgm:pt modelId="{FD190CAB-DE1F-440A-9ECC-79FA429BE595}">
      <dgm:prSet custT="1"/>
      <dgm:spPr>
        <a:gradFill rotWithShape="0">
          <a:gsLst>
            <a:gs pos="55040">
              <a:srgbClr val="BC3835"/>
            </a:gs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Обязательное  опубликование  в  средствах  массовой  информации утвержденных бюджетов и отчетов об их исполнении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BBD7C4-9FB0-46EA-9AC0-EFF0EA3A3DFE}" type="parTrans" cxnId="{8DEE285D-625F-4E74-B868-EEAF71FAEC1C}">
      <dgm:prSet/>
      <dgm:spPr/>
      <dgm:t>
        <a:bodyPr/>
        <a:lstStyle/>
        <a:p>
          <a:endParaRPr lang="ru-RU"/>
        </a:p>
      </dgm:t>
    </dgm:pt>
    <dgm:pt modelId="{9B98FFBE-5E75-4248-BAB9-A8D7A99915D5}" type="sibTrans" cxnId="{8DEE285D-625F-4E74-B868-EEAF71FAEC1C}">
      <dgm:prSet/>
      <dgm:spPr/>
      <dgm:t>
        <a:bodyPr/>
        <a:lstStyle/>
        <a:p>
          <a:endParaRPr lang="ru-RU"/>
        </a:p>
      </dgm:t>
    </dgm:pt>
    <dgm:pt modelId="{8AD06B7D-0410-483A-AB8F-6C288975DD0E}" type="pres">
      <dgm:prSet presAssocID="{B687C888-2D2C-4A40-9D0D-9F35CEC76C3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64ECDAE-9762-40F3-8050-A7D2A339FB54}" type="pres">
      <dgm:prSet presAssocID="{B687C888-2D2C-4A40-9D0D-9F35CEC76C38}" presName="Name1" presStyleCnt="0"/>
      <dgm:spPr/>
      <dgm:t>
        <a:bodyPr/>
        <a:lstStyle/>
        <a:p>
          <a:endParaRPr lang="ru-RU"/>
        </a:p>
      </dgm:t>
    </dgm:pt>
    <dgm:pt modelId="{8BD0E639-3C8F-4A61-A7C2-A0D19F809682}" type="pres">
      <dgm:prSet presAssocID="{B687C888-2D2C-4A40-9D0D-9F35CEC76C38}" presName="cycle" presStyleCnt="0"/>
      <dgm:spPr/>
      <dgm:t>
        <a:bodyPr/>
        <a:lstStyle/>
        <a:p>
          <a:endParaRPr lang="ru-RU"/>
        </a:p>
      </dgm:t>
    </dgm:pt>
    <dgm:pt modelId="{0EAD4ADA-2A59-4EF1-8653-CB7F7981888C}" type="pres">
      <dgm:prSet presAssocID="{B687C888-2D2C-4A40-9D0D-9F35CEC76C38}" presName="srcNode" presStyleLbl="node1" presStyleIdx="0" presStyleCnt="4"/>
      <dgm:spPr/>
      <dgm:t>
        <a:bodyPr/>
        <a:lstStyle/>
        <a:p>
          <a:endParaRPr lang="ru-RU"/>
        </a:p>
      </dgm:t>
    </dgm:pt>
    <dgm:pt modelId="{4C9518E1-12EB-4B3C-8B5F-D974E14EFB87}" type="pres">
      <dgm:prSet presAssocID="{B687C888-2D2C-4A40-9D0D-9F35CEC76C38}" presName="conn" presStyleLbl="parChTrans1D2" presStyleIdx="0" presStyleCnt="1"/>
      <dgm:spPr/>
      <dgm:t>
        <a:bodyPr/>
        <a:lstStyle/>
        <a:p>
          <a:endParaRPr lang="ru-RU"/>
        </a:p>
      </dgm:t>
    </dgm:pt>
    <dgm:pt modelId="{F75459F7-9FDB-482E-96CE-B9EB44E43125}" type="pres">
      <dgm:prSet presAssocID="{B687C888-2D2C-4A40-9D0D-9F35CEC76C38}" presName="extraNode" presStyleLbl="node1" presStyleIdx="0" presStyleCnt="4"/>
      <dgm:spPr/>
      <dgm:t>
        <a:bodyPr/>
        <a:lstStyle/>
        <a:p>
          <a:endParaRPr lang="ru-RU"/>
        </a:p>
      </dgm:t>
    </dgm:pt>
    <dgm:pt modelId="{2F5125A3-AB0A-4860-ADFD-47CFD27FD192}" type="pres">
      <dgm:prSet presAssocID="{B687C888-2D2C-4A40-9D0D-9F35CEC76C38}" presName="dstNode" presStyleLbl="node1" presStyleIdx="0" presStyleCnt="4"/>
      <dgm:spPr/>
      <dgm:t>
        <a:bodyPr/>
        <a:lstStyle/>
        <a:p>
          <a:endParaRPr lang="ru-RU"/>
        </a:p>
      </dgm:t>
    </dgm:pt>
    <dgm:pt modelId="{5244B001-A17A-4B8C-9581-5FC16B84669E}" type="pres">
      <dgm:prSet presAssocID="{FD190CAB-DE1F-440A-9ECC-79FA429BE595}" presName="text_1" presStyleLbl="node1" presStyleIdx="0" presStyleCnt="4" custScaleY="1250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51564-DC84-4048-967D-B6F7E9FBBF78}" type="pres">
      <dgm:prSet presAssocID="{FD190CAB-DE1F-440A-9ECC-79FA429BE595}" presName="accent_1" presStyleCnt="0"/>
      <dgm:spPr/>
      <dgm:t>
        <a:bodyPr/>
        <a:lstStyle/>
        <a:p>
          <a:endParaRPr lang="ru-RU"/>
        </a:p>
      </dgm:t>
    </dgm:pt>
    <dgm:pt modelId="{89611791-A850-4B89-89EB-5C21F0941E7C}" type="pres">
      <dgm:prSet presAssocID="{FD190CAB-DE1F-440A-9ECC-79FA429BE595}" presName="accentRepeatNode" presStyleLbl="solidFgAcc1" presStyleIdx="0" presStyleCnt="4"/>
      <dgm:spPr/>
      <dgm:t>
        <a:bodyPr/>
        <a:lstStyle/>
        <a:p>
          <a:endParaRPr lang="ru-RU"/>
        </a:p>
      </dgm:t>
    </dgm:pt>
    <dgm:pt modelId="{66B8FCFB-CF53-4F5C-A7F0-C7F64F465CC0}" type="pres">
      <dgm:prSet presAssocID="{732F433C-2B2D-4196-A514-30CB863CA28B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2F0470-829F-42C3-9EF1-4EEC01DD9A73}" type="pres">
      <dgm:prSet presAssocID="{732F433C-2B2D-4196-A514-30CB863CA28B}" presName="accent_2" presStyleCnt="0"/>
      <dgm:spPr/>
      <dgm:t>
        <a:bodyPr/>
        <a:lstStyle/>
        <a:p>
          <a:endParaRPr lang="ru-RU"/>
        </a:p>
      </dgm:t>
    </dgm:pt>
    <dgm:pt modelId="{4D556A40-5431-4055-AE3D-37731D8F9AED}" type="pres">
      <dgm:prSet presAssocID="{732F433C-2B2D-4196-A514-30CB863CA28B}" presName="accentRepeatNode" presStyleLbl="solidFgAcc1" presStyleIdx="1" presStyleCnt="4"/>
      <dgm:spPr/>
      <dgm:t>
        <a:bodyPr/>
        <a:lstStyle/>
        <a:p>
          <a:endParaRPr lang="ru-RU"/>
        </a:p>
      </dgm:t>
    </dgm:pt>
    <dgm:pt modelId="{C285525D-0608-40F3-B875-FCB296F56181}" type="pres">
      <dgm:prSet presAssocID="{76F60F58-8547-4806-867A-D733FC610825}" presName="text_3" presStyleLbl="node1" presStyleIdx="2" presStyleCnt="4" custScaleY="1367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B9F46-5F7F-41FF-86F9-66EA3101C120}" type="pres">
      <dgm:prSet presAssocID="{76F60F58-8547-4806-867A-D733FC610825}" presName="accent_3" presStyleCnt="0"/>
      <dgm:spPr/>
      <dgm:t>
        <a:bodyPr/>
        <a:lstStyle/>
        <a:p>
          <a:endParaRPr lang="ru-RU"/>
        </a:p>
      </dgm:t>
    </dgm:pt>
    <dgm:pt modelId="{0AFC0337-A094-4E6F-ADC3-86192D44916D}" type="pres">
      <dgm:prSet presAssocID="{76F60F58-8547-4806-867A-D733FC610825}" presName="accentRepeatNode" presStyleLbl="solidFgAcc1" presStyleIdx="2" presStyleCnt="4"/>
      <dgm:spPr/>
      <dgm:t>
        <a:bodyPr/>
        <a:lstStyle/>
        <a:p>
          <a:endParaRPr lang="ru-RU"/>
        </a:p>
      </dgm:t>
    </dgm:pt>
    <dgm:pt modelId="{6ABFB54C-78EB-4035-AEF4-2CC6CDAEC6BA}" type="pres">
      <dgm:prSet presAssocID="{0EBDFF96-3F39-46F7-B0BF-D4AB114F203C}" presName="text_4" presStyleLbl="node1" presStyleIdx="3" presStyleCnt="4" custScaleY="123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A1D313-E4C2-4C27-84AA-11DBA9C31CC0}" type="pres">
      <dgm:prSet presAssocID="{0EBDFF96-3F39-46F7-B0BF-D4AB114F203C}" presName="accent_4" presStyleCnt="0"/>
      <dgm:spPr/>
      <dgm:t>
        <a:bodyPr/>
        <a:lstStyle/>
        <a:p>
          <a:endParaRPr lang="ru-RU"/>
        </a:p>
      </dgm:t>
    </dgm:pt>
    <dgm:pt modelId="{C860734A-428E-4FAA-A848-A86E63673D4E}" type="pres">
      <dgm:prSet presAssocID="{0EBDFF96-3F39-46F7-B0BF-D4AB114F203C}" presName="accentRepeatNode" presStyleLbl="solidFgAcc1" presStyleIdx="3" presStyleCnt="4"/>
      <dgm:spPr/>
      <dgm:t>
        <a:bodyPr/>
        <a:lstStyle/>
        <a:p>
          <a:endParaRPr lang="ru-RU"/>
        </a:p>
      </dgm:t>
    </dgm:pt>
  </dgm:ptLst>
  <dgm:cxnLst>
    <dgm:cxn modelId="{84476332-E4EB-43E8-BBC8-61106A95B702}" srcId="{B687C888-2D2C-4A40-9D0D-9F35CEC76C38}" destId="{76F60F58-8547-4806-867A-D733FC610825}" srcOrd="2" destOrd="0" parTransId="{35D7F28F-79CA-4A6F-AAFE-EE2C1BE21B36}" sibTransId="{DE9492DF-1773-4112-A6D0-E905DF16EB18}"/>
    <dgm:cxn modelId="{E67CC915-6B3C-4803-AB36-DC848E772B9F}" type="presOf" srcId="{9B98FFBE-5E75-4248-BAB9-A8D7A99915D5}" destId="{4C9518E1-12EB-4B3C-8B5F-D974E14EFB87}" srcOrd="0" destOrd="0" presId="urn:microsoft.com/office/officeart/2008/layout/VerticalCurvedList"/>
    <dgm:cxn modelId="{99051BC1-224A-421A-B39F-5A1285DA9223}" srcId="{B687C888-2D2C-4A40-9D0D-9F35CEC76C38}" destId="{732F433C-2B2D-4196-A514-30CB863CA28B}" srcOrd="1" destOrd="0" parTransId="{72476C40-AC38-4844-9AA4-E39A33F0712B}" sibTransId="{F156AEE1-8E07-4126-A979-703E4B98CB3D}"/>
    <dgm:cxn modelId="{8DEE285D-625F-4E74-B868-EEAF71FAEC1C}" srcId="{B687C888-2D2C-4A40-9D0D-9F35CEC76C38}" destId="{FD190CAB-DE1F-440A-9ECC-79FA429BE595}" srcOrd="0" destOrd="0" parTransId="{91BBD7C4-9FB0-46EA-9AC0-EFF0EA3A3DFE}" sibTransId="{9B98FFBE-5E75-4248-BAB9-A8D7A99915D5}"/>
    <dgm:cxn modelId="{E1B2D0EB-2305-4C78-92E6-B28567744E03}" type="presOf" srcId="{FD190CAB-DE1F-440A-9ECC-79FA429BE595}" destId="{5244B001-A17A-4B8C-9581-5FC16B84669E}" srcOrd="0" destOrd="0" presId="urn:microsoft.com/office/officeart/2008/layout/VerticalCurvedList"/>
    <dgm:cxn modelId="{C73B4DC0-4E2E-4614-852C-C4EF1564952F}" type="presOf" srcId="{0EBDFF96-3F39-46F7-B0BF-D4AB114F203C}" destId="{6ABFB54C-78EB-4035-AEF4-2CC6CDAEC6BA}" srcOrd="0" destOrd="0" presId="urn:microsoft.com/office/officeart/2008/layout/VerticalCurvedList"/>
    <dgm:cxn modelId="{55E2979E-6453-4DB1-8500-6B44D1FB9B86}" type="presOf" srcId="{732F433C-2B2D-4196-A514-30CB863CA28B}" destId="{66B8FCFB-CF53-4F5C-A7F0-C7F64F465CC0}" srcOrd="0" destOrd="0" presId="urn:microsoft.com/office/officeart/2008/layout/VerticalCurvedList"/>
    <dgm:cxn modelId="{2EA4161B-866E-4F06-8A39-3FD84C981975}" srcId="{B687C888-2D2C-4A40-9D0D-9F35CEC76C38}" destId="{0EBDFF96-3F39-46F7-B0BF-D4AB114F203C}" srcOrd="3" destOrd="0" parTransId="{8AA72CF5-421C-46F0-8F2D-2EA136A9AF80}" sibTransId="{99D6746B-7139-40F4-8698-101B9A3573B8}"/>
    <dgm:cxn modelId="{01F7473C-4415-48D9-86DA-17A24E095D91}" type="presOf" srcId="{B687C888-2D2C-4A40-9D0D-9F35CEC76C38}" destId="{8AD06B7D-0410-483A-AB8F-6C288975DD0E}" srcOrd="0" destOrd="0" presId="urn:microsoft.com/office/officeart/2008/layout/VerticalCurvedList"/>
    <dgm:cxn modelId="{7FA800D1-DA2B-407E-B7BE-2607355D2825}" type="presOf" srcId="{76F60F58-8547-4806-867A-D733FC610825}" destId="{C285525D-0608-40F3-B875-FCB296F56181}" srcOrd="0" destOrd="0" presId="urn:microsoft.com/office/officeart/2008/layout/VerticalCurvedList"/>
    <dgm:cxn modelId="{5E9B5D5D-C9F5-46F3-A517-CC17A599BBB4}" type="presParOf" srcId="{8AD06B7D-0410-483A-AB8F-6C288975DD0E}" destId="{A64ECDAE-9762-40F3-8050-A7D2A339FB54}" srcOrd="0" destOrd="0" presId="urn:microsoft.com/office/officeart/2008/layout/VerticalCurvedList"/>
    <dgm:cxn modelId="{27FE4D84-1815-4982-8057-3204C7819DB2}" type="presParOf" srcId="{A64ECDAE-9762-40F3-8050-A7D2A339FB54}" destId="{8BD0E639-3C8F-4A61-A7C2-A0D19F809682}" srcOrd="0" destOrd="0" presId="urn:microsoft.com/office/officeart/2008/layout/VerticalCurvedList"/>
    <dgm:cxn modelId="{258A2AD1-EF20-47F8-A457-C6692C678346}" type="presParOf" srcId="{8BD0E639-3C8F-4A61-A7C2-A0D19F809682}" destId="{0EAD4ADA-2A59-4EF1-8653-CB7F7981888C}" srcOrd="0" destOrd="0" presId="urn:microsoft.com/office/officeart/2008/layout/VerticalCurvedList"/>
    <dgm:cxn modelId="{3F37ACD1-6949-402F-9B0F-0FFA36DCFA47}" type="presParOf" srcId="{8BD0E639-3C8F-4A61-A7C2-A0D19F809682}" destId="{4C9518E1-12EB-4B3C-8B5F-D974E14EFB87}" srcOrd="1" destOrd="0" presId="urn:microsoft.com/office/officeart/2008/layout/VerticalCurvedList"/>
    <dgm:cxn modelId="{E2610C0B-0DCB-478E-BCB5-65169A6E5FB9}" type="presParOf" srcId="{8BD0E639-3C8F-4A61-A7C2-A0D19F809682}" destId="{F75459F7-9FDB-482E-96CE-B9EB44E43125}" srcOrd="2" destOrd="0" presId="urn:microsoft.com/office/officeart/2008/layout/VerticalCurvedList"/>
    <dgm:cxn modelId="{F6D6AD7A-CE8C-4317-83E9-5500D851682C}" type="presParOf" srcId="{8BD0E639-3C8F-4A61-A7C2-A0D19F809682}" destId="{2F5125A3-AB0A-4860-ADFD-47CFD27FD192}" srcOrd="3" destOrd="0" presId="urn:microsoft.com/office/officeart/2008/layout/VerticalCurvedList"/>
    <dgm:cxn modelId="{DEA821F8-9E81-4DF6-91B0-95B9E0A5AB7E}" type="presParOf" srcId="{A64ECDAE-9762-40F3-8050-A7D2A339FB54}" destId="{5244B001-A17A-4B8C-9581-5FC16B84669E}" srcOrd="1" destOrd="0" presId="urn:microsoft.com/office/officeart/2008/layout/VerticalCurvedList"/>
    <dgm:cxn modelId="{CB08812A-61F9-4C6F-9FBD-48B400BE3CCF}" type="presParOf" srcId="{A64ECDAE-9762-40F3-8050-A7D2A339FB54}" destId="{A0651564-DC84-4048-967D-B6F7E9FBBF78}" srcOrd="2" destOrd="0" presId="urn:microsoft.com/office/officeart/2008/layout/VerticalCurvedList"/>
    <dgm:cxn modelId="{A81C75C9-B0B4-40A6-9580-B520F9121F67}" type="presParOf" srcId="{A0651564-DC84-4048-967D-B6F7E9FBBF78}" destId="{89611791-A850-4B89-89EB-5C21F0941E7C}" srcOrd="0" destOrd="0" presId="urn:microsoft.com/office/officeart/2008/layout/VerticalCurvedList"/>
    <dgm:cxn modelId="{681D966E-5717-4E28-8D37-F38D169F3F2B}" type="presParOf" srcId="{A64ECDAE-9762-40F3-8050-A7D2A339FB54}" destId="{66B8FCFB-CF53-4F5C-A7F0-C7F64F465CC0}" srcOrd="3" destOrd="0" presId="urn:microsoft.com/office/officeart/2008/layout/VerticalCurvedList"/>
    <dgm:cxn modelId="{06A80E11-5C3C-4073-8C68-663D40570F44}" type="presParOf" srcId="{A64ECDAE-9762-40F3-8050-A7D2A339FB54}" destId="{1C2F0470-829F-42C3-9EF1-4EEC01DD9A73}" srcOrd="4" destOrd="0" presId="urn:microsoft.com/office/officeart/2008/layout/VerticalCurvedList"/>
    <dgm:cxn modelId="{22A9FDDB-12F0-4395-B9B5-8A33E6684907}" type="presParOf" srcId="{1C2F0470-829F-42C3-9EF1-4EEC01DD9A73}" destId="{4D556A40-5431-4055-AE3D-37731D8F9AED}" srcOrd="0" destOrd="0" presId="urn:microsoft.com/office/officeart/2008/layout/VerticalCurvedList"/>
    <dgm:cxn modelId="{E558A72B-8E29-4A7E-8C04-8406FA4D1C05}" type="presParOf" srcId="{A64ECDAE-9762-40F3-8050-A7D2A339FB54}" destId="{C285525D-0608-40F3-B875-FCB296F56181}" srcOrd="5" destOrd="0" presId="urn:microsoft.com/office/officeart/2008/layout/VerticalCurvedList"/>
    <dgm:cxn modelId="{387BEACF-0B61-4405-ACE6-E294BEF0E9C5}" type="presParOf" srcId="{A64ECDAE-9762-40F3-8050-A7D2A339FB54}" destId="{35BB9F46-5F7F-41FF-86F9-66EA3101C120}" srcOrd="6" destOrd="0" presId="urn:microsoft.com/office/officeart/2008/layout/VerticalCurvedList"/>
    <dgm:cxn modelId="{3B0465DF-99B2-44D0-B01C-66A27EA156BA}" type="presParOf" srcId="{35BB9F46-5F7F-41FF-86F9-66EA3101C120}" destId="{0AFC0337-A094-4E6F-ADC3-86192D44916D}" srcOrd="0" destOrd="0" presId="urn:microsoft.com/office/officeart/2008/layout/VerticalCurvedList"/>
    <dgm:cxn modelId="{65E4BC68-1ACA-445D-A644-E0901D40501E}" type="presParOf" srcId="{A64ECDAE-9762-40F3-8050-A7D2A339FB54}" destId="{6ABFB54C-78EB-4035-AEF4-2CC6CDAEC6BA}" srcOrd="7" destOrd="0" presId="urn:microsoft.com/office/officeart/2008/layout/VerticalCurvedList"/>
    <dgm:cxn modelId="{B6A1B156-585E-415B-9722-2AA9324FBE75}" type="presParOf" srcId="{A64ECDAE-9762-40F3-8050-A7D2A339FB54}" destId="{EAA1D313-E4C2-4C27-84AA-11DBA9C31CC0}" srcOrd="8" destOrd="0" presId="urn:microsoft.com/office/officeart/2008/layout/VerticalCurvedList"/>
    <dgm:cxn modelId="{0DDA7744-DBA6-4B4E-A36B-4B5F82209DAB}" type="presParOf" srcId="{EAA1D313-E4C2-4C27-84AA-11DBA9C31CC0}" destId="{C860734A-428E-4FAA-A848-A86E63673D4E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02BB46-0FB4-41FF-A554-41F7F9491673}" type="doc">
      <dgm:prSet loTypeId="urn:microsoft.com/office/officeart/2005/8/layout/chevron2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6F9F519-2109-45B1-AADF-8232A86EFCE0}">
      <dgm:prSet phldrT="[Текст]" custT="1"/>
      <dgm:spPr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2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44B8D75A-DE34-41C8-8994-E8B8ED9302A2}" type="parTrans" cxnId="{A8BE85A2-D702-4868-B584-EF8A53EAA783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8A5CB6F2-2857-4187-B144-6BC2933496DE}" type="sibTrans" cxnId="{A8BE85A2-D702-4868-B584-EF8A53EAA783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F1F7356-A40A-4664-8F09-DCB32AA86C7F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Публичные слушания по проекту бюджета Сулинского сельского поселения Миллеровского района на очередной финансовый год и плановый период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4E4F48D2-2D46-4F25-9CDB-CD1C3C1F266F}" type="parTrans" cxnId="{D65DA16B-1DBA-4C33-92F5-5C4D71D935CA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B5DD2DC9-C5FD-4CC2-9709-5480443B26ED}" type="sibTrans" cxnId="{D65DA16B-1DBA-4C33-92F5-5C4D71D935CA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FE85BF6-BCDC-4017-91BF-02BCB4EE81CF}">
      <dgm:prSet phldrT="[Текст]" custT="1"/>
      <dgm:spPr>
        <a:gradFill rotWithShape="0">
          <a:gsLst>
            <a:gs pos="65040">
              <a:srgbClr val="2787A0"/>
            </a:gs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</a:gradFill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3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08531EDF-CF65-4978-A90B-ADA0C57EBE5E}" type="parTrans" cxnId="{69C51293-7CB3-4F2F-B8A0-0CA79F605E19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7DD77760-C8F4-49E6-9E8F-334432BBD4D2}" type="sibTrans" cxnId="{69C51293-7CB3-4F2F-B8A0-0CA79F605E19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7F41895E-98A7-46FB-B28A-C84206F4DB1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Публичные слушания по проекту решения Собрания депутатов Сулинского сельского поселения об исполнении бюджета (проходят ежегодно в мае - июне)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7FD36B4-A98C-4372-B275-371A0CE077B3}" type="parTrans" cxnId="{B1477436-73BC-42F2-ADF9-4FCF338354E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B147BD8-30FF-44D8-A408-D8D3DEC01679}" type="sibTrans" cxnId="{B1477436-73BC-42F2-ADF9-4FCF338354E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A078A731-E554-4FB9-AA78-6257C0B78310}">
      <dgm:prSet custT="1"/>
      <dgm:spPr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1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AAC83F08-7649-4066-8FED-8D0C3B44D316}" type="parTrans" cxnId="{AC33BC91-2ED8-46EA-9494-D203857DD508}">
      <dgm:prSet/>
      <dgm:spPr/>
      <dgm:t>
        <a:bodyPr/>
        <a:lstStyle/>
        <a:p>
          <a:endParaRPr lang="ru-RU"/>
        </a:p>
      </dgm:t>
    </dgm:pt>
    <dgm:pt modelId="{2A5C7F5D-7A07-4B50-89E9-5E5BE1E92C34}" type="sibTrans" cxnId="{AC33BC91-2ED8-46EA-9494-D203857DD508}">
      <dgm:prSet/>
      <dgm:spPr/>
      <dgm:t>
        <a:bodyPr/>
        <a:lstStyle/>
        <a:p>
          <a:endParaRPr lang="ru-RU"/>
        </a:p>
      </dgm:t>
    </dgm:pt>
    <dgm:pt modelId="{A6EB957A-A4E1-478E-ADCD-7EDEA0203F6B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Оценка качества предоставления муниципальных услуг размещается на сайте администрации и проводится социологический опрос в МФЦ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C88BBE77-2251-4D3C-8629-F32F86DC02B6}" type="parTrans" cxnId="{F42B76BE-86C6-4522-BE85-F52890E68188}">
      <dgm:prSet/>
      <dgm:spPr/>
      <dgm:t>
        <a:bodyPr/>
        <a:lstStyle/>
        <a:p>
          <a:endParaRPr lang="ru-RU"/>
        </a:p>
      </dgm:t>
    </dgm:pt>
    <dgm:pt modelId="{D474901E-F7E4-4345-84A8-6CAC47463D48}" type="sibTrans" cxnId="{F42B76BE-86C6-4522-BE85-F52890E68188}">
      <dgm:prSet/>
      <dgm:spPr/>
      <dgm:t>
        <a:bodyPr/>
        <a:lstStyle/>
        <a:p>
          <a:endParaRPr lang="ru-RU"/>
        </a:p>
      </dgm:t>
    </dgm:pt>
    <dgm:pt modelId="{BFAC00B3-85EF-491E-B75E-B3D9B61E3604}" type="pres">
      <dgm:prSet presAssocID="{2302BB46-0FB4-41FF-A554-41F7F949167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458316-A539-4ACD-8859-BA7C50FA77BB}" type="pres">
      <dgm:prSet presAssocID="{A078A731-E554-4FB9-AA78-6257C0B78310}" presName="composite" presStyleCnt="0"/>
      <dgm:spPr/>
      <dgm:t>
        <a:bodyPr/>
        <a:lstStyle/>
        <a:p>
          <a:endParaRPr lang="ru-RU"/>
        </a:p>
      </dgm:t>
    </dgm:pt>
    <dgm:pt modelId="{542DC0D7-31C2-42EA-BB4C-DEF180C2638D}" type="pres">
      <dgm:prSet presAssocID="{A078A731-E554-4FB9-AA78-6257C0B7831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E3794C-583D-49EB-B0F4-0FF5349DB8CB}" type="pres">
      <dgm:prSet presAssocID="{A078A731-E554-4FB9-AA78-6257C0B7831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77F1C5-BA8B-4CB1-86EB-C1FD393F68A6}" type="pres">
      <dgm:prSet presAssocID="{2A5C7F5D-7A07-4B50-89E9-5E5BE1E92C34}" presName="sp" presStyleCnt="0"/>
      <dgm:spPr/>
      <dgm:t>
        <a:bodyPr/>
        <a:lstStyle/>
        <a:p>
          <a:endParaRPr lang="ru-RU"/>
        </a:p>
      </dgm:t>
    </dgm:pt>
    <dgm:pt modelId="{D2D8E201-3C5F-4601-B964-CAACF9ED1D1A}" type="pres">
      <dgm:prSet presAssocID="{26F9F519-2109-45B1-AADF-8232A86EFCE0}" presName="composite" presStyleCnt="0"/>
      <dgm:spPr/>
      <dgm:t>
        <a:bodyPr/>
        <a:lstStyle/>
        <a:p>
          <a:endParaRPr lang="ru-RU"/>
        </a:p>
      </dgm:t>
    </dgm:pt>
    <dgm:pt modelId="{50440816-1297-4B11-998C-952D8F66690F}" type="pres">
      <dgm:prSet presAssocID="{26F9F519-2109-45B1-AADF-8232A86EFCE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44F2BA-1CEC-49B4-BFA1-637D5130134C}" type="pres">
      <dgm:prSet presAssocID="{26F9F519-2109-45B1-AADF-8232A86EFCE0}" presName="descendantText" presStyleLbl="alignAcc1" presStyleIdx="1" presStyleCnt="3" custScaleX="98776" custScaleY="106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5AE0AF-0121-46F3-B31F-0D04F3238C1A}" type="pres">
      <dgm:prSet presAssocID="{8A5CB6F2-2857-4187-B144-6BC2933496DE}" presName="sp" presStyleCnt="0"/>
      <dgm:spPr/>
      <dgm:t>
        <a:bodyPr/>
        <a:lstStyle/>
        <a:p>
          <a:endParaRPr lang="ru-RU"/>
        </a:p>
      </dgm:t>
    </dgm:pt>
    <dgm:pt modelId="{148AF554-88A1-4A44-84B7-CC3507492EE1}" type="pres">
      <dgm:prSet presAssocID="{3FE85BF6-BCDC-4017-91BF-02BCB4EE81CF}" presName="composite" presStyleCnt="0"/>
      <dgm:spPr/>
      <dgm:t>
        <a:bodyPr/>
        <a:lstStyle/>
        <a:p>
          <a:endParaRPr lang="ru-RU"/>
        </a:p>
      </dgm:t>
    </dgm:pt>
    <dgm:pt modelId="{5E92A6C3-3BB5-4A4C-9D7B-8A92A09812C5}" type="pres">
      <dgm:prSet presAssocID="{3FE85BF6-BCDC-4017-91BF-02BCB4EE81C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940DFC-CC3C-446E-82E7-038E697B21A6}" type="pres">
      <dgm:prSet presAssocID="{3FE85BF6-BCDC-4017-91BF-02BCB4EE81CF}" presName="descendantText" presStyleLbl="alignAcc1" presStyleIdx="2" presStyleCnt="3" custScaleX="100683" custScaleY="109457" custLinFactNeighborX="4891" custLinFactNeighborY="3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BE85A2-D702-4868-B584-EF8A53EAA783}" srcId="{2302BB46-0FB4-41FF-A554-41F7F9491673}" destId="{26F9F519-2109-45B1-AADF-8232A86EFCE0}" srcOrd="1" destOrd="0" parTransId="{44B8D75A-DE34-41C8-8994-E8B8ED9302A2}" sibTransId="{8A5CB6F2-2857-4187-B144-6BC2933496DE}"/>
    <dgm:cxn modelId="{8C606C11-1F19-4DB4-B64C-0D6F45C07F1C}" type="presOf" srcId="{3FE85BF6-BCDC-4017-91BF-02BCB4EE81CF}" destId="{5E92A6C3-3BB5-4A4C-9D7B-8A92A09812C5}" srcOrd="0" destOrd="0" presId="urn:microsoft.com/office/officeart/2005/8/layout/chevron2"/>
    <dgm:cxn modelId="{AC33BC91-2ED8-46EA-9494-D203857DD508}" srcId="{2302BB46-0FB4-41FF-A554-41F7F9491673}" destId="{A078A731-E554-4FB9-AA78-6257C0B78310}" srcOrd="0" destOrd="0" parTransId="{AAC83F08-7649-4066-8FED-8D0C3B44D316}" sibTransId="{2A5C7F5D-7A07-4B50-89E9-5E5BE1E92C34}"/>
    <dgm:cxn modelId="{69C51293-7CB3-4F2F-B8A0-0CA79F605E19}" srcId="{2302BB46-0FB4-41FF-A554-41F7F9491673}" destId="{3FE85BF6-BCDC-4017-91BF-02BCB4EE81CF}" srcOrd="2" destOrd="0" parTransId="{08531EDF-CF65-4978-A90B-ADA0C57EBE5E}" sibTransId="{7DD77760-C8F4-49E6-9E8F-334432BBD4D2}"/>
    <dgm:cxn modelId="{EB74563A-1231-4A6F-9F48-4F94ABD6FFF2}" type="presOf" srcId="{2302BB46-0FB4-41FF-A554-41F7F9491673}" destId="{BFAC00B3-85EF-491E-B75E-B3D9B61E3604}" srcOrd="0" destOrd="0" presId="urn:microsoft.com/office/officeart/2005/8/layout/chevron2"/>
    <dgm:cxn modelId="{BAB74D19-F39E-4B58-B4C2-A765C143CDEB}" type="presOf" srcId="{A6EB957A-A4E1-478E-ADCD-7EDEA0203F6B}" destId="{3CE3794C-583D-49EB-B0F4-0FF5349DB8CB}" srcOrd="0" destOrd="0" presId="urn:microsoft.com/office/officeart/2005/8/layout/chevron2"/>
    <dgm:cxn modelId="{12D597AC-57B1-4B39-BCB3-4894B2417B88}" type="presOf" srcId="{26F9F519-2109-45B1-AADF-8232A86EFCE0}" destId="{50440816-1297-4B11-998C-952D8F66690F}" srcOrd="0" destOrd="0" presId="urn:microsoft.com/office/officeart/2005/8/layout/chevron2"/>
    <dgm:cxn modelId="{B1477436-73BC-42F2-ADF9-4FCF338354E1}" srcId="{3FE85BF6-BCDC-4017-91BF-02BCB4EE81CF}" destId="{7F41895E-98A7-46FB-B28A-C84206F4DB13}" srcOrd="0" destOrd="0" parTransId="{07FD36B4-A98C-4372-B275-371A0CE077B3}" sibTransId="{3B147BD8-30FF-44D8-A408-D8D3DEC01679}"/>
    <dgm:cxn modelId="{F42B76BE-86C6-4522-BE85-F52890E68188}" srcId="{A078A731-E554-4FB9-AA78-6257C0B78310}" destId="{A6EB957A-A4E1-478E-ADCD-7EDEA0203F6B}" srcOrd="0" destOrd="0" parTransId="{C88BBE77-2251-4D3C-8629-F32F86DC02B6}" sibTransId="{D474901E-F7E4-4345-84A8-6CAC47463D48}"/>
    <dgm:cxn modelId="{510711FC-21AD-4971-8529-C8B7CA112A40}" type="presOf" srcId="{A078A731-E554-4FB9-AA78-6257C0B78310}" destId="{542DC0D7-31C2-42EA-BB4C-DEF180C2638D}" srcOrd="0" destOrd="0" presId="urn:microsoft.com/office/officeart/2005/8/layout/chevron2"/>
    <dgm:cxn modelId="{9BC8417F-F2F6-4B06-8002-BDC7E5AB5D55}" type="presOf" srcId="{3F1F7356-A40A-4664-8F09-DCB32AA86C7F}" destId="{5944F2BA-1CEC-49B4-BFA1-637D5130134C}" srcOrd="0" destOrd="0" presId="urn:microsoft.com/office/officeart/2005/8/layout/chevron2"/>
    <dgm:cxn modelId="{E00C604E-665D-456A-A8DA-009F61CC89C2}" type="presOf" srcId="{7F41895E-98A7-46FB-B28A-C84206F4DB13}" destId="{5F940DFC-CC3C-446E-82E7-038E697B21A6}" srcOrd="0" destOrd="0" presId="urn:microsoft.com/office/officeart/2005/8/layout/chevron2"/>
    <dgm:cxn modelId="{D65DA16B-1DBA-4C33-92F5-5C4D71D935CA}" srcId="{26F9F519-2109-45B1-AADF-8232A86EFCE0}" destId="{3F1F7356-A40A-4664-8F09-DCB32AA86C7F}" srcOrd="0" destOrd="0" parTransId="{4E4F48D2-2D46-4F25-9CDB-CD1C3C1F266F}" sibTransId="{B5DD2DC9-C5FD-4CC2-9709-5480443B26ED}"/>
    <dgm:cxn modelId="{54D536D4-6875-48B6-BC7C-8923BF35891E}" type="presParOf" srcId="{BFAC00B3-85EF-491E-B75E-B3D9B61E3604}" destId="{87458316-A539-4ACD-8859-BA7C50FA77BB}" srcOrd="0" destOrd="0" presId="urn:microsoft.com/office/officeart/2005/8/layout/chevron2"/>
    <dgm:cxn modelId="{C69F815D-8E15-4DD5-80F5-B40C9D7BB2FD}" type="presParOf" srcId="{87458316-A539-4ACD-8859-BA7C50FA77BB}" destId="{542DC0D7-31C2-42EA-BB4C-DEF180C2638D}" srcOrd="0" destOrd="0" presId="urn:microsoft.com/office/officeart/2005/8/layout/chevron2"/>
    <dgm:cxn modelId="{3E36F31A-A614-406D-A424-2F99E361F6DA}" type="presParOf" srcId="{87458316-A539-4ACD-8859-BA7C50FA77BB}" destId="{3CE3794C-583D-49EB-B0F4-0FF5349DB8CB}" srcOrd="1" destOrd="0" presId="urn:microsoft.com/office/officeart/2005/8/layout/chevron2"/>
    <dgm:cxn modelId="{8B88AA6A-4105-466B-BFF9-8A3A01D8E8A3}" type="presParOf" srcId="{BFAC00B3-85EF-491E-B75E-B3D9B61E3604}" destId="{2A77F1C5-BA8B-4CB1-86EB-C1FD393F68A6}" srcOrd="1" destOrd="0" presId="urn:microsoft.com/office/officeart/2005/8/layout/chevron2"/>
    <dgm:cxn modelId="{0BD482E8-1DDC-4A57-973D-2B8C738A4F76}" type="presParOf" srcId="{BFAC00B3-85EF-491E-B75E-B3D9B61E3604}" destId="{D2D8E201-3C5F-4601-B964-CAACF9ED1D1A}" srcOrd="2" destOrd="0" presId="urn:microsoft.com/office/officeart/2005/8/layout/chevron2"/>
    <dgm:cxn modelId="{335BD87A-A3EE-4EA5-B4CA-F786DC97BC3A}" type="presParOf" srcId="{D2D8E201-3C5F-4601-B964-CAACF9ED1D1A}" destId="{50440816-1297-4B11-998C-952D8F66690F}" srcOrd="0" destOrd="0" presId="urn:microsoft.com/office/officeart/2005/8/layout/chevron2"/>
    <dgm:cxn modelId="{24193123-9C37-42FC-8A98-A59A00735A60}" type="presParOf" srcId="{D2D8E201-3C5F-4601-B964-CAACF9ED1D1A}" destId="{5944F2BA-1CEC-49B4-BFA1-637D5130134C}" srcOrd="1" destOrd="0" presId="urn:microsoft.com/office/officeart/2005/8/layout/chevron2"/>
    <dgm:cxn modelId="{CA901720-9F92-4D5E-B128-3A42B0102755}" type="presParOf" srcId="{BFAC00B3-85EF-491E-B75E-B3D9B61E3604}" destId="{065AE0AF-0121-46F3-B31F-0D04F3238C1A}" srcOrd="3" destOrd="0" presId="urn:microsoft.com/office/officeart/2005/8/layout/chevron2"/>
    <dgm:cxn modelId="{957A527B-1109-4DF6-B443-E8170473026E}" type="presParOf" srcId="{BFAC00B3-85EF-491E-B75E-B3D9B61E3604}" destId="{148AF554-88A1-4A44-84B7-CC3507492EE1}" srcOrd="4" destOrd="0" presId="urn:microsoft.com/office/officeart/2005/8/layout/chevron2"/>
    <dgm:cxn modelId="{5170B551-BC78-4C7D-ACF5-21914E27CF62}" type="presParOf" srcId="{148AF554-88A1-4A44-84B7-CC3507492EE1}" destId="{5E92A6C3-3BB5-4A4C-9D7B-8A92A09812C5}" srcOrd="0" destOrd="0" presId="urn:microsoft.com/office/officeart/2005/8/layout/chevron2"/>
    <dgm:cxn modelId="{9288AE35-2A83-49B7-954E-544F2B10E74C}" type="presParOf" srcId="{148AF554-88A1-4A44-84B7-CC3507492EE1}" destId="{5F940DFC-CC3C-446E-82E7-038E697B21A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BA3D46-9367-48F9-8A73-9B1E70E22609}" type="doc">
      <dgm:prSet loTypeId="urn:microsoft.com/office/officeart/2005/8/layout/process2" loCatId="process" qsTypeId="urn:microsoft.com/office/officeart/2005/8/quickstyle/3d1" qsCatId="3D" csTypeId="urn:microsoft.com/office/officeart/2005/8/colors/colorful3" csCatId="colorful" phldr="1"/>
      <dgm:spPr/>
    </dgm:pt>
    <dgm:pt modelId="{9264C8D3-FF88-4F44-8CD5-65BF86E37697}">
      <dgm:prSet phldrT="[Текст]" custT="1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Помогает формировать доходную часть бюджета (налог на доходы физических лиц)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3A566EB3-24E3-4475-BE59-0119EAF4A623}" type="parTrans" cxnId="{34C1C798-39AC-4158-9551-730BC7725383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0E734A16-C293-4748-8517-0A9EA181CCAB}" type="sibTrans" cxnId="{34C1C798-39AC-4158-9551-730BC7725383}">
      <dgm:prSet custT="1"/>
      <dgm:spPr/>
      <dgm:t>
        <a:bodyPr/>
        <a:lstStyle/>
        <a:p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7FD8A143-B7AB-454B-9B1F-A84AC45C10A7}">
      <dgm:prSet phldrT="[Текст]" custT="1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БЮДЖЕТ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3F93330A-7F3A-484F-ABB7-C28FCD2FA831}" type="parTrans" cxnId="{11CF050E-2081-4148-AE17-8E1BA90EEB8F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A15CC1F5-6249-4E92-A9B6-9668F50D1F63}" type="sibTrans" cxnId="{11CF050E-2081-4148-AE17-8E1BA90EEB8F}">
      <dgm:prSet custT="1"/>
      <dgm:spPr/>
      <dgm:t>
        <a:bodyPr/>
        <a:lstStyle/>
        <a:p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6B1509B8-0522-4DEA-AE49-07F59ADD9E7E}">
      <dgm:prSet phldrT="[Текст]" custT="1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Получает социальные гарантии – расходная часть бюджета (образование, культура, физическая культура и спорт, социальные выплаты и др.)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0443A813-0A8E-4A6C-B973-7018DD130B25}" type="parTrans" cxnId="{E19445E2-79CB-4232-9D39-A0BCAB92084D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D55BB6B0-2557-444C-8E07-D6FCC2D7726B}" type="sibTrans" cxnId="{E19445E2-79CB-4232-9D39-A0BCAB92084D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E9D8259D-6FD4-4641-93C5-306C6905A890}" type="pres">
      <dgm:prSet presAssocID="{11BA3D46-9367-48F9-8A73-9B1E70E22609}" presName="linearFlow" presStyleCnt="0">
        <dgm:presLayoutVars>
          <dgm:resizeHandles val="exact"/>
        </dgm:presLayoutVars>
      </dgm:prSet>
      <dgm:spPr/>
    </dgm:pt>
    <dgm:pt modelId="{296EA484-5669-4013-85EB-DA3C299C36A9}" type="pres">
      <dgm:prSet presAssocID="{9264C8D3-FF88-4F44-8CD5-65BF86E3769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2BCF26-80B2-4903-ABF9-72785541179D}" type="pres">
      <dgm:prSet presAssocID="{0E734A16-C293-4748-8517-0A9EA181CCAB}" presName="sibTrans" presStyleLbl="sibTrans2D1" presStyleIdx="0" presStyleCnt="2" custScaleY="567901"/>
      <dgm:spPr/>
      <dgm:t>
        <a:bodyPr/>
        <a:lstStyle/>
        <a:p>
          <a:endParaRPr lang="ru-RU"/>
        </a:p>
      </dgm:t>
    </dgm:pt>
    <dgm:pt modelId="{1184689C-7E49-442C-ABFD-11FDB0F64E61}" type="pres">
      <dgm:prSet presAssocID="{0E734A16-C293-4748-8517-0A9EA181CCAB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6200D8D2-3854-4D25-BF56-60B5B8D7FAFF}" type="pres">
      <dgm:prSet presAssocID="{7FD8A143-B7AB-454B-9B1F-A84AC45C10A7}" presName="node" presStyleLbl="node1" presStyleIdx="1" presStyleCnt="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55650287-F1CB-4840-B39A-F3D26DDAEFE4}" type="pres">
      <dgm:prSet presAssocID="{A15CC1F5-6249-4E92-A9B6-9668F50D1F63}" presName="sibTrans" presStyleLbl="sibTrans2D1" presStyleIdx="1" presStyleCnt="2" custScaleY="580247"/>
      <dgm:spPr/>
      <dgm:t>
        <a:bodyPr/>
        <a:lstStyle/>
        <a:p>
          <a:endParaRPr lang="ru-RU"/>
        </a:p>
      </dgm:t>
    </dgm:pt>
    <dgm:pt modelId="{A09464EA-902C-46D5-B88A-1386DB67FEEB}" type="pres">
      <dgm:prSet presAssocID="{A15CC1F5-6249-4E92-A9B6-9668F50D1F63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E8840CDC-23DD-43C5-A607-58D8C1DE46CB}" type="pres">
      <dgm:prSet presAssocID="{6B1509B8-0522-4DEA-AE49-07F59ADD9E7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C1C798-39AC-4158-9551-730BC7725383}" srcId="{11BA3D46-9367-48F9-8A73-9B1E70E22609}" destId="{9264C8D3-FF88-4F44-8CD5-65BF86E37697}" srcOrd="0" destOrd="0" parTransId="{3A566EB3-24E3-4475-BE59-0119EAF4A623}" sibTransId="{0E734A16-C293-4748-8517-0A9EA181CCAB}"/>
    <dgm:cxn modelId="{103942D8-036B-4053-ACC8-C647010D5654}" type="presOf" srcId="{9264C8D3-FF88-4F44-8CD5-65BF86E37697}" destId="{296EA484-5669-4013-85EB-DA3C299C36A9}" srcOrd="0" destOrd="0" presId="urn:microsoft.com/office/officeart/2005/8/layout/process2"/>
    <dgm:cxn modelId="{FCE1572D-30F1-40F9-A05D-29F5F1BACEF8}" type="presOf" srcId="{0E734A16-C293-4748-8517-0A9EA181CCAB}" destId="{1184689C-7E49-442C-ABFD-11FDB0F64E61}" srcOrd="1" destOrd="0" presId="urn:microsoft.com/office/officeart/2005/8/layout/process2"/>
    <dgm:cxn modelId="{B2B72DDE-E871-4E55-A61E-B33E75468D02}" type="presOf" srcId="{0E734A16-C293-4748-8517-0A9EA181CCAB}" destId="{BC2BCF26-80B2-4903-ABF9-72785541179D}" srcOrd="0" destOrd="0" presId="urn:microsoft.com/office/officeart/2005/8/layout/process2"/>
    <dgm:cxn modelId="{D96BC06A-753E-46C4-96AD-5998DD8A9CEB}" type="presOf" srcId="{A15CC1F5-6249-4E92-A9B6-9668F50D1F63}" destId="{A09464EA-902C-46D5-B88A-1386DB67FEEB}" srcOrd="1" destOrd="0" presId="urn:microsoft.com/office/officeart/2005/8/layout/process2"/>
    <dgm:cxn modelId="{080C3D95-418D-4A20-AB0F-7D675E338F45}" type="presOf" srcId="{A15CC1F5-6249-4E92-A9B6-9668F50D1F63}" destId="{55650287-F1CB-4840-B39A-F3D26DDAEFE4}" srcOrd="0" destOrd="0" presId="urn:microsoft.com/office/officeart/2005/8/layout/process2"/>
    <dgm:cxn modelId="{2947D261-B60B-4AF8-BCB9-4D95C2856C53}" type="presOf" srcId="{7FD8A143-B7AB-454B-9B1F-A84AC45C10A7}" destId="{6200D8D2-3854-4D25-BF56-60B5B8D7FAFF}" srcOrd="0" destOrd="0" presId="urn:microsoft.com/office/officeart/2005/8/layout/process2"/>
    <dgm:cxn modelId="{6D673412-8B54-44A3-AED6-9CDC31AEB0AD}" type="presOf" srcId="{11BA3D46-9367-48F9-8A73-9B1E70E22609}" destId="{E9D8259D-6FD4-4641-93C5-306C6905A890}" srcOrd="0" destOrd="0" presId="urn:microsoft.com/office/officeart/2005/8/layout/process2"/>
    <dgm:cxn modelId="{E19445E2-79CB-4232-9D39-A0BCAB92084D}" srcId="{11BA3D46-9367-48F9-8A73-9B1E70E22609}" destId="{6B1509B8-0522-4DEA-AE49-07F59ADD9E7E}" srcOrd="2" destOrd="0" parTransId="{0443A813-0A8E-4A6C-B973-7018DD130B25}" sibTransId="{D55BB6B0-2557-444C-8E07-D6FCC2D7726B}"/>
    <dgm:cxn modelId="{11CF050E-2081-4148-AE17-8E1BA90EEB8F}" srcId="{11BA3D46-9367-48F9-8A73-9B1E70E22609}" destId="{7FD8A143-B7AB-454B-9B1F-A84AC45C10A7}" srcOrd="1" destOrd="0" parTransId="{3F93330A-7F3A-484F-ABB7-C28FCD2FA831}" sibTransId="{A15CC1F5-6249-4E92-A9B6-9668F50D1F63}"/>
    <dgm:cxn modelId="{7B759CEB-B011-47C0-9320-76026BDF9E12}" type="presOf" srcId="{6B1509B8-0522-4DEA-AE49-07F59ADD9E7E}" destId="{E8840CDC-23DD-43C5-A607-58D8C1DE46CB}" srcOrd="0" destOrd="0" presId="urn:microsoft.com/office/officeart/2005/8/layout/process2"/>
    <dgm:cxn modelId="{CFFF4964-7812-47DD-AA52-3279021CD3CF}" type="presParOf" srcId="{E9D8259D-6FD4-4641-93C5-306C6905A890}" destId="{296EA484-5669-4013-85EB-DA3C299C36A9}" srcOrd="0" destOrd="0" presId="urn:microsoft.com/office/officeart/2005/8/layout/process2"/>
    <dgm:cxn modelId="{6775C616-4ADD-4865-A097-2F4A19ED823F}" type="presParOf" srcId="{E9D8259D-6FD4-4641-93C5-306C6905A890}" destId="{BC2BCF26-80B2-4903-ABF9-72785541179D}" srcOrd="1" destOrd="0" presId="urn:microsoft.com/office/officeart/2005/8/layout/process2"/>
    <dgm:cxn modelId="{2CA82867-964D-4CDD-89C3-A3793C39A279}" type="presParOf" srcId="{BC2BCF26-80B2-4903-ABF9-72785541179D}" destId="{1184689C-7E49-442C-ABFD-11FDB0F64E61}" srcOrd="0" destOrd="0" presId="urn:microsoft.com/office/officeart/2005/8/layout/process2"/>
    <dgm:cxn modelId="{7FE87ECD-98F4-48A5-9F64-E6CC0310AEE3}" type="presParOf" srcId="{E9D8259D-6FD4-4641-93C5-306C6905A890}" destId="{6200D8D2-3854-4D25-BF56-60B5B8D7FAFF}" srcOrd="2" destOrd="0" presId="urn:microsoft.com/office/officeart/2005/8/layout/process2"/>
    <dgm:cxn modelId="{9A41D91A-C68A-4109-9098-209559A5091F}" type="presParOf" srcId="{E9D8259D-6FD4-4641-93C5-306C6905A890}" destId="{55650287-F1CB-4840-B39A-F3D26DDAEFE4}" srcOrd="3" destOrd="0" presId="urn:microsoft.com/office/officeart/2005/8/layout/process2"/>
    <dgm:cxn modelId="{A940523F-BF41-4FB2-8003-47A0A67E1766}" type="presParOf" srcId="{55650287-F1CB-4840-B39A-F3D26DDAEFE4}" destId="{A09464EA-902C-46D5-B88A-1386DB67FEEB}" srcOrd="0" destOrd="0" presId="urn:microsoft.com/office/officeart/2005/8/layout/process2"/>
    <dgm:cxn modelId="{181E829B-F559-4CA9-A558-E5E83AB5EE30}" type="presParOf" srcId="{E9D8259D-6FD4-4641-93C5-306C6905A890}" destId="{E8840CDC-23DD-43C5-A607-58D8C1DE46CB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#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Повышение налоговых и неналоговых поступлений в бюджет</a:t>
          </a:r>
          <a:endParaRPr lang="ru-RU" sz="20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Формирование расходов с учетом их оптимизации и повышения </a:t>
          </a:r>
          <a:r>
            <a: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эффективнос</a:t>
          </a:r>
          <a:r>
            <a:rPr lang="ru-RU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ти</a:t>
          </a:r>
          <a:endParaRPr lang="ru-RU" sz="20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>
        <a:solidFill>
          <a:srgbClr val="99FF66"/>
        </a:solidFill>
      </dgm:spPr>
      <dgm:t>
        <a:bodyPr/>
        <a:lstStyle/>
        <a:p>
          <a:r>
            <a: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Проведение взвешенной долговой политики</a:t>
          </a:r>
          <a:endParaRPr lang="ru-RU" sz="24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3" custScaleX="85616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3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3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3" custScaleX="80551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3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3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3" custScaleX="77049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3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3" custScaleX="85206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FCE99B69-BED3-44DC-9B4C-98E72C896783}" type="presOf" srcId="{F0351681-504B-468A-A43A-35239C443A97}" destId="{01B5A3FF-8112-48C6-9524-2594DAB99429}" srcOrd="0" destOrd="0" presId="urn:microsoft.com/office/officeart/2005/8/layout/hList7#2"/>
    <dgm:cxn modelId="{52A36C5F-442A-405D-AAC4-1CDB38AFABE0}" type="presOf" srcId="{914D76AC-028B-4257-BED1-2C2263772DDA}" destId="{E32018F6-38F3-4F68-9FD0-50FD7BED2859}" srcOrd="0" destOrd="0" presId="urn:microsoft.com/office/officeart/2005/8/layout/hList7#2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C5C975CD-4B7D-4AA6-9F9B-E83B130B3C4B}" type="presOf" srcId="{BE907F90-9D92-45A1-94F8-1DCBD5B9715F}" destId="{14E9E240-14D8-48CE-A8EF-4C26DD964D0B}" srcOrd="0" destOrd="0" presId="urn:microsoft.com/office/officeart/2005/8/layout/hList7#2"/>
    <dgm:cxn modelId="{3EDBF4FD-7DD4-4EF3-BE9D-862C0BA1F08D}" type="presOf" srcId="{BFE45829-723F-4E4D-9831-F195998B70F6}" destId="{A490A214-21F9-4C52-8E3B-F3A359B01D89}" srcOrd="1" destOrd="0" presId="urn:microsoft.com/office/officeart/2005/8/layout/hList7#2"/>
    <dgm:cxn modelId="{7E5FE03F-B5AC-4410-AFBD-1247EC1958A2}" type="presOf" srcId="{F0351681-504B-468A-A43A-35239C443A97}" destId="{BD834AB3-FAFF-4D74-B8D8-881F0EC6B9AD}" srcOrd="1" destOrd="0" presId="urn:microsoft.com/office/officeart/2005/8/layout/hList7#2"/>
    <dgm:cxn modelId="{79CB92D9-CC56-4E39-84EA-E5692F448B8A}" type="presOf" srcId="{E1C31608-5158-4EC9-9C62-26BAAF099A48}" destId="{D893FC16-622A-4AA0-9276-3766E5F1AA15}" srcOrd="0" destOrd="0" presId="urn:microsoft.com/office/officeart/2005/8/layout/hList7#2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F2061F9D-9788-41A1-B4E5-626B01ECEC34}" type="presOf" srcId="{BE907F90-9D92-45A1-94F8-1DCBD5B9715F}" destId="{272D07C4-E4A0-4649-AFF9-320ECA914488}" srcOrd="1" destOrd="0" presId="urn:microsoft.com/office/officeart/2005/8/layout/hList7#2"/>
    <dgm:cxn modelId="{A85BD9F3-217E-416B-A45E-45A851EA2404}" type="presOf" srcId="{BFE45829-723F-4E4D-9831-F195998B70F6}" destId="{D73F7537-DE83-45D9-AFD1-908328D4D97E}" srcOrd="0" destOrd="0" presId="urn:microsoft.com/office/officeart/2005/8/layout/hList7#2"/>
    <dgm:cxn modelId="{C18F94C0-A146-4255-BD34-1D02D94F8D2A}" type="presOf" srcId="{7D9F30EA-5AAD-4B4D-9B37-1898C8B1B1C4}" destId="{D7F1AC36-BB02-40D3-9EAC-6004F15E8D99}" srcOrd="0" destOrd="0" presId="urn:microsoft.com/office/officeart/2005/8/layout/hList7#2"/>
    <dgm:cxn modelId="{B3B3CAD2-643F-483A-AC48-5C9D27C0AE1F}" type="presParOf" srcId="{D7F1AC36-BB02-40D3-9EAC-6004F15E8D99}" destId="{9132C0C5-E5AF-4E5E-918C-A1BB430E7228}" srcOrd="0" destOrd="0" presId="urn:microsoft.com/office/officeart/2005/8/layout/hList7#2"/>
    <dgm:cxn modelId="{8241F920-F8AB-4049-B239-876810A22784}" type="presParOf" srcId="{D7F1AC36-BB02-40D3-9EAC-6004F15E8D99}" destId="{AC9FC888-4E7D-41D5-BF8D-099DDFB49032}" srcOrd="1" destOrd="0" presId="urn:microsoft.com/office/officeart/2005/8/layout/hList7#2"/>
    <dgm:cxn modelId="{022A535C-B324-48CC-98D0-979B9F422206}" type="presParOf" srcId="{AC9FC888-4E7D-41D5-BF8D-099DDFB49032}" destId="{3B03A404-6FA8-44DF-BD0D-938BEE92A850}" srcOrd="0" destOrd="0" presId="urn:microsoft.com/office/officeart/2005/8/layout/hList7#2"/>
    <dgm:cxn modelId="{C19ACD92-19E6-456C-89E1-902B8172A2F1}" type="presParOf" srcId="{3B03A404-6FA8-44DF-BD0D-938BEE92A850}" destId="{D73F7537-DE83-45D9-AFD1-908328D4D97E}" srcOrd="0" destOrd="0" presId="urn:microsoft.com/office/officeart/2005/8/layout/hList7#2"/>
    <dgm:cxn modelId="{AB824435-CA85-4FDD-A7CF-5C8429ADCD96}" type="presParOf" srcId="{3B03A404-6FA8-44DF-BD0D-938BEE92A850}" destId="{A490A214-21F9-4C52-8E3B-F3A359B01D89}" srcOrd="1" destOrd="0" presId="urn:microsoft.com/office/officeart/2005/8/layout/hList7#2"/>
    <dgm:cxn modelId="{99B49B4E-DFAE-4F47-96B0-0BA37E5290F1}" type="presParOf" srcId="{3B03A404-6FA8-44DF-BD0D-938BEE92A850}" destId="{8FADFE9E-A8A8-41F1-B358-A7A11B6B47E1}" srcOrd="2" destOrd="0" presId="urn:microsoft.com/office/officeart/2005/8/layout/hList7#2"/>
    <dgm:cxn modelId="{E34B854F-9FC6-4C99-B999-26B001ADEA3A}" type="presParOf" srcId="{3B03A404-6FA8-44DF-BD0D-938BEE92A850}" destId="{79E796B1-3ABE-4958-A470-95B84B3BA8FB}" srcOrd="3" destOrd="0" presId="urn:microsoft.com/office/officeart/2005/8/layout/hList7#2"/>
    <dgm:cxn modelId="{5A1C8ED6-688D-4FAD-AAB3-463EA0CC091B}" type="presParOf" srcId="{AC9FC888-4E7D-41D5-BF8D-099DDFB49032}" destId="{E32018F6-38F3-4F68-9FD0-50FD7BED2859}" srcOrd="1" destOrd="0" presId="urn:microsoft.com/office/officeart/2005/8/layout/hList7#2"/>
    <dgm:cxn modelId="{2633C9F5-75B9-4072-96C4-AB5D73183030}" type="presParOf" srcId="{AC9FC888-4E7D-41D5-BF8D-099DDFB49032}" destId="{A7D5A4F7-F72A-48AE-87CD-6C7027652D6C}" srcOrd="2" destOrd="0" presId="urn:microsoft.com/office/officeart/2005/8/layout/hList7#2"/>
    <dgm:cxn modelId="{789BD1FA-9E9D-4721-A57C-1AD887530F32}" type="presParOf" srcId="{A7D5A4F7-F72A-48AE-87CD-6C7027652D6C}" destId="{01B5A3FF-8112-48C6-9524-2594DAB99429}" srcOrd="0" destOrd="0" presId="urn:microsoft.com/office/officeart/2005/8/layout/hList7#2"/>
    <dgm:cxn modelId="{F35CE952-9ECB-42A2-9A71-91B5E98FFEA8}" type="presParOf" srcId="{A7D5A4F7-F72A-48AE-87CD-6C7027652D6C}" destId="{BD834AB3-FAFF-4D74-B8D8-881F0EC6B9AD}" srcOrd="1" destOrd="0" presId="urn:microsoft.com/office/officeart/2005/8/layout/hList7#2"/>
    <dgm:cxn modelId="{1ED8CC33-02B3-400B-9894-72EC9DAB72FD}" type="presParOf" srcId="{A7D5A4F7-F72A-48AE-87CD-6C7027652D6C}" destId="{C8F3C681-2C9B-4653-BE31-D8B25A2AB7FA}" srcOrd="2" destOrd="0" presId="urn:microsoft.com/office/officeart/2005/8/layout/hList7#2"/>
    <dgm:cxn modelId="{2749D2DA-392B-4459-ACA7-973A32902EB3}" type="presParOf" srcId="{A7D5A4F7-F72A-48AE-87CD-6C7027652D6C}" destId="{E6379D24-0F7F-4C89-AA74-40B94EA75227}" srcOrd="3" destOrd="0" presId="urn:microsoft.com/office/officeart/2005/8/layout/hList7#2"/>
    <dgm:cxn modelId="{895596CE-F6C3-43AD-8CBC-E688517A0F86}" type="presParOf" srcId="{AC9FC888-4E7D-41D5-BF8D-099DDFB49032}" destId="{D893FC16-622A-4AA0-9276-3766E5F1AA15}" srcOrd="3" destOrd="0" presId="urn:microsoft.com/office/officeart/2005/8/layout/hList7#2"/>
    <dgm:cxn modelId="{511D7AED-1EBD-4B19-A751-919B19AA8988}" type="presParOf" srcId="{AC9FC888-4E7D-41D5-BF8D-099DDFB49032}" destId="{A10443EA-0A22-4998-85A4-5FC07C4410A8}" srcOrd="4" destOrd="0" presId="urn:microsoft.com/office/officeart/2005/8/layout/hList7#2"/>
    <dgm:cxn modelId="{D277CEF3-89D0-40F1-B9CA-7734F70F7AFD}" type="presParOf" srcId="{A10443EA-0A22-4998-85A4-5FC07C4410A8}" destId="{14E9E240-14D8-48CE-A8EF-4C26DD964D0B}" srcOrd="0" destOrd="0" presId="urn:microsoft.com/office/officeart/2005/8/layout/hList7#2"/>
    <dgm:cxn modelId="{58A173BA-EAC0-4D28-92CF-9CB04CA29FAB}" type="presParOf" srcId="{A10443EA-0A22-4998-85A4-5FC07C4410A8}" destId="{272D07C4-E4A0-4649-AFF9-320ECA914488}" srcOrd="1" destOrd="0" presId="urn:microsoft.com/office/officeart/2005/8/layout/hList7#2"/>
    <dgm:cxn modelId="{0D835E6F-77FF-4415-9DB3-7A71EA7893E3}" type="presParOf" srcId="{A10443EA-0A22-4998-85A4-5FC07C4410A8}" destId="{C7AF8028-0A1F-4B6B-BA86-08AA83130861}" srcOrd="2" destOrd="0" presId="urn:microsoft.com/office/officeart/2005/8/layout/hList7#2"/>
    <dgm:cxn modelId="{85E79C21-B323-4AA3-A798-FD201BB1CE18}" type="presParOf" srcId="{A10443EA-0A22-4998-85A4-5FC07C4410A8}" destId="{801EDB75-7215-4290-9F39-D09130BB9918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374359B-0E37-43D0-999A-6B231CDD39CA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5B7DC6F1-3531-4A53-B199-607851949AE1}">
      <dgm:prSet phldrT="[Текст]"/>
      <dgm:spPr/>
      <dgm:t>
        <a:bodyPr/>
        <a:lstStyle/>
        <a:p>
          <a:r>
            <a:rPr lang="ru-RU" u="sng" dirty="0" smtClean="0"/>
            <a:t>Дотации </a:t>
          </a:r>
          <a:r>
            <a:rPr lang="ru-RU" dirty="0" smtClean="0"/>
            <a:t>  -	межбюджетные	трансферты, предоставляемые на безвозмездной и безвозвратной основе без установления направлений их использования</a:t>
          </a:r>
          <a:endParaRPr lang="ru-RU" dirty="0"/>
        </a:p>
      </dgm:t>
    </dgm:pt>
    <dgm:pt modelId="{9BDC3804-DA65-413F-95C4-0C2F6C5F5691}" type="parTrans" cxnId="{6E767991-0BC3-4E89-8A87-FD4194415026}">
      <dgm:prSet/>
      <dgm:spPr/>
      <dgm:t>
        <a:bodyPr/>
        <a:lstStyle/>
        <a:p>
          <a:endParaRPr lang="ru-RU"/>
        </a:p>
      </dgm:t>
    </dgm:pt>
    <dgm:pt modelId="{1851BC81-20A8-4D84-8979-338E1B828755}" type="sibTrans" cxnId="{6E767991-0BC3-4E89-8A87-FD4194415026}">
      <dgm:prSet/>
      <dgm:spPr/>
      <dgm:t>
        <a:bodyPr/>
        <a:lstStyle/>
        <a:p>
          <a:endParaRPr lang="ru-RU"/>
        </a:p>
      </dgm:t>
    </dgm:pt>
    <dgm:pt modelId="{34D1C398-C7AC-47DB-810A-06AF35E93F3E}">
      <dgm:prSet/>
      <dgm:spPr/>
      <dgm:t>
        <a:bodyPr/>
        <a:lstStyle/>
        <a:p>
          <a:r>
            <a:rPr lang="ru-RU" u="sng" dirty="0" smtClean="0"/>
            <a:t>Субвенции</a:t>
          </a:r>
          <a:r>
            <a:rPr lang="ru-RU" dirty="0" smtClean="0"/>
            <a:t> - межбюджетные трансферты, предоставляемые местным бюджетам в целях финансового обеспечения расходных обязательств муниципальных образований, возникающих при выполнении государственных полномочий</a:t>
          </a:r>
          <a:endParaRPr lang="ru-RU" dirty="0"/>
        </a:p>
      </dgm:t>
    </dgm:pt>
    <dgm:pt modelId="{34414A96-C271-4CCB-B232-47F073D20571}" type="parTrans" cxnId="{0506581C-B042-4977-B1FC-49965CAA0A3E}">
      <dgm:prSet/>
      <dgm:spPr/>
      <dgm:t>
        <a:bodyPr/>
        <a:lstStyle/>
        <a:p>
          <a:endParaRPr lang="ru-RU"/>
        </a:p>
      </dgm:t>
    </dgm:pt>
    <dgm:pt modelId="{105C7CFB-E128-4571-9224-70DB603BC816}" type="sibTrans" cxnId="{0506581C-B042-4977-B1FC-49965CAA0A3E}">
      <dgm:prSet/>
      <dgm:spPr/>
      <dgm:t>
        <a:bodyPr/>
        <a:lstStyle/>
        <a:p>
          <a:endParaRPr lang="ru-RU"/>
        </a:p>
      </dgm:t>
    </dgm:pt>
    <dgm:pt modelId="{337461B6-EF22-48BD-B2BD-5F46B7496B3C}" type="pres">
      <dgm:prSet presAssocID="{A374359B-0E37-43D0-999A-6B231CDD39CA}" presName="compositeShape" presStyleCnt="0">
        <dgm:presLayoutVars>
          <dgm:dir/>
          <dgm:resizeHandles/>
        </dgm:presLayoutVars>
      </dgm:prSet>
      <dgm:spPr/>
    </dgm:pt>
    <dgm:pt modelId="{B61381A0-C4C6-4D29-B0C2-25F711F4846F}" type="pres">
      <dgm:prSet presAssocID="{A374359B-0E37-43D0-999A-6B231CDD39CA}" presName="pyramid" presStyleLbl="node1" presStyleIdx="0" presStyleCnt="1" custLinFactNeighborX="2572" custLinFactNeighborY="-29340"/>
      <dgm:spPr/>
    </dgm:pt>
    <dgm:pt modelId="{C4B43E1E-DD15-429C-B799-1DDC35F593D5}" type="pres">
      <dgm:prSet presAssocID="{A374359B-0E37-43D0-999A-6B231CDD39CA}" presName="theList" presStyleCnt="0"/>
      <dgm:spPr/>
    </dgm:pt>
    <dgm:pt modelId="{DE9D0D1C-10D9-414A-8A92-3FB878D9F5EA}" type="pres">
      <dgm:prSet presAssocID="{5B7DC6F1-3531-4A53-B199-607851949AE1}" presName="aNode" presStyleLbl="fgAcc1" presStyleIdx="0" presStyleCnt="2" custScaleX="202144" custLinFactNeighborX="260" custLinFactNeighborY="-20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73526F-BC39-4B6E-9A3A-12E45EBE356A}" type="pres">
      <dgm:prSet presAssocID="{5B7DC6F1-3531-4A53-B199-607851949AE1}" presName="aSpace" presStyleCnt="0"/>
      <dgm:spPr/>
    </dgm:pt>
    <dgm:pt modelId="{0F0ADA19-DC15-4B35-8F25-C6DB7BB84E0B}" type="pres">
      <dgm:prSet presAssocID="{34D1C398-C7AC-47DB-810A-06AF35E93F3E}" presName="aNode" presStyleLbl="fgAcc1" presStyleIdx="1" presStyleCnt="2" custScaleX="201297">
        <dgm:presLayoutVars>
          <dgm:bulletEnabled val="1"/>
        </dgm:presLayoutVars>
      </dgm:prSet>
      <dgm:spPr/>
    </dgm:pt>
    <dgm:pt modelId="{9E89B28C-D5D7-4370-8C23-38D9A3F16B8B}" type="pres">
      <dgm:prSet presAssocID="{34D1C398-C7AC-47DB-810A-06AF35E93F3E}" presName="aSpace" presStyleCnt="0"/>
      <dgm:spPr/>
    </dgm:pt>
  </dgm:ptLst>
  <dgm:cxnLst>
    <dgm:cxn modelId="{0506581C-B042-4977-B1FC-49965CAA0A3E}" srcId="{A374359B-0E37-43D0-999A-6B231CDD39CA}" destId="{34D1C398-C7AC-47DB-810A-06AF35E93F3E}" srcOrd="1" destOrd="0" parTransId="{34414A96-C271-4CCB-B232-47F073D20571}" sibTransId="{105C7CFB-E128-4571-9224-70DB603BC816}"/>
    <dgm:cxn modelId="{3AB98FE1-7447-489C-8FDC-18ACABD096E6}" type="presOf" srcId="{5B7DC6F1-3531-4A53-B199-607851949AE1}" destId="{DE9D0D1C-10D9-414A-8A92-3FB878D9F5EA}" srcOrd="0" destOrd="0" presId="urn:microsoft.com/office/officeart/2005/8/layout/pyramid2"/>
    <dgm:cxn modelId="{883CFAD2-CB98-4215-8DB1-3F644B6E0357}" type="presOf" srcId="{34D1C398-C7AC-47DB-810A-06AF35E93F3E}" destId="{0F0ADA19-DC15-4B35-8F25-C6DB7BB84E0B}" srcOrd="0" destOrd="0" presId="urn:microsoft.com/office/officeart/2005/8/layout/pyramid2"/>
    <dgm:cxn modelId="{6E767991-0BC3-4E89-8A87-FD4194415026}" srcId="{A374359B-0E37-43D0-999A-6B231CDD39CA}" destId="{5B7DC6F1-3531-4A53-B199-607851949AE1}" srcOrd="0" destOrd="0" parTransId="{9BDC3804-DA65-413F-95C4-0C2F6C5F5691}" sibTransId="{1851BC81-20A8-4D84-8979-338E1B828755}"/>
    <dgm:cxn modelId="{A21F63F2-64CB-401A-9BDB-681A8C159D6C}" type="presOf" srcId="{A374359B-0E37-43D0-999A-6B231CDD39CA}" destId="{337461B6-EF22-48BD-B2BD-5F46B7496B3C}" srcOrd="0" destOrd="0" presId="urn:microsoft.com/office/officeart/2005/8/layout/pyramid2"/>
    <dgm:cxn modelId="{6D285060-59CB-4365-8492-DE4241E6B6A5}" type="presParOf" srcId="{337461B6-EF22-48BD-B2BD-5F46B7496B3C}" destId="{B61381A0-C4C6-4D29-B0C2-25F711F4846F}" srcOrd="0" destOrd="0" presId="urn:microsoft.com/office/officeart/2005/8/layout/pyramid2"/>
    <dgm:cxn modelId="{D9C22867-F317-4F0E-A3A5-423583444B30}" type="presParOf" srcId="{337461B6-EF22-48BD-B2BD-5F46B7496B3C}" destId="{C4B43E1E-DD15-429C-B799-1DDC35F593D5}" srcOrd="1" destOrd="0" presId="urn:microsoft.com/office/officeart/2005/8/layout/pyramid2"/>
    <dgm:cxn modelId="{EE72966B-BBA2-4258-A5C5-C211FC30979C}" type="presParOf" srcId="{C4B43E1E-DD15-429C-B799-1DDC35F593D5}" destId="{DE9D0D1C-10D9-414A-8A92-3FB878D9F5EA}" srcOrd="0" destOrd="0" presId="urn:microsoft.com/office/officeart/2005/8/layout/pyramid2"/>
    <dgm:cxn modelId="{28D1B448-5F15-4C1C-B577-621685D54998}" type="presParOf" srcId="{C4B43E1E-DD15-429C-B799-1DDC35F593D5}" destId="{2573526F-BC39-4B6E-9A3A-12E45EBE356A}" srcOrd="1" destOrd="0" presId="urn:microsoft.com/office/officeart/2005/8/layout/pyramid2"/>
    <dgm:cxn modelId="{15C01590-6D9E-4017-9E94-01A30B42DC1E}" type="presParOf" srcId="{C4B43E1E-DD15-429C-B799-1DDC35F593D5}" destId="{0F0ADA19-DC15-4B35-8F25-C6DB7BB84E0B}" srcOrd="2" destOrd="0" presId="urn:microsoft.com/office/officeart/2005/8/layout/pyramid2"/>
    <dgm:cxn modelId="{B909F1D3-8604-498A-87C6-DC3CF9A63364}" type="presParOf" srcId="{C4B43E1E-DD15-429C-B799-1DDC35F593D5}" destId="{9E89B28C-D5D7-4370-8C23-38D9A3F16B8B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80B0C69-451E-4D92-8DA7-773DC1D56ABD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82F7B5-B1AF-4C1C-8F02-CE3B420B9463}">
      <dgm:prSet phldrT="[Текст]"/>
      <dgm:spPr/>
      <dgm:t>
        <a:bodyPr/>
        <a:lstStyle/>
        <a:p>
          <a:r>
            <a:rPr lang="ru-RU" dirty="0" smtClean="0"/>
            <a:t>2025 год</a:t>
          </a:r>
          <a:endParaRPr lang="ru-RU" dirty="0"/>
        </a:p>
      </dgm:t>
    </dgm:pt>
    <dgm:pt modelId="{B896FCC2-D533-4194-9206-DDC4268CF45A}" type="parTrans" cxnId="{7ADD89C7-6340-4745-B269-DB7B2698A3A1}">
      <dgm:prSet/>
      <dgm:spPr/>
      <dgm:t>
        <a:bodyPr/>
        <a:lstStyle/>
        <a:p>
          <a:endParaRPr lang="ru-RU"/>
        </a:p>
      </dgm:t>
    </dgm:pt>
    <dgm:pt modelId="{59903940-D838-4B39-B4E7-919DE127F56A}" type="sibTrans" cxnId="{7ADD89C7-6340-4745-B269-DB7B2698A3A1}">
      <dgm:prSet/>
      <dgm:spPr/>
      <dgm:t>
        <a:bodyPr/>
        <a:lstStyle/>
        <a:p>
          <a:endParaRPr lang="ru-RU"/>
        </a:p>
      </dgm:t>
    </dgm:pt>
    <dgm:pt modelId="{28288575-0019-454F-A622-15DE0AC2F184}">
      <dgm:prSet phldrT="[Текст]"/>
      <dgm:spPr/>
      <dgm:t>
        <a:bodyPr/>
        <a:lstStyle/>
        <a:p>
          <a:r>
            <a:rPr lang="ru-RU" dirty="0" smtClean="0"/>
            <a:t>15186,4 </a:t>
          </a:r>
          <a:r>
            <a:rPr lang="ru-RU" dirty="0" err="1" smtClean="0"/>
            <a:t>тыс.руб</a:t>
          </a:r>
          <a:endParaRPr lang="ru-RU" dirty="0"/>
        </a:p>
      </dgm:t>
    </dgm:pt>
    <dgm:pt modelId="{432A4A89-9AEB-4591-A8D1-853E536BE90A}" type="parTrans" cxnId="{16BBA932-F068-420D-BBFF-174C595445B1}">
      <dgm:prSet/>
      <dgm:spPr/>
      <dgm:t>
        <a:bodyPr/>
        <a:lstStyle/>
        <a:p>
          <a:endParaRPr lang="ru-RU"/>
        </a:p>
      </dgm:t>
    </dgm:pt>
    <dgm:pt modelId="{D34E3C31-EE03-423F-9A66-E0AEFE841C12}" type="sibTrans" cxnId="{16BBA932-F068-420D-BBFF-174C595445B1}">
      <dgm:prSet/>
      <dgm:spPr/>
      <dgm:t>
        <a:bodyPr/>
        <a:lstStyle/>
        <a:p>
          <a:endParaRPr lang="ru-RU"/>
        </a:p>
      </dgm:t>
    </dgm:pt>
    <dgm:pt modelId="{9D874F02-332B-4386-B999-54038F2CA693}">
      <dgm:prSet phldrT="[Текст]"/>
      <dgm:spPr/>
      <dgm:t>
        <a:bodyPr/>
        <a:lstStyle/>
        <a:p>
          <a:r>
            <a:rPr lang="ru-RU" dirty="0" smtClean="0"/>
            <a:t>2026 год</a:t>
          </a:r>
          <a:endParaRPr lang="ru-RU" dirty="0"/>
        </a:p>
      </dgm:t>
    </dgm:pt>
    <dgm:pt modelId="{5D5F930E-BD25-4C6E-87D8-ED918B51921F}" type="parTrans" cxnId="{F13D49E4-323D-4BCA-AB05-AC37EDD67058}">
      <dgm:prSet/>
      <dgm:spPr/>
      <dgm:t>
        <a:bodyPr/>
        <a:lstStyle/>
        <a:p>
          <a:endParaRPr lang="ru-RU"/>
        </a:p>
      </dgm:t>
    </dgm:pt>
    <dgm:pt modelId="{F0A1FC7E-85BE-4CE7-891E-8E64CCA80789}" type="sibTrans" cxnId="{F13D49E4-323D-4BCA-AB05-AC37EDD67058}">
      <dgm:prSet/>
      <dgm:spPr/>
      <dgm:t>
        <a:bodyPr/>
        <a:lstStyle/>
        <a:p>
          <a:endParaRPr lang="ru-RU"/>
        </a:p>
      </dgm:t>
    </dgm:pt>
    <dgm:pt modelId="{21995023-BE33-4EBE-9900-D58EDF3DDCBF}">
      <dgm:prSet phldrT="[Текст]"/>
      <dgm:spPr/>
      <dgm:t>
        <a:bodyPr/>
        <a:lstStyle/>
        <a:p>
          <a:r>
            <a:rPr lang="ru-RU" dirty="0" smtClean="0"/>
            <a:t>15052,8 </a:t>
          </a:r>
          <a:r>
            <a:rPr lang="ru-RU" dirty="0" err="1" smtClean="0"/>
            <a:t>тыс.руб</a:t>
          </a:r>
          <a:r>
            <a:rPr lang="ru-RU" dirty="0" smtClean="0"/>
            <a:t>.</a:t>
          </a:r>
          <a:endParaRPr lang="ru-RU" dirty="0"/>
        </a:p>
      </dgm:t>
    </dgm:pt>
    <dgm:pt modelId="{5A03B2BC-0567-4FC9-A8DC-9DE2736311AD}" type="parTrans" cxnId="{675BB92C-E4DB-43C3-8953-79AEA0A9231B}">
      <dgm:prSet/>
      <dgm:spPr/>
      <dgm:t>
        <a:bodyPr/>
        <a:lstStyle/>
        <a:p>
          <a:endParaRPr lang="ru-RU"/>
        </a:p>
      </dgm:t>
    </dgm:pt>
    <dgm:pt modelId="{AB9E7064-B790-4DEC-B329-B48A649E85FE}" type="sibTrans" cxnId="{675BB92C-E4DB-43C3-8953-79AEA0A9231B}">
      <dgm:prSet/>
      <dgm:spPr/>
      <dgm:t>
        <a:bodyPr/>
        <a:lstStyle/>
        <a:p>
          <a:endParaRPr lang="ru-RU"/>
        </a:p>
      </dgm:t>
    </dgm:pt>
    <dgm:pt modelId="{E54B218D-2728-4840-B68B-DD6DFC4DE343}">
      <dgm:prSet phldrT="[Текст]"/>
      <dgm:spPr/>
      <dgm:t>
        <a:bodyPr/>
        <a:lstStyle/>
        <a:p>
          <a:r>
            <a:rPr lang="ru-RU" dirty="0" smtClean="0"/>
            <a:t>2027 год</a:t>
          </a:r>
          <a:endParaRPr lang="ru-RU" dirty="0"/>
        </a:p>
      </dgm:t>
    </dgm:pt>
    <dgm:pt modelId="{44DBBAC4-6AB4-4488-A739-1D6401BF3F3C}" type="parTrans" cxnId="{0E86C03E-CFDF-43EF-A441-305BE190309E}">
      <dgm:prSet/>
      <dgm:spPr/>
      <dgm:t>
        <a:bodyPr/>
        <a:lstStyle/>
        <a:p>
          <a:endParaRPr lang="ru-RU"/>
        </a:p>
      </dgm:t>
    </dgm:pt>
    <dgm:pt modelId="{5BC505CA-79EA-4E81-A95C-CF8C7BC5559A}" type="sibTrans" cxnId="{0E86C03E-CFDF-43EF-A441-305BE190309E}">
      <dgm:prSet/>
      <dgm:spPr/>
      <dgm:t>
        <a:bodyPr/>
        <a:lstStyle/>
        <a:p>
          <a:endParaRPr lang="ru-RU"/>
        </a:p>
      </dgm:t>
    </dgm:pt>
    <dgm:pt modelId="{04CE0FB1-AA79-43C9-9E88-1D5F4880944F}">
      <dgm:prSet phldrT="[Текст]"/>
      <dgm:spPr/>
      <dgm:t>
        <a:bodyPr/>
        <a:lstStyle/>
        <a:p>
          <a:r>
            <a:rPr lang="ru-RU" dirty="0" smtClean="0"/>
            <a:t>12621,4 </a:t>
          </a:r>
          <a:r>
            <a:rPr lang="ru-RU" dirty="0" err="1" smtClean="0"/>
            <a:t>тыс.руб</a:t>
          </a:r>
          <a:r>
            <a:rPr lang="ru-RU" dirty="0" smtClean="0"/>
            <a:t>.</a:t>
          </a:r>
          <a:endParaRPr lang="ru-RU" dirty="0"/>
        </a:p>
      </dgm:t>
    </dgm:pt>
    <dgm:pt modelId="{0664D3C3-2F73-44E8-A117-4EFE0E2DEC41}" type="parTrans" cxnId="{9432F3A6-B500-4989-9A69-40D5614BBFD9}">
      <dgm:prSet/>
      <dgm:spPr/>
      <dgm:t>
        <a:bodyPr/>
        <a:lstStyle/>
        <a:p>
          <a:endParaRPr lang="ru-RU"/>
        </a:p>
      </dgm:t>
    </dgm:pt>
    <dgm:pt modelId="{DAF51958-EB4A-4C60-89CB-CF56594B61FB}" type="sibTrans" cxnId="{9432F3A6-B500-4989-9A69-40D5614BBFD9}">
      <dgm:prSet/>
      <dgm:spPr/>
      <dgm:t>
        <a:bodyPr/>
        <a:lstStyle/>
        <a:p>
          <a:endParaRPr lang="ru-RU"/>
        </a:p>
      </dgm:t>
    </dgm:pt>
    <dgm:pt modelId="{544850A3-D968-4342-BD9B-63D647DC1118}" type="pres">
      <dgm:prSet presAssocID="{280B0C69-451E-4D92-8DA7-773DC1D56ABD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A7A0BB03-0F21-4FED-9603-655E42FD3FB7}" type="pres">
      <dgm:prSet presAssocID="{D982F7B5-B1AF-4C1C-8F02-CE3B420B9463}" presName="circle1" presStyleLbl="node1" presStyleIdx="0" presStyleCnt="3"/>
      <dgm:spPr/>
    </dgm:pt>
    <dgm:pt modelId="{AE8BAC07-AC24-48EC-BBA8-19221C56C0A6}" type="pres">
      <dgm:prSet presAssocID="{D982F7B5-B1AF-4C1C-8F02-CE3B420B9463}" presName="space" presStyleCnt="0"/>
      <dgm:spPr/>
    </dgm:pt>
    <dgm:pt modelId="{D1EBAFEA-6054-44D7-B6D5-7FC4B624B0E3}" type="pres">
      <dgm:prSet presAssocID="{D982F7B5-B1AF-4C1C-8F02-CE3B420B9463}" presName="rect1" presStyleLbl="alignAcc1" presStyleIdx="0" presStyleCnt="3"/>
      <dgm:spPr/>
    </dgm:pt>
    <dgm:pt modelId="{A37386E9-294C-48C4-B640-AEE39F0C0270}" type="pres">
      <dgm:prSet presAssocID="{9D874F02-332B-4386-B999-54038F2CA693}" presName="vertSpace2" presStyleLbl="node1" presStyleIdx="0" presStyleCnt="3"/>
      <dgm:spPr/>
    </dgm:pt>
    <dgm:pt modelId="{28A18497-594A-47FD-9C00-9C451687F237}" type="pres">
      <dgm:prSet presAssocID="{9D874F02-332B-4386-B999-54038F2CA693}" presName="circle2" presStyleLbl="node1" presStyleIdx="1" presStyleCnt="3"/>
      <dgm:spPr/>
    </dgm:pt>
    <dgm:pt modelId="{D814C96C-A61C-4B72-854F-339E52F35F50}" type="pres">
      <dgm:prSet presAssocID="{9D874F02-332B-4386-B999-54038F2CA693}" presName="rect2" presStyleLbl="alignAcc1" presStyleIdx="1" presStyleCnt="3"/>
      <dgm:spPr/>
    </dgm:pt>
    <dgm:pt modelId="{2379CA30-6629-48D4-9905-2F5B928F6B6C}" type="pres">
      <dgm:prSet presAssocID="{E54B218D-2728-4840-B68B-DD6DFC4DE343}" presName="vertSpace3" presStyleLbl="node1" presStyleIdx="1" presStyleCnt="3"/>
      <dgm:spPr/>
    </dgm:pt>
    <dgm:pt modelId="{10F6ED00-D30F-4AAB-BD7E-59F93DC88C5E}" type="pres">
      <dgm:prSet presAssocID="{E54B218D-2728-4840-B68B-DD6DFC4DE343}" presName="circle3" presStyleLbl="node1" presStyleIdx="2" presStyleCnt="3"/>
      <dgm:spPr/>
    </dgm:pt>
    <dgm:pt modelId="{C92BC20A-98FA-435C-82A0-DAB2B1E09DE3}" type="pres">
      <dgm:prSet presAssocID="{E54B218D-2728-4840-B68B-DD6DFC4DE343}" presName="rect3" presStyleLbl="alignAcc1" presStyleIdx="2" presStyleCnt="3"/>
      <dgm:spPr/>
    </dgm:pt>
    <dgm:pt modelId="{A542F318-2D5F-42DF-BE02-3F88202100D9}" type="pres">
      <dgm:prSet presAssocID="{D982F7B5-B1AF-4C1C-8F02-CE3B420B9463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3C5C5FFE-63EF-42F2-95FB-D4ABDCD2E287}" type="pres">
      <dgm:prSet presAssocID="{D982F7B5-B1AF-4C1C-8F02-CE3B420B9463}" presName="rect1ChTx" presStyleLbl="alignAcc1" presStyleIdx="2" presStyleCnt="3" custScaleX="1097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F825C1-64A2-48F5-9BE7-8173AE7C7043}" type="pres">
      <dgm:prSet presAssocID="{9D874F02-332B-4386-B999-54038F2CA693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F366B38E-5DC8-430F-8AD3-FED7FFD23770}" type="pres">
      <dgm:prSet presAssocID="{9D874F02-332B-4386-B999-54038F2CA693}" presName="rect2ChTx" presStyleLbl="alignAcc1" presStyleIdx="2" presStyleCnt="3" custScaleX="1140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A72A70-43B6-45A2-BBAA-AF803CD368D3}" type="pres">
      <dgm:prSet presAssocID="{E54B218D-2728-4840-B68B-DD6DFC4DE343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14B80476-CC3E-4DB6-A3DC-D560159E1756}" type="pres">
      <dgm:prSet presAssocID="{E54B218D-2728-4840-B68B-DD6DFC4DE343}" presName="rect3ChTx" presStyleLbl="alignAcc1" presStyleIdx="2" presStyleCnt="3" custScaleX="1164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56A8BE-CF99-4C12-A7F2-5406663D06F9}" type="presOf" srcId="{D982F7B5-B1AF-4C1C-8F02-CE3B420B9463}" destId="{D1EBAFEA-6054-44D7-B6D5-7FC4B624B0E3}" srcOrd="0" destOrd="0" presId="urn:microsoft.com/office/officeart/2005/8/layout/target3"/>
    <dgm:cxn modelId="{AFDAC495-47AD-4A42-82E5-C4FE7AA09803}" type="presOf" srcId="{21995023-BE33-4EBE-9900-D58EDF3DDCBF}" destId="{F366B38E-5DC8-430F-8AD3-FED7FFD23770}" srcOrd="0" destOrd="0" presId="urn:microsoft.com/office/officeart/2005/8/layout/target3"/>
    <dgm:cxn modelId="{7ADD89C7-6340-4745-B269-DB7B2698A3A1}" srcId="{280B0C69-451E-4D92-8DA7-773DC1D56ABD}" destId="{D982F7B5-B1AF-4C1C-8F02-CE3B420B9463}" srcOrd="0" destOrd="0" parTransId="{B896FCC2-D533-4194-9206-DDC4268CF45A}" sibTransId="{59903940-D838-4B39-B4E7-919DE127F56A}"/>
    <dgm:cxn modelId="{4F597E3C-FEE4-4FF3-AC84-20342C02684D}" type="presOf" srcId="{04CE0FB1-AA79-43C9-9E88-1D5F4880944F}" destId="{14B80476-CC3E-4DB6-A3DC-D560159E1756}" srcOrd="0" destOrd="0" presId="urn:microsoft.com/office/officeart/2005/8/layout/target3"/>
    <dgm:cxn modelId="{BD3B182E-FF84-4DF1-BE87-63544808ED98}" type="presOf" srcId="{E54B218D-2728-4840-B68B-DD6DFC4DE343}" destId="{C92BC20A-98FA-435C-82A0-DAB2B1E09DE3}" srcOrd="0" destOrd="0" presId="urn:microsoft.com/office/officeart/2005/8/layout/target3"/>
    <dgm:cxn modelId="{0E86C03E-CFDF-43EF-A441-305BE190309E}" srcId="{280B0C69-451E-4D92-8DA7-773DC1D56ABD}" destId="{E54B218D-2728-4840-B68B-DD6DFC4DE343}" srcOrd="2" destOrd="0" parTransId="{44DBBAC4-6AB4-4488-A739-1D6401BF3F3C}" sibTransId="{5BC505CA-79EA-4E81-A95C-CF8C7BC5559A}"/>
    <dgm:cxn modelId="{F64853E5-87EC-459F-A138-090F8308B9AB}" type="presOf" srcId="{280B0C69-451E-4D92-8DA7-773DC1D56ABD}" destId="{544850A3-D968-4342-BD9B-63D647DC1118}" srcOrd="0" destOrd="0" presId="urn:microsoft.com/office/officeart/2005/8/layout/target3"/>
    <dgm:cxn modelId="{28982060-DBBF-4C30-8589-6E300FE8E211}" type="presOf" srcId="{9D874F02-332B-4386-B999-54038F2CA693}" destId="{D814C96C-A61C-4B72-854F-339E52F35F50}" srcOrd="0" destOrd="0" presId="urn:microsoft.com/office/officeart/2005/8/layout/target3"/>
    <dgm:cxn modelId="{8FABA958-F840-4303-A010-DDAAF640CA74}" type="presOf" srcId="{E54B218D-2728-4840-B68B-DD6DFC4DE343}" destId="{78A72A70-43B6-45A2-BBAA-AF803CD368D3}" srcOrd="1" destOrd="0" presId="urn:microsoft.com/office/officeart/2005/8/layout/target3"/>
    <dgm:cxn modelId="{16BBA932-F068-420D-BBFF-174C595445B1}" srcId="{D982F7B5-B1AF-4C1C-8F02-CE3B420B9463}" destId="{28288575-0019-454F-A622-15DE0AC2F184}" srcOrd="0" destOrd="0" parTransId="{432A4A89-9AEB-4591-A8D1-853E536BE90A}" sibTransId="{D34E3C31-EE03-423F-9A66-E0AEFE841C12}"/>
    <dgm:cxn modelId="{9432F3A6-B500-4989-9A69-40D5614BBFD9}" srcId="{E54B218D-2728-4840-B68B-DD6DFC4DE343}" destId="{04CE0FB1-AA79-43C9-9E88-1D5F4880944F}" srcOrd="0" destOrd="0" parTransId="{0664D3C3-2F73-44E8-A117-4EFE0E2DEC41}" sibTransId="{DAF51958-EB4A-4C60-89CB-CF56594B61FB}"/>
    <dgm:cxn modelId="{675BB92C-E4DB-43C3-8953-79AEA0A9231B}" srcId="{9D874F02-332B-4386-B999-54038F2CA693}" destId="{21995023-BE33-4EBE-9900-D58EDF3DDCBF}" srcOrd="0" destOrd="0" parTransId="{5A03B2BC-0567-4FC9-A8DC-9DE2736311AD}" sibTransId="{AB9E7064-B790-4DEC-B329-B48A649E85FE}"/>
    <dgm:cxn modelId="{F13D49E4-323D-4BCA-AB05-AC37EDD67058}" srcId="{280B0C69-451E-4D92-8DA7-773DC1D56ABD}" destId="{9D874F02-332B-4386-B999-54038F2CA693}" srcOrd="1" destOrd="0" parTransId="{5D5F930E-BD25-4C6E-87D8-ED918B51921F}" sibTransId="{F0A1FC7E-85BE-4CE7-891E-8E64CCA80789}"/>
    <dgm:cxn modelId="{FD9B439A-2E56-41BC-8F93-15965A1A40DE}" type="presOf" srcId="{28288575-0019-454F-A622-15DE0AC2F184}" destId="{3C5C5FFE-63EF-42F2-95FB-D4ABDCD2E287}" srcOrd="0" destOrd="0" presId="urn:microsoft.com/office/officeart/2005/8/layout/target3"/>
    <dgm:cxn modelId="{F7783707-77F9-4A16-9AE0-041536AE1075}" type="presOf" srcId="{9D874F02-332B-4386-B999-54038F2CA693}" destId="{69F825C1-64A2-48F5-9BE7-8173AE7C7043}" srcOrd="1" destOrd="0" presId="urn:microsoft.com/office/officeart/2005/8/layout/target3"/>
    <dgm:cxn modelId="{E626F315-EAC9-4FB1-9831-5A43886E8641}" type="presOf" srcId="{D982F7B5-B1AF-4C1C-8F02-CE3B420B9463}" destId="{A542F318-2D5F-42DF-BE02-3F88202100D9}" srcOrd="1" destOrd="0" presId="urn:microsoft.com/office/officeart/2005/8/layout/target3"/>
    <dgm:cxn modelId="{89A1175C-99B1-410E-B582-94392638D6DC}" type="presParOf" srcId="{544850A3-D968-4342-BD9B-63D647DC1118}" destId="{A7A0BB03-0F21-4FED-9603-655E42FD3FB7}" srcOrd="0" destOrd="0" presId="urn:microsoft.com/office/officeart/2005/8/layout/target3"/>
    <dgm:cxn modelId="{2750E5D3-D04F-4862-A796-07BAF47BDFB9}" type="presParOf" srcId="{544850A3-D968-4342-BD9B-63D647DC1118}" destId="{AE8BAC07-AC24-48EC-BBA8-19221C56C0A6}" srcOrd="1" destOrd="0" presId="urn:microsoft.com/office/officeart/2005/8/layout/target3"/>
    <dgm:cxn modelId="{ECD8B1D4-578B-44A7-BE5C-AA261C723E5C}" type="presParOf" srcId="{544850A3-D968-4342-BD9B-63D647DC1118}" destId="{D1EBAFEA-6054-44D7-B6D5-7FC4B624B0E3}" srcOrd="2" destOrd="0" presId="urn:microsoft.com/office/officeart/2005/8/layout/target3"/>
    <dgm:cxn modelId="{3CBD6C24-7499-4829-8282-74EF92CEA954}" type="presParOf" srcId="{544850A3-D968-4342-BD9B-63D647DC1118}" destId="{A37386E9-294C-48C4-B640-AEE39F0C0270}" srcOrd="3" destOrd="0" presId="urn:microsoft.com/office/officeart/2005/8/layout/target3"/>
    <dgm:cxn modelId="{7D643A2C-D7AC-4BC7-9A6A-F837F0FF3EE9}" type="presParOf" srcId="{544850A3-D968-4342-BD9B-63D647DC1118}" destId="{28A18497-594A-47FD-9C00-9C451687F237}" srcOrd="4" destOrd="0" presId="urn:microsoft.com/office/officeart/2005/8/layout/target3"/>
    <dgm:cxn modelId="{850B0ED2-193E-4FB0-AE10-DAA710D190CD}" type="presParOf" srcId="{544850A3-D968-4342-BD9B-63D647DC1118}" destId="{D814C96C-A61C-4B72-854F-339E52F35F50}" srcOrd="5" destOrd="0" presId="urn:microsoft.com/office/officeart/2005/8/layout/target3"/>
    <dgm:cxn modelId="{63BB8ED0-9C06-4CE4-9499-70FC359E2AEA}" type="presParOf" srcId="{544850A3-D968-4342-BD9B-63D647DC1118}" destId="{2379CA30-6629-48D4-9905-2F5B928F6B6C}" srcOrd="6" destOrd="0" presId="urn:microsoft.com/office/officeart/2005/8/layout/target3"/>
    <dgm:cxn modelId="{E24312C5-03F1-40CF-B9C8-A5A7CB713169}" type="presParOf" srcId="{544850A3-D968-4342-BD9B-63D647DC1118}" destId="{10F6ED00-D30F-4AAB-BD7E-59F93DC88C5E}" srcOrd="7" destOrd="0" presId="urn:microsoft.com/office/officeart/2005/8/layout/target3"/>
    <dgm:cxn modelId="{EE65CC8F-58E7-4D0A-BF56-E762FF502F4D}" type="presParOf" srcId="{544850A3-D968-4342-BD9B-63D647DC1118}" destId="{C92BC20A-98FA-435C-82A0-DAB2B1E09DE3}" srcOrd="8" destOrd="0" presId="urn:microsoft.com/office/officeart/2005/8/layout/target3"/>
    <dgm:cxn modelId="{6D5FE1A1-A9F9-4835-8DC5-A798CC6885D4}" type="presParOf" srcId="{544850A3-D968-4342-BD9B-63D647DC1118}" destId="{A542F318-2D5F-42DF-BE02-3F88202100D9}" srcOrd="9" destOrd="0" presId="urn:microsoft.com/office/officeart/2005/8/layout/target3"/>
    <dgm:cxn modelId="{A6A29FF3-48F3-4407-B659-C24C1977785B}" type="presParOf" srcId="{544850A3-D968-4342-BD9B-63D647DC1118}" destId="{3C5C5FFE-63EF-42F2-95FB-D4ABDCD2E287}" srcOrd="10" destOrd="0" presId="urn:microsoft.com/office/officeart/2005/8/layout/target3"/>
    <dgm:cxn modelId="{BE51E4CF-046E-4BCF-A2DC-DD8154281187}" type="presParOf" srcId="{544850A3-D968-4342-BD9B-63D647DC1118}" destId="{69F825C1-64A2-48F5-9BE7-8173AE7C7043}" srcOrd="11" destOrd="0" presId="urn:microsoft.com/office/officeart/2005/8/layout/target3"/>
    <dgm:cxn modelId="{F09CD350-E9D9-4E51-AFCF-D5AAE5A15A24}" type="presParOf" srcId="{544850A3-D968-4342-BD9B-63D647DC1118}" destId="{F366B38E-5DC8-430F-8AD3-FED7FFD23770}" srcOrd="12" destOrd="0" presId="urn:microsoft.com/office/officeart/2005/8/layout/target3"/>
    <dgm:cxn modelId="{0DECBF57-0F8E-4B9C-8999-51F4237966CE}" type="presParOf" srcId="{544850A3-D968-4342-BD9B-63D647DC1118}" destId="{78A72A70-43B6-45A2-BBAA-AF803CD368D3}" srcOrd="13" destOrd="0" presId="urn:microsoft.com/office/officeart/2005/8/layout/target3"/>
    <dgm:cxn modelId="{6511AE47-B4D3-48D3-AFDB-39C474040952}" type="presParOf" srcId="{544850A3-D968-4342-BD9B-63D647DC1118}" destId="{14B80476-CC3E-4DB6-A3DC-D560159E1756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/>
      <dgm:t>
        <a:bodyPr/>
        <a:lstStyle/>
        <a:p>
          <a:pPr algn="ctr"/>
          <a:r>
            <a:rPr lang="ru-RU" sz="1400" b="0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400" b="0" dirty="0"/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 smtClean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/>
      <dgm:t>
        <a:bodyPr/>
        <a:lstStyle/>
        <a:p>
          <a:endParaRPr lang="ru-RU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420BA717-63F2-4ED1-9193-BDF0AD7BC7E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A8FC0520-4E1C-47C9-9459-5A566E2A3269}" type="parTrans" cxnId="{420E5929-73A4-4A38-8264-96367E09F888}">
      <dgm:prSet/>
      <dgm:spPr/>
      <dgm:t>
        <a:bodyPr/>
        <a:lstStyle/>
        <a:p>
          <a:endParaRPr lang="ru-RU"/>
        </a:p>
      </dgm:t>
    </dgm:pt>
    <dgm:pt modelId="{93B10FAD-F9FB-447F-AB26-67CC3C3A8B52}" type="sibTrans" cxnId="{420E5929-73A4-4A38-8264-96367E09F888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/>
      <dgm:t>
        <a:bodyPr/>
        <a:lstStyle/>
        <a:p>
          <a:endParaRPr lang="ru-RU"/>
        </a:p>
      </dgm:t>
    </dgm:pt>
    <dgm:pt modelId="{9F96D360-CB55-48DB-9778-BF90DCE1129E}">
      <dgm:prSet phldrT="[Текст]"/>
      <dgm:spPr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endParaRPr lang="ru-RU"/>
        </a:p>
      </dgm:t>
    </dgm:pt>
    <dgm:pt modelId="{BC4B6763-2F33-4CCB-B9CC-377BBD0F0800}" type="parTrans" cxnId="{ABB8D3AC-32ED-44B8-98D1-601987ACC1D1}">
      <dgm:prSet/>
      <dgm:spPr/>
      <dgm:t>
        <a:bodyPr/>
        <a:lstStyle/>
        <a:p>
          <a:endParaRPr lang="ru-RU"/>
        </a:p>
      </dgm:t>
    </dgm:pt>
    <dgm:pt modelId="{637E412C-91EE-486E-8354-15F2384BE3EA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021BE46-16AF-4372-B2A0-67875E2C82CF}" type="parTrans" cxnId="{EA60BD94-54CE-450D-A117-19A3057D3DE3}">
      <dgm:prSet/>
      <dgm:spPr/>
      <dgm:t>
        <a:bodyPr/>
        <a:lstStyle/>
        <a:p>
          <a:endParaRPr lang="ru-RU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/>
      <dgm:t>
        <a:bodyPr/>
        <a:lstStyle/>
        <a:p>
          <a:endParaRPr lang="ru-RU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endParaRPr lang="ru-RU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172936" custScaleY="164604" custLinFactNeighborX="-908" custLinFactNeighborY="1704"/>
      <dgm:spPr/>
      <dgm:t>
        <a:bodyPr/>
        <a:lstStyle/>
        <a:p>
          <a:endParaRPr lang="ru-RU"/>
        </a:p>
      </dgm:t>
    </dgm:pt>
    <dgm:pt modelId="{4731EA70-1FA8-49F5-A6BF-4AE9CB97C303}" type="pres">
      <dgm:prSet presAssocID="{8D513BD1-7137-4BB2-A1F4-1B02EFB0F34F}" presName="parTrans" presStyleLbl="sibTrans2D1" presStyleIdx="0" presStyleCnt="7"/>
      <dgm:spPr/>
      <dgm:t>
        <a:bodyPr/>
        <a:lstStyle/>
        <a:p>
          <a:endParaRPr lang="ru-RU"/>
        </a:p>
      </dgm:t>
    </dgm:pt>
    <dgm:pt modelId="{8D15C70B-27DC-4BC4-8B54-1A6B8CC1DBC1}" type="pres">
      <dgm:prSet presAssocID="{8D513BD1-7137-4BB2-A1F4-1B02EFB0F34F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E2EC1D87-F728-458A-8AB1-7A3D78F9D25E}" type="pres">
      <dgm:prSet presAssocID="{D63A74EC-A1EC-4823-AB28-835C2DE63D58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1" presStyleCnt="7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93DE9-E67A-4CE1-BC6B-5C458B1137B0}" type="pres">
      <dgm:prSet presAssocID="{C021BE46-16AF-4372-B2A0-67875E2C82CF}" presName="parTrans" presStyleLbl="sibTrans2D1" presStyleIdx="2" presStyleCnt="7"/>
      <dgm:spPr/>
      <dgm:t>
        <a:bodyPr/>
        <a:lstStyle/>
        <a:p>
          <a:endParaRPr lang="ru-RU"/>
        </a:p>
      </dgm:t>
    </dgm:pt>
    <dgm:pt modelId="{DA660ED5-C4B7-4208-928A-B8DD66837486}" type="pres">
      <dgm:prSet presAssocID="{C021BE46-16AF-4372-B2A0-67875E2C82CF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D8B200F5-4D07-49B2-A587-C2FE6CEC49F8}" type="pres">
      <dgm:prSet presAssocID="{637E412C-91EE-486E-8354-15F2384BE3EA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AB10C-E176-4610-B2C6-BE8F83AD0F9B}" type="pres">
      <dgm:prSet presAssocID="{A8FC0520-4E1C-47C9-9459-5A566E2A3269}" presName="parTrans" presStyleLbl="sibTrans2D1" presStyleIdx="3" presStyleCnt="7"/>
      <dgm:spPr/>
      <dgm:t>
        <a:bodyPr/>
        <a:lstStyle/>
        <a:p>
          <a:endParaRPr lang="ru-RU"/>
        </a:p>
      </dgm:t>
    </dgm:pt>
    <dgm:pt modelId="{47F0322C-5978-482D-A409-1280E22C6D82}" type="pres">
      <dgm:prSet presAssocID="{A8FC0520-4E1C-47C9-9459-5A566E2A3269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FFE63D16-C443-42C8-BB30-4CA61876A647}" type="pres">
      <dgm:prSet presAssocID="{420BA717-63F2-4ED1-9193-BDF0AD7BC7EB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7EB92-DF16-476D-BB87-6C0D26E26F61}" type="pres">
      <dgm:prSet presAssocID="{BC4B6763-2F33-4CCB-B9CC-377BBD0F0800}" presName="parTrans" presStyleLbl="sibTrans2D1" presStyleIdx="4" presStyleCnt="7"/>
      <dgm:spPr/>
      <dgm:t>
        <a:bodyPr/>
        <a:lstStyle/>
        <a:p>
          <a:endParaRPr lang="ru-RU"/>
        </a:p>
      </dgm:t>
    </dgm:pt>
    <dgm:pt modelId="{E3A5A4EE-729B-477E-AEA8-7FC61FA6B941}" type="pres">
      <dgm:prSet presAssocID="{BC4B6763-2F33-4CCB-B9CC-377BBD0F0800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69EA0517-EDCB-4CEB-899F-D56DCF7B4404}" type="pres">
      <dgm:prSet presAssocID="{9F96D360-CB55-48DB-9778-BF90DCE1129E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7FC25-052B-426A-9E06-117E992234F6}" type="pres">
      <dgm:prSet presAssocID="{08170AFC-8E89-4179-A96D-636AFFD8C3F3}" presName="parTrans" presStyleLbl="sibTrans2D1" presStyleIdx="5" presStyleCnt="7"/>
      <dgm:spPr/>
      <dgm:t>
        <a:bodyPr/>
        <a:lstStyle/>
        <a:p>
          <a:endParaRPr lang="ru-RU"/>
        </a:p>
      </dgm:t>
    </dgm:pt>
    <dgm:pt modelId="{53D78D63-5F88-4163-9535-46A64127BD3A}" type="pres">
      <dgm:prSet presAssocID="{08170AFC-8E89-4179-A96D-636AFFD8C3F3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EDA34655-9131-4731-957F-5382F53A0660}" type="pres">
      <dgm:prSet presAssocID="{D78F1D4C-A2EF-4C56-940B-FB3F18A7298D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6" presStyleCnt="7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469821-83F8-4687-BE72-4E16675D97B8}" type="presOf" srcId="{3BA0FA79-0F0A-4F39-8C6F-85BF113366C3}" destId="{E0AC84DD-2093-416F-85DE-E547FE520660}" srcOrd="0" destOrd="0" presId="urn:microsoft.com/office/officeart/2005/8/layout/radial5"/>
    <dgm:cxn modelId="{575E2ADD-CE0A-4D91-8C3D-2D6052CC5CE3}" type="presOf" srcId="{D78F1D4C-A2EF-4C56-940B-FB3F18A7298D}" destId="{EDA34655-9131-4731-957F-5382F53A0660}" srcOrd="0" destOrd="0" presId="urn:microsoft.com/office/officeart/2005/8/layout/radial5"/>
    <dgm:cxn modelId="{643CACB0-FBDD-4EFF-A17B-4D1482F6A277}" type="presOf" srcId="{08170AFC-8E89-4179-A96D-636AFFD8C3F3}" destId="{DF27FC25-052B-426A-9E06-117E992234F6}" srcOrd="0" destOrd="0" presId="urn:microsoft.com/office/officeart/2005/8/layout/radial5"/>
    <dgm:cxn modelId="{35D84ED4-034F-4882-8224-BDCE7B571A12}" type="presOf" srcId="{082CE592-953F-441B-B0C2-F864433A8493}" destId="{839DF450-14DD-4280-9AEE-DA73938E9B9D}" srcOrd="1" destOrd="0" presId="urn:microsoft.com/office/officeart/2005/8/layout/radial5"/>
    <dgm:cxn modelId="{823F3125-7EAF-4730-B568-659040276D91}" type="presOf" srcId="{A8FC0520-4E1C-47C9-9459-5A566E2A3269}" destId="{47F0322C-5978-482D-A409-1280E22C6D82}" srcOrd="1" destOrd="0" presId="urn:microsoft.com/office/officeart/2005/8/layout/radial5"/>
    <dgm:cxn modelId="{793B387B-B5D2-4BEB-9549-53984287D917}" type="presOf" srcId="{08170AFC-8E89-4179-A96D-636AFFD8C3F3}" destId="{53D78D63-5F88-4163-9535-46A64127BD3A}" srcOrd="1" destOrd="0" presId="urn:microsoft.com/office/officeart/2005/8/layout/radial5"/>
    <dgm:cxn modelId="{420E5929-73A4-4A38-8264-96367E09F888}" srcId="{6F647F05-65E5-443B-9310-4AF895EEC1B0}" destId="{420BA717-63F2-4ED1-9193-BDF0AD7BC7EB}" srcOrd="3" destOrd="0" parTransId="{A8FC0520-4E1C-47C9-9459-5A566E2A3269}" sibTransId="{93B10FAD-F9FB-447F-AB26-67CC3C3A8B52}"/>
    <dgm:cxn modelId="{E7D40385-FF15-4541-8C49-E5779C66CFB1}" type="presOf" srcId="{082CE592-953F-441B-B0C2-F864433A8493}" destId="{A0E222DD-64BD-4A89-BBB9-2B80D8318D4A}" srcOrd="0" destOrd="0" presId="urn:microsoft.com/office/officeart/2005/8/layout/radial5"/>
    <dgm:cxn modelId="{E5EB61D0-D39B-4204-9B8D-C12ACD776F2B}" type="presOf" srcId="{6F647F05-65E5-443B-9310-4AF895EEC1B0}" destId="{ED72E44C-8498-48F8-9652-E5DD6AC5818D}" srcOrd="0" destOrd="0" presId="urn:microsoft.com/office/officeart/2005/8/layout/radial5"/>
    <dgm:cxn modelId="{D0F7DE53-6DC8-4DA1-B97C-E4A7B7C4A80E}" type="presOf" srcId="{C021BE46-16AF-4372-B2A0-67875E2C82CF}" destId="{06F93DE9-E67A-4CE1-BC6B-5C458B1137B0}" srcOrd="0" destOrd="0" presId="urn:microsoft.com/office/officeart/2005/8/layout/radial5"/>
    <dgm:cxn modelId="{3E60BBD6-1036-4E52-9EF0-A587A311B113}" type="presOf" srcId="{BC4B6763-2F33-4CCB-B9CC-377BBD0F0800}" destId="{E3A5A4EE-729B-477E-AEA8-7FC61FA6B941}" srcOrd="1" destOrd="0" presId="urn:microsoft.com/office/officeart/2005/8/layout/radial5"/>
    <dgm:cxn modelId="{8E864B60-0983-4886-AA0C-30EA745A3D7E}" type="presOf" srcId="{637E412C-91EE-486E-8354-15F2384BE3EA}" destId="{D8B200F5-4D07-49B2-A587-C2FE6CEC49F8}" srcOrd="0" destOrd="0" presId="urn:microsoft.com/office/officeart/2005/8/layout/radial5"/>
    <dgm:cxn modelId="{ABB8D3AC-32ED-44B8-98D1-601987ACC1D1}" srcId="{6F647F05-65E5-443B-9310-4AF895EEC1B0}" destId="{9F96D360-CB55-48DB-9778-BF90DCE1129E}" srcOrd="4" destOrd="0" parTransId="{BC4B6763-2F33-4CCB-B9CC-377BBD0F0800}" sibTransId="{286A4893-ECEC-4EFE-BAC3-3F1C84511E21}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4A189105-0239-4451-ACE0-D31E9CBF66B8}" srcId="{6F647F05-65E5-443B-9310-4AF895EEC1B0}" destId="{3BA0FA79-0F0A-4F39-8C6F-85BF113366C3}" srcOrd="6" destOrd="0" parTransId="{66E51CD7-05D6-4658-BDAA-92C6F3E19708}" sibTransId="{3F86135B-3CC7-4CEB-B411-92453A9354E3}"/>
    <dgm:cxn modelId="{A00878C0-A87A-42B9-83D7-EE8880E34935}" srcId="{6F647F05-65E5-443B-9310-4AF895EEC1B0}" destId="{D78F1D4C-A2EF-4C56-940B-FB3F18A7298D}" srcOrd="5" destOrd="0" parTransId="{08170AFC-8E89-4179-A96D-636AFFD8C3F3}" sibTransId="{3B6B2775-EA0D-4CA6-A4A3-0187E341F68C}"/>
    <dgm:cxn modelId="{4FE342B8-C333-4DB0-81EE-A4F064C991C4}" type="presOf" srcId="{8D513BD1-7137-4BB2-A1F4-1B02EFB0F34F}" destId="{4731EA70-1FA8-49F5-A6BF-4AE9CB97C303}" srcOrd="0" destOrd="0" presId="urn:microsoft.com/office/officeart/2005/8/layout/radial5"/>
    <dgm:cxn modelId="{96299724-2C96-4D0E-9393-E4F475BC9726}" type="presOf" srcId="{66E51CD7-05D6-4658-BDAA-92C6F3E19708}" destId="{C47D9E4B-AD47-4E79-B529-9B264E8F4F6B}" srcOrd="1" destOrd="0" presId="urn:microsoft.com/office/officeart/2005/8/layout/radial5"/>
    <dgm:cxn modelId="{EA60BD94-54CE-450D-A117-19A3057D3DE3}" srcId="{6F647F05-65E5-443B-9310-4AF895EEC1B0}" destId="{637E412C-91EE-486E-8354-15F2384BE3EA}" srcOrd="2" destOrd="0" parTransId="{C021BE46-16AF-4372-B2A0-67875E2C82CF}" sibTransId="{6923DAD3-03A3-4184-9D76-6CCF9386A60A}"/>
    <dgm:cxn modelId="{34AA04A3-37F3-4A04-A169-2ABB67555D87}" type="presOf" srcId="{6B4A9C71-5243-4375-98C7-BA189146832B}" destId="{8B82EA68-B59A-424E-9756-C221A13DB47F}" srcOrd="0" destOrd="0" presId="urn:microsoft.com/office/officeart/2005/8/layout/radial5"/>
    <dgm:cxn modelId="{538047BC-CB5D-4162-A4DD-32572E933AFD}" type="presOf" srcId="{9F96D360-CB55-48DB-9778-BF90DCE1129E}" destId="{69EA0517-EDCB-4CEB-899F-D56DCF7B4404}" srcOrd="0" destOrd="0" presId="urn:microsoft.com/office/officeart/2005/8/layout/radial5"/>
    <dgm:cxn modelId="{AA9C3915-01B3-4EFF-A770-E746280D0DC8}" type="presOf" srcId="{A8FC0520-4E1C-47C9-9459-5A566E2A3269}" destId="{E7EAB10C-E176-4610-B2C6-BE8F83AD0F9B}" srcOrd="0" destOrd="0" presId="urn:microsoft.com/office/officeart/2005/8/layout/radial5"/>
    <dgm:cxn modelId="{F96AA228-70AD-457D-B7BE-CB747DECEA79}" type="presOf" srcId="{8D513BD1-7137-4BB2-A1F4-1B02EFB0F34F}" destId="{8D15C70B-27DC-4BC4-8B54-1A6B8CC1DBC1}" srcOrd="1" destOrd="0" presId="urn:microsoft.com/office/officeart/2005/8/layout/radial5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DC270741-C67A-4BCF-BB05-819FCB78B239}" type="presOf" srcId="{66E51CD7-05D6-4658-BDAA-92C6F3E19708}" destId="{553B84E4-4A31-43DB-B3BF-8E8EF2B79F2D}" srcOrd="0" destOrd="0" presId="urn:microsoft.com/office/officeart/2005/8/layout/radial5"/>
    <dgm:cxn modelId="{E1AD3970-2263-4269-A993-1F76AADABC84}" type="presOf" srcId="{C021BE46-16AF-4372-B2A0-67875E2C82CF}" destId="{DA660ED5-C4B7-4208-928A-B8DD66837486}" srcOrd="1" destOrd="0" presId="urn:microsoft.com/office/officeart/2005/8/layout/radial5"/>
    <dgm:cxn modelId="{79BEB6B5-AE12-49E0-915F-CB65D953DD20}" type="presOf" srcId="{420BA717-63F2-4ED1-9193-BDF0AD7BC7EB}" destId="{FFE63D16-C443-42C8-BB30-4CA61876A647}" srcOrd="0" destOrd="0" presId="urn:microsoft.com/office/officeart/2005/8/layout/radial5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965A3350-A175-4D62-BDA6-D04B08609041}" type="presOf" srcId="{4B1A8440-411B-4A5D-AFC7-3583C59ADD0E}" destId="{73BC26A8-8D0F-45E6-9E3B-37EADD227262}" srcOrd="0" destOrd="0" presId="urn:microsoft.com/office/officeart/2005/8/layout/radial5"/>
    <dgm:cxn modelId="{C8BE32AB-5730-4565-A61E-0EC347F983DE}" type="presOf" srcId="{BC4B6763-2F33-4CCB-B9CC-377BBD0F0800}" destId="{A0B7EB92-DF16-476D-BB87-6C0D26E26F61}" srcOrd="0" destOrd="0" presId="urn:microsoft.com/office/officeart/2005/8/layout/radial5"/>
    <dgm:cxn modelId="{F2E91A47-0AFD-4387-8346-148DBE1AFD19}" type="presOf" srcId="{D63A74EC-A1EC-4823-AB28-835C2DE63D58}" destId="{E2EC1D87-F728-458A-8AB1-7A3D78F9D25E}" srcOrd="0" destOrd="0" presId="urn:microsoft.com/office/officeart/2005/8/layout/radial5"/>
    <dgm:cxn modelId="{B987AD7B-9412-472F-B09D-8A915EABCB37}" type="presParOf" srcId="{8B82EA68-B59A-424E-9756-C221A13DB47F}" destId="{ED72E44C-8498-48F8-9652-E5DD6AC5818D}" srcOrd="0" destOrd="0" presId="urn:microsoft.com/office/officeart/2005/8/layout/radial5"/>
    <dgm:cxn modelId="{3CDF70D7-FF99-4962-A52D-C39A2030CB4F}" type="presParOf" srcId="{8B82EA68-B59A-424E-9756-C221A13DB47F}" destId="{4731EA70-1FA8-49F5-A6BF-4AE9CB97C303}" srcOrd="1" destOrd="0" presId="urn:microsoft.com/office/officeart/2005/8/layout/radial5"/>
    <dgm:cxn modelId="{BB80A997-47A9-4325-A2A4-FB64C4F07EF6}" type="presParOf" srcId="{4731EA70-1FA8-49F5-A6BF-4AE9CB97C303}" destId="{8D15C70B-27DC-4BC4-8B54-1A6B8CC1DBC1}" srcOrd="0" destOrd="0" presId="urn:microsoft.com/office/officeart/2005/8/layout/radial5"/>
    <dgm:cxn modelId="{4FBC4501-EFB8-41D9-8B14-97C6BBFA8FDF}" type="presParOf" srcId="{8B82EA68-B59A-424E-9756-C221A13DB47F}" destId="{E2EC1D87-F728-458A-8AB1-7A3D78F9D25E}" srcOrd="2" destOrd="0" presId="urn:microsoft.com/office/officeart/2005/8/layout/radial5"/>
    <dgm:cxn modelId="{FC86FECC-01EE-41DB-BFB6-2ADF6DD3B25C}" type="presParOf" srcId="{8B82EA68-B59A-424E-9756-C221A13DB47F}" destId="{A0E222DD-64BD-4A89-BBB9-2B80D8318D4A}" srcOrd="3" destOrd="0" presId="urn:microsoft.com/office/officeart/2005/8/layout/radial5"/>
    <dgm:cxn modelId="{A7B2520E-D814-4C25-B85B-D8ACCB0CFDF8}" type="presParOf" srcId="{A0E222DD-64BD-4A89-BBB9-2B80D8318D4A}" destId="{839DF450-14DD-4280-9AEE-DA73938E9B9D}" srcOrd="0" destOrd="0" presId="urn:microsoft.com/office/officeart/2005/8/layout/radial5"/>
    <dgm:cxn modelId="{39CC5CC3-ED1E-465A-B0AB-F3F8131F6BFA}" type="presParOf" srcId="{8B82EA68-B59A-424E-9756-C221A13DB47F}" destId="{73BC26A8-8D0F-45E6-9E3B-37EADD227262}" srcOrd="4" destOrd="0" presId="urn:microsoft.com/office/officeart/2005/8/layout/radial5"/>
    <dgm:cxn modelId="{D237F99B-D6F5-4C90-8B66-B196D70266AF}" type="presParOf" srcId="{8B82EA68-B59A-424E-9756-C221A13DB47F}" destId="{06F93DE9-E67A-4CE1-BC6B-5C458B1137B0}" srcOrd="5" destOrd="0" presId="urn:microsoft.com/office/officeart/2005/8/layout/radial5"/>
    <dgm:cxn modelId="{5A53601A-9518-48DC-8A93-578EA049D775}" type="presParOf" srcId="{06F93DE9-E67A-4CE1-BC6B-5C458B1137B0}" destId="{DA660ED5-C4B7-4208-928A-B8DD66837486}" srcOrd="0" destOrd="0" presId="urn:microsoft.com/office/officeart/2005/8/layout/radial5"/>
    <dgm:cxn modelId="{D89891B2-FBE9-4FF5-95E7-822DE9D03107}" type="presParOf" srcId="{8B82EA68-B59A-424E-9756-C221A13DB47F}" destId="{D8B200F5-4D07-49B2-A587-C2FE6CEC49F8}" srcOrd="6" destOrd="0" presId="urn:microsoft.com/office/officeart/2005/8/layout/radial5"/>
    <dgm:cxn modelId="{2E4569F1-415E-421B-A701-F14F0691645F}" type="presParOf" srcId="{8B82EA68-B59A-424E-9756-C221A13DB47F}" destId="{E7EAB10C-E176-4610-B2C6-BE8F83AD0F9B}" srcOrd="7" destOrd="0" presId="urn:microsoft.com/office/officeart/2005/8/layout/radial5"/>
    <dgm:cxn modelId="{130D9FD2-D3F8-4A6B-8CFB-11F98942E5A3}" type="presParOf" srcId="{E7EAB10C-E176-4610-B2C6-BE8F83AD0F9B}" destId="{47F0322C-5978-482D-A409-1280E22C6D82}" srcOrd="0" destOrd="0" presId="urn:microsoft.com/office/officeart/2005/8/layout/radial5"/>
    <dgm:cxn modelId="{A4EA9AA1-01FF-454E-BC8A-509DA09AA0BD}" type="presParOf" srcId="{8B82EA68-B59A-424E-9756-C221A13DB47F}" destId="{FFE63D16-C443-42C8-BB30-4CA61876A647}" srcOrd="8" destOrd="0" presId="urn:microsoft.com/office/officeart/2005/8/layout/radial5"/>
    <dgm:cxn modelId="{530C969E-3833-4B2C-9A02-53AC74682B14}" type="presParOf" srcId="{8B82EA68-B59A-424E-9756-C221A13DB47F}" destId="{A0B7EB92-DF16-476D-BB87-6C0D26E26F61}" srcOrd="9" destOrd="0" presId="urn:microsoft.com/office/officeart/2005/8/layout/radial5"/>
    <dgm:cxn modelId="{81DC36C8-DCB9-4DF3-AC6A-0B11C2A98474}" type="presParOf" srcId="{A0B7EB92-DF16-476D-BB87-6C0D26E26F61}" destId="{E3A5A4EE-729B-477E-AEA8-7FC61FA6B941}" srcOrd="0" destOrd="0" presId="urn:microsoft.com/office/officeart/2005/8/layout/radial5"/>
    <dgm:cxn modelId="{25891DD6-910F-4C34-835B-5262881D1DD2}" type="presParOf" srcId="{8B82EA68-B59A-424E-9756-C221A13DB47F}" destId="{69EA0517-EDCB-4CEB-899F-D56DCF7B4404}" srcOrd="10" destOrd="0" presId="urn:microsoft.com/office/officeart/2005/8/layout/radial5"/>
    <dgm:cxn modelId="{7DD98895-CE3B-43A3-9F9A-F4FCF385D3A4}" type="presParOf" srcId="{8B82EA68-B59A-424E-9756-C221A13DB47F}" destId="{DF27FC25-052B-426A-9E06-117E992234F6}" srcOrd="11" destOrd="0" presId="urn:microsoft.com/office/officeart/2005/8/layout/radial5"/>
    <dgm:cxn modelId="{E78B17C7-77B5-46A8-8787-990ACD476709}" type="presParOf" srcId="{DF27FC25-052B-426A-9E06-117E992234F6}" destId="{53D78D63-5F88-4163-9535-46A64127BD3A}" srcOrd="0" destOrd="0" presId="urn:microsoft.com/office/officeart/2005/8/layout/radial5"/>
    <dgm:cxn modelId="{0540A3DC-3D81-4FE0-A3B6-C3B0626CF813}" type="presParOf" srcId="{8B82EA68-B59A-424E-9756-C221A13DB47F}" destId="{EDA34655-9131-4731-957F-5382F53A0660}" srcOrd="12" destOrd="0" presId="urn:microsoft.com/office/officeart/2005/8/layout/radial5"/>
    <dgm:cxn modelId="{4C8E1431-AFC0-4A44-BEAB-59C4B9CB3BA3}" type="presParOf" srcId="{8B82EA68-B59A-424E-9756-C221A13DB47F}" destId="{553B84E4-4A31-43DB-B3BF-8E8EF2B79F2D}" srcOrd="13" destOrd="0" presId="urn:microsoft.com/office/officeart/2005/8/layout/radial5"/>
    <dgm:cxn modelId="{C3C66812-E80D-48D5-9DC4-CF046F4F2CA7}" type="presParOf" srcId="{553B84E4-4A31-43DB-B3BF-8E8EF2B79F2D}" destId="{C47D9E4B-AD47-4E79-B529-9B264E8F4F6B}" srcOrd="0" destOrd="0" presId="urn:microsoft.com/office/officeart/2005/8/layout/radial5"/>
    <dgm:cxn modelId="{09FBBE5B-4390-4578-902C-BE5D11322815}" type="presParOf" srcId="{8B82EA68-B59A-424E-9756-C221A13DB47F}" destId="{E0AC84DD-2093-416F-85DE-E547FE520660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1BD14-653F-47B3-BB46-667C8FB2497F}">
      <dsp:nvSpPr>
        <dsp:cNvPr id="0" name=""/>
        <dsp:cNvSpPr/>
      </dsp:nvSpPr>
      <dsp:spPr>
        <a:xfrm>
          <a:off x="3131888" y="-109145"/>
          <a:ext cx="1585089" cy="222169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/>
            <a:t>РАЗРАБОТКА ПРОГНОЗА СОЦИАЛЬНО-ЭКОНОМИЧЕСКОГО РАЗВИТИЯ ПОСЕЛЕНИЯ НА ОЧЕРЕДНОЙ ФИНАНСОВЫЙ ГОД И ПЛАНОВЫЙ ПЕРИОД</a:t>
          </a:r>
          <a:endParaRPr lang="ru-RU" sz="1200" b="1" i="0" kern="1200" dirty="0"/>
        </a:p>
      </dsp:txBody>
      <dsp:txXfrm>
        <a:off x="3209266" y="-31767"/>
        <a:ext cx="1430333" cy="2066941"/>
      </dsp:txXfrm>
    </dsp:sp>
    <dsp:sp modelId="{43434E4B-C4FB-4DAC-9533-71DBE9279538}">
      <dsp:nvSpPr>
        <dsp:cNvPr id="0" name=""/>
        <dsp:cNvSpPr/>
      </dsp:nvSpPr>
      <dsp:spPr>
        <a:xfrm>
          <a:off x="3247291" y="931906"/>
          <a:ext cx="4906516" cy="4906516"/>
        </a:xfrm>
        <a:custGeom>
          <a:avLst/>
          <a:gdLst/>
          <a:ahLst/>
          <a:cxnLst/>
          <a:rect l="0" t="0" r="0" b="0"/>
          <a:pathLst>
            <a:path>
              <a:moveTo>
                <a:pt x="1519129" y="184804"/>
              </a:moveTo>
              <a:arcTo wR="2453258" hR="2453258" stAng="14857115" swAng="226008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20999999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4D8CAD-B47B-492A-A92F-69E42EBB0CBD}">
      <dsp:nvSpPr>
        <dsp:cNvPr id="0" name=""/>
        <dsp:cNvSpPr/>
      </dsp:nvSpPr>
      <dsp:spPr>
        <a:xfrm>
          <a:off x="4968557" y="974360"/>
          <a:ext cx="1610539" cy="139078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latin typeface="Arial Narrow" panose="020B0606020202030204" pitchFamily="34" charset="0"/>
            </a:rPr>
            <a:t>РАЗРАБОТКА ДОКУМЕНТОВ И МАТЕРИАЛОВ, НЕОБХОДИМЫХ ДЛЯ ФОРМИРОВАНИЯ БЮДЖЕТА ПОСЕЛЕНИЯ</a:t>
          </a:r>
          <a:endParaRPr lang="ru-RU" sz="1200" b="1" i="0" kern="1200" dirty="0">
            <a:latin typeface="Arial Narrow" panose="020B0606020202030204" pitchFamily="34" charset="0"/>
          </a:endParaRPr>
        </a:p>
      </dsp:txBody>
      <dsp:txXfrm>
        <a:off x="5036450" y="1042253"/>
        <a:ext cx="1474753" cy="1255002"/>
      </dsp:txXfrm>
    </dsp:sp>
    <dsp:sp modelId="{F93ECD45-54D8-465B-A0C2-914295F3C5BD}">
      <dsp:nvSpPr>
        <dsp:cNvPr id="0" name=""/>
        <dsp:cNvSpPr/>
      </dsp:nvSpPr>
      <dsp:spPr>
        <a:xfrm>
          <a:off x="2105324" y="1759483"/>
          <a:ext cx="4906516" cy="4906516"/>
        </a:xfrm>
        <a:custGeom>
          <a:avLst/>
          <a:gdLst/>
          <a:ahLst/>
          <a:cxnLst/>
          <a:rect l="0" t="0" r="0" b="0"/>
          <a:pathLst>
            <a:path>
              <a:moveTo>
                <a:pt x="4095721" y="630954"/>
              </a:moveTo>
              <a:arcTo wR="2453258" hR="2453258" stAng="18721722" swAng="160249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CEF15-AD37-4FF7-A9D9-F30101483B47}">
      <dsp:nvSpPr>
        <dsp:cNvPr id="0" name=""/>
        <dsp:cNvSpPr/>
      </dsp:nvSpPr>
      <dsp:spPr>
        <a:xfrm>
          <a:off x="5600901" y="2495963"/>
          <a:ext cx="1610539" cy="1390788"/>
        </a:xfrm>
        <a:prstGeom prst="roundRect">
          <a:avLst/>
        </a:prstGeom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latin typeface="Arial Narrow" panose="020B0606020202030204" pitchFamily="34" charset="0"/>
            </a:rPr>
            <a:t>СОСТАВЛЕНИЕ ПРОЕКТА БЮДЖЕТА ПОСЕЛЕНИЯ</a:t>
          </a:r>
          <a:endParaRPr lang="ru-RU" sz="1200" b="1" i="0" kern="1200" dirty="0">
            <a:latin typeface="Arial Narrow" panose="020B0606020202030204" pitchFamily="34" charset="0"/>
          </a:endParaRPr>
        </a:p>
      </dsp:txBody>
      <dsp:txXfrm>
        <a:off x="5668794" y="2563856"/>
        <a:ext cx="1474753" cy="1255002"/>
      </dsp:txXfrm>
    </dsp:sp>
    <dsp:sp modelId="{DA554C6D-A2BD-4B94-802C-6C55DB9F2BF8}">
      <dsp:nvSpPr>
        <dsp:cNvPr id="0" name=""/>
        <dsp:cNvSpPr/>
      </dsp:nvSpPr>
      <dsp:spPr>
        <a:xfrm>
          <a:off x="1433656" y="988247"/>
          <a:ext cx="4906516" cy="4906516"/>
        </a:xfrm>
        <a:custGeom>
          <a:avLst/>
          <a:gdLst/>
          <a:ahLst/>
          <a:cxnLst/>
          <a:rect l="0" t="0" r="0" b="0"/>
          <a:pathLst>
            <a:path>
              <a:moveTo>
                <a:pt x="4856119" y="2947964"/>
              </a:moveTo>
              <a:arcTo wR="2453258" hR="2453258" stAng="698017" swAng="212008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BD4D3-8D2A-489F-BC0B-191B4AEF9533}">
      <dsp:nvSpPr>
        <dsp:cNvPr id="0" name=""/>
        <dsp:cNvSpPr/>
      </dsp:nvSpPr>
      <dsp:spPr>
        <a:xfrm>
          <a:off x="4994365" y="4131863"/>
          <a:ext cx="1610539" cy="139078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latin typeface="Arial Narrow" panose="020B0606020202030204" pitchFamily="34" charset="0"/>
            </a:rPr>
            <a:t>РАССМОТРЕНИЕ        И УТВЕРЖДЕНИЕ БЮДЖЕТА ПОСЕЛЕНИЯ</a:t>
          </a:r>
          <a:endParaRPr lang="ru-RU" sz="1200" b="1" i="0" kern="1200" dirty="0">
            <a:latin typeface="Arial Narrow" panose="020B0606020202030204" pitchFamily="34" charset="0"/>
          </a:endParaRPr>
        </a:p>
      </dsp:txBody>
      <dsp:txXfrm>
        <a:off x="5062258" y="4199756"/>
        <a:ext cx="1474753" cy="1255002"/>
      </dsp:txXfrm>
    </dsp:sp>
    <dsp:sp modelId="{2C814299-90FC-466A-8C27-58BBE7C3AD9B}">
      <dsp:nvSpPr>
        <dsp:cNvPr id="0" name=""/>
        <dsp:cNvSpPr/>
      </dsp:nvSpPr>
      <dsp:spPr>
        <a:xfrm>
          <a:off x="2442415" y="515572"/>
          <a:ext cx="4906516" cy="4906516"/>
        </a:xfrm>
        <a:custGeom>
          <a:avLst/>
          <a:gdLst/>
          <a:ahLst/>
          <a:cxnLst/>
          <a:rect l="0" t="0" r="0" b="0"/>
          <a:pathLst>
            <a:path>
              <a:moveTo>
                <a:pt x="2499037" y="4906089"/>
              </a:moveTo>
              <a:arcTo wR="2453258" hR="2453258" stAng="5335846" swAng="222721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867FA4-A613-4921-92BD-CBD0DE5AF6C1}">
      <dsp:nvSpPr>
        <dsp:cNvPr id="0" name=""/>
        <dsp:cNvSpPr/>
      </dsp:nvSpPr>
      <dsp:spPr>
        <a:xfrm>
          <a:off x="3119167" y="5160554"/>
          <a:ext cx="1610539" cy="76790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latin typeface="Arial Narrow" panose="020B0606020202030204" pitchFamily="34" charset="0"/>
            </a:rPr>
            <a:t>ИСПОЛНЕНИЕ БЮДЖЕТА ПОСЕЛЕНИЯ</a:t>
          </a:r>
          <a:endParaRPr lang="ru-RU" sz="1200" b="1" i="0" kern="1200" dirty="0">
            <a:latin typeface="Arial Narrow" panose="020B0606020202030204" pitchFamily="34" charset="0"/>
          </a:endParaRPr>
        </a:p>
      </dsp:txBody>
      <dsp:txXfrm>
        <a:off x="3156653" y="5198040"/>
        <a:ext cx="1535567" cy="692931"/>
      </dsp:txXfrm>
    </dsp:sp>
    <dsp:sp modelId="{191E1915-7B43-453A-9B3B-8BE365BAB7F0}">
      <dsp:nvSpPr>
        <dsp:cNvPr id="0" name=""/>
        <dsp:cNvSpPr/>
      </dsp:nvSpPr>
      <dsp:spPr>
        <a:xfrm>
          <a:off x="21751" y="570380"/>
          <a:ext cx="4906516" cy="4906516"/>
        </a:xfrm>
        <a:custGeom>
          <a:avLst/>
          <a:gdLst/>
          <a:ahLst/>
          <a:cxnLst/>
          <a:rect l="0" t="0" r="0" b="0"/>
          <a:pathLst>
            <a:path>
              <a:moveTo>
                <a:pt x="3041146" y="4835035"/>
              </a:moveTo>
              <a:arcTo wR="2453258" hR="2453258" stAng="4568097" swAng="244626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9DDF86-EE24-4644-BF9F-F7994B1A08DB}">
      <dsp:nvSpPr>
        <dsp:cNvPr id="0" name=""/>
        <dsp:cNvSpPr/>
      </dsp:nvSpPr>
      <dsp:spPr>
        <a:xfrm>
          <a:off x="1224129" y="4129038"/>
          <a:ext cx="1610539" cy="139078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latin typeface="Arial Narrow" panose="020B0606020202030204" pitchFamily="34" charset="0"/>
            </a:rPr>
            <a:t>ОСУЩЕСТВЛЕНИЕ БЮДЖЕТНОГО УЧЕТА</a:t>
          </a:r>
          <a:endParaRPr lang="ru-RU" sz="1200" b="1" i="0" kern="1200" dirty="0">
            <a:latin typeface="Arial Narrow" panose="020B0606020202030204" pitchFamily="34" charset="0"/>
          </a:endParaRPr>
        </a:p>
      </dsp:txBody>
      <dsp:txXfrm>
        <a:off x="1292022" y="4196931"/>
        <a:ext cx="1474753" cy="1255002"/>
      </dsp:txXfrm>
    </dsp:sp>
    <dsp:sp modelId="{B61698C4-7017-4D89-87F7-56075D701F9E}">
      <dsp:nvSpPr>
        <dsp:cNvPr id="0" name=""/>
        <dsp:cNvSpPr/>
      </dsp:nvSpPr>
      <dsp:spPr>
        <a:xfrm>
          <a:off x="1495838" y="949476"/>
          <a:ext cx="4906516" cy="4906516"/>
        </a:xfrm>
        <a:custGeom>
          <a:avLst/>
          <a:gdLst/>
          <a:ahLst/>
          <a:cxnLst/>
          <a:rect l="0" t="0" r="0" b="0"/>
          <a:pathLst>
            <a:path>
              <a:moveTo>
                <a:pt x="96236" y="3133642"/>
              </a:moveTo>
              <a:arcTo wR="2453258" hR="2453258" stAng="9833913" swAng="201638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0084B0-DED3-4DEB-8998-F77FEE57635D}">
      <dsp:nvSpPr>
        <dsp:cNvPr id="0" name=""/>
        <dsp:cNvSpPr/>
      </dsp:nvSpPr>
      <dsp:spPr>
        <a:xfrm>
          <a:off x="634461" y="2506137"/>
          <a:ext cx="1610539" cy="139078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 Narrow" panose="020B0606020202030204" pitchFamily="34" charset="0"/>
            </a:rPr>
            <a:t>УТВЕРЖДЕНИЕ ОТЧЕТА ОБ ИСПОЛНЕНИИ БЮДЖЕТА  ПОСЕЛЕНИЯ</a:t>
          </a:r>
          <a:endParaRPr lang="ru-RU" sz="1200" b="1" kern="1200" dirty="0">
            <a:latin typeface="Arial Narrow" panose="020B0606020202030204" pitchFamily="34" charset="0"/>
          </a:endParaRPr>
        </a:p>
      </dsp:txBody>
      <dsp:txXfrm>
        <a:off x="702354" y="2574030"/>
        <a:ext cx="1474753" cy="1255002"/>
      </dsp:txXfrm>
    </dsp:sp>
    <dsp:sp modelId="{37B34B6A-4DCE-4DE3-951A-2EF6B41DAEEC}">
      <dsp:nvSpPr>
        <dsp:cNvPr id="0" name=""/>
        <dsp:cNvSpPr/>
      </dsp:nvSpPr>
      <dsp:spPr>
        <a:xfrm>
          <a:off x="605241" y="1971008"/>
          <a:ext cx="4906516" cy="4906516"/>
        </a:xfrm>
        <a:custGeom>
          <a:avLst/>
          <a:gdLst/>
          <a:ahLst/>
          <a:cxnLst/>
          <a:rect l="0" t="0" r="0" b="0"/>
          <a:pathLst>
            <a:path>
              <a:moveTo>
                <a:pt x="959550" y="507156"/>
              </a:moveTo>
              <a:arcTo wR="2453258" hR="2453258" stAng="13949543" swAng="190962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BC9EC0-F33D-4C53-893E-E607BC23B588}">
      <dsp:nvSpPr>
        <dsp:cNvPr id="0" name=""/>
        <dsp:cNvSpPr/>
      </dsp:nvSpPr>
      <dsp:spPr>
        <a:xfrm>
          <a:off x="1296137" y="983383"/>
          <a:ext cx="1609203" cy="1389601"/>
        </a:xfrm>
        <a:prstGeom prst="roundRect">
          <a:avLst/>
        </a:prstGeom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" b="1" i="0" kern="1200" dirty="0" smtClean="0">
              <a:latin typeface="Arial Narrow" panose="020B0606020202030204" pitchFamily="34" charset="0"/>
            </a:rPr>
            <a:t>ОРГАНИЗАЦИЯ              И ОСУЩЕСТВЛЕНИЕ МУНИЦИПАЛЬНОГО ФИНАНСОВОГО КОНТРОЛЯ</a:t>
          </a:r>
          <a:endParaRPr lang="ru-RU" sz="1150" i="0" kern="1200" dirty="0">
            <a:latin typeface="Arial Narrow" panose="020B0606020202030204" pitchFamily="34" charset="0"/>
          </a:endParaRPr>
        </a:p>
      </dsp:txBody>
      <dsp:txXfrm>
        <a:off x="1363972" y="1051218"/>
        <a:ext cx="1473533" cy="1253931"/>
      </dsp:txXfrm>
    </dsp:sp>
    <dsp:sp modelId="{6B2E63ED-B4B9-4312-8B34-C6298E61E31E}">
      <dsp:nvSpPr>
        <dsp:cNvPr id="0" name=""/>
        <dsp:cNvSpPr/>
      </dsp:nvSpPr>
      <dsp:spPr>
        <a:xfrm>
          <a:off x="-673737" y="759189"/>
          <a:ext cx="4906516" cy="4906516"/>
        </a:xfrm>
        <a:custGeom>
          <a:avLst/>
          <a:gdLst/>
          <a:ahLst/>
          <a:cxnLst/>
          <a:rect l="0" t="0" r="0" b="0"/>
          <a:pathLst>
            <a:path>
              <a:moveTo>
                <a:pt x="3625482" y="298179"/>
              </a:moveTo>
              <a:arcTo wR="2453258" hR="2453258" stAng="17912601" swAng="220981"/>
            </a:path>
          </a:pathLst>
        </a:custGeom>
        <a:noFill/>
        <a:ln w="0" cap="flat" cmpd="sng" algn="ctr">
          <a:solidFill>
            <a:schemeClr val="bg1"/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9518E1-12EB-4B3C-8B5F-D974E14EFB87}">
      <dsp:nvSpPr>
        <dsp:cNvPr id="0" name=""/>
        <dsp:cNvSpPr/>
      </dsp:nvSpPr>
      <dsp:spPr>
        <a:xfrm>
          <a:off x="-5536260" y="-847605"/>
          <a:ext cx="6591755" cy="6591755"/>
        </a:xfrm>
        <a:prstGeom prst="blockArc">
          <a:avLst>
            <a:gd name="adj1" fmla="val 18900000"/>
            <a:gd name="adj2" fmla="val 2700000"/>
            <a:gd name="adj3" fmla="val 328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44B001-A17A-4B8C-9581-5FC16B84669E}">
      <dsp:nvSpPr>
        <dsp:cNvPr id="0" name=""/>
        <dsp:cNvSpPr/>
      </dsp:nvSpPr>
      <dsp:spPr>
        <a:xfrm>
          <a:off x="552546" y="282040"/>
          <a:ext cx="7155982" cy="942095"/>
        </a:xfrm>
        <a:prstGeom prst="rect">
          <a:avLst/>
        </a:prstGeom>
        <a:gradFill rotWithShape="0">
          <a:gsLst>
            <a:gs pos="55040">
              <a:srgbClr val="BC3835"/>
            </a:gs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9791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Обязательное  опубликование  в  средствах  массовой  информации утвержденных бюджетов и отчетов об их исполнении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2546" y="282040"/>
        <a:ext cx="7155982" cy="942095"/>
      </dsp:txXfrm>
    </dsp:sp>
    <dsp:sp modelId="{89611791-A850-4B89-89EB-5C21F0941E7C}">
      <dsp:nvSpPr>
        <dsp:cNvPr id="0" name=""/>
        <dsp:cNvSpPr/>
      </dsp:nvSpPr>
      <dsp:spPr>
        <a:xfrm>
          <a:off x="81743" y="282285"/>
          <a:ext cx="941605" cy="9416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6B8FCFB-CF53-4F5C-A7F0-C7F64F465CC0}">
      <dsp:nvSpPr>
        <dsp:cNvPr id="0" name=""/>
        <dsp:cNvSpPr/>
      </dsp:nvSpPr>
      <dsp:spPr>
        <a:xfrm>
          <a:off x="984421" y="1506568"/>
          <a:ext cx="6724107" cy="75328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9791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Доступность иных сведений о бюджетах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84421" y="1506568"/>
        <a:ext cx="6724107" cy="753284"/>
      </dsp:txXfrm>
    </dsp:sp>
    <dsp:sp modelId="{4D556A40-5431-4055-AE3D-37731D8F9AED}">
      <dsp:nvSpPr>
        <dsp:cNvPr id="0" name=""/>
        <dsp:cNvSpPr/>
      </dsp:nvSpPr>
      <dsp:spPr>
        <a:xfrm>
          <a:off x="513618" y="1412408"/>
          <a:ext cx="941605" cy="9416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285525D-0608-40F3-B875-FCB296F56181}">
      <dsp:nvSpPr>
        <dsp:cNvPr id="0" name=""/>
        <dsp:cNvSpPr/>
      </dsp:nvSpPr>
      <dsp:spPr>
        <a:xfrm>
          <a:off x="984421" y="2498275"/>
          <a:ext cx="6724107" cy="103011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9791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Обязательная  открытость  для  общества  и  средств  массовой  информации проектов бюджетов, обеспечение доступа к информации на едином портале бюджетной системы Российской Федерации в сети «Интернет»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84421" y="2498275"/>
        <a:ext cx="6724107" cy="1030116"/>
      </dsp:txXfrm>
    </dsp:sp>
    <dsp:sp modelId="{0AFC0337-A094-4E6F-ADC3-86192D44916D}">
      <dsp:nvSpPr>
        <dsp:cNvPr id="0" name=""/>
        <dsp:cNvSpPr/>
      </dsp:nvSpPr>
      <dsp:spPr>
        <a:xfrm>
          <a:off x="513618" y="2542530"/>
          <a:ext cx="941605" cy="9416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ABFB54C-78EB-4035-AEF4-2CC6CDAEC6BA}">
      <dsp:nvSpPr>
        <dsp:cNvPr id="0" name=""/>
        <dsp:cNvSpPr/>
      </dsp:nvSpPr>
      <dsp:spPr>
        <a:xfrm>
          <a:off x="552546" y="3678400"/>
          <a:ext cx="7155982" cy="930110"/>
        </a:xfrm>
        <a:prstGeom prst="rect">
          <a:avLst/>
        </a:prstGeom>
        <a:gradFill rotWithShape="0">
          <a:gsLst>
            <a:gs pos="0">
              <a:srgbClr val="2787A0"/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9791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Преемственность  бюджетной  классификации  Российской  Федерации,  а также  обеспечение  сопоставимости  показателей  бюджета  отчетного, текущего и очередного финансового года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2546" y="3678400"/>
        <a:ext cx="7155982" cy="930110"/>
      </dsp:txXfrm>
    </dsp:sp>
    <dsp:sp modelId="{C860734A-428E-4FAA-A848-A86E63673D4E}">
      <dsp:nvSpPr>
        <dsp:cNvPr id="0" name=""/>
        <dsp:cNvSpPr/>
      </dsp:nvSpPr>
      <dsp:spPr>
        <a:xfrm>
          <a:off x="81743" y="3672652"/>
          <a:ext cx="941605" cy="9416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2DC0D7-31C2-42EA-BB4C-DEF180C2638D}">
      <dsp:nvSpPr>
        <dsp:cNvPr id="0" name=""/>
        <dsp:cNvSpPr/>
      </dsp:nvSpPr>
      <dsp:spPr>
        <a:xfrm rot="5400000">
          <a:off x="-252961" y="260727"/>
          <a:ext cx="1648454" cy="1153918"/>
        </a:xfrm>
        <a:prstGeom prst="chevron">
          <a:avLst/>
        </a:prstGeom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1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-5693" y="590418"/>
        <a:ext cx="1153918" cy="494536"/>
      </dsp:txXfrm>
    </dsp:sp>
    <dsp:sp modelId="{3CE3794C-583D-49EB-B0F4-0FF5349DB8CB}">
      <dsp:nvSpPr>
        <dsp:cNvPr id="0" name=""/>
        <dsp:cNvSpPr/>
      </dsp:nvSpPr>
      <dsp:spPr>
        <a:xfrm rot="5400000">
          <a:off x="2279598" y="-1117913"/>
          <a:ext cx="1071495" cy="3334241"/>
        </a:xfrm>
        <a:prstGeom prst="round2Same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Оценка качества предоставления муниципальных услуг размещается на сайте администрации и проводится социологический опрос в МФЦ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148225" y="65766"/>
        <a:ext cx="3281935" cy="966883"/>
      </dsp:txXfrm>
    </dsp:sp>
    <dsp:sp modelId="{50440816-1297-4B11-998C-952D8F66690F}">
      <dsp:nvSpPr>
        <dsp:cNvPr id="0" name=""/>
        <dsp:cNvSpPr/>
      </dsp:nvSpPr>
      <dsp:spPr>
        <a:xfrm rot="5400000">
          <a:off x="-252961" y="1755417"/>
          <a:ext cx="1648454" cy="1153918"/>
        </a:xfrm>
        <a:prstGeom prst="chevron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2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-5693" y="2085108"/>
        <a:ext cx="1153918" cy="494536"/>
      </dsp:txXfrm>
    </dsp:sp>
    <dsp:sp modelId="{5944F2BA-1CEC-49B4-BFA1-637D5130134C}">
      <dsp:nvSpPr>
        <dsp:cNvPr id="0" name=""/>
        <dsp:cNvSpPr/>
      </dsp:nvSpPr>
      <dsp:spPr>
        <a:xfrm rot="5400000">
          <a:off x="2244699" y="397181"/>
          <a:ext cx="1141292" cy="3293430"/>
        </a:xfrm>
        <a:prstGeom prst="round2Same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Публичные слушания по проекту бюджета Сулинского сельского поселения Миллеровского района на очередной финансовый год и плановый период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168631" y="1528963"/>
        <a:ext cx="3237717" cy="1029866"/>
      </dsp:txXfrm>
    </dsp:sp>
    <dsp:sp modelId="{5E92A6C3-3BB5-4A4C-9D7B-8A92A09812C5}">
      <dsp:nvSpPr>
        <dsp:cNvPr id="0" name=""/>
        <dsp:cNvSpPr/>
      </dsp:nvSpPr>
      <dsp:spPr>
        <a:xfrm rot="5400000">
          <a:off x="-252961" y="3265874"/>
          <a:ext cx="1648454" cy="1153918"/>
        </a:xfrm>
        <a:prstGeom prst="chevron">
          <a:avLst/>
        </a:prstGeom>
        <a:gradFill rotWithShape="0">
          <a:gsLst>
            <a:gs pos="65040">
              <a:srgbClr val="2787A0"/>
            </a:gs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3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-5693" y="3595565"/>
        <a:ext cx="1153918" cy="494536"/>
      </dsp:txXfrm>
    </dsp:sp>
    <dsp:sp modelId="{5F940DFC-CC3C-446E-82E7-038E697B21A6}">
      <dsp:nvSpPr>
        <dsp:cNvPr id="0" name=""/>
        <dsp:cNvSpPr/>
      </dsp:nvSpPr>
      <dsp:spPr>
        <a:xfrm rot="5400000">
          <a:off x="2228932" y="1910519"/>
          <a:ext cx="1172826" cy="3357014"/>
        </a:xfrm>
        <a:prstGeom prst="round2Same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Публичные слушания по проекту решения Собрания депутатов Сулинского сельского поселения об исполнении бюджета (проходят ежегодно в мае - июне)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136839" y="3059866"/>
        <a:ext cx="3299761" cy="10583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6EA484-5669-4013-85EB-DA3C299C36A9}">
      <dsp:nvSpPr>
        <dsp:cNvPr id="0" name=""/>
        <dsp:cNvSpPr/>
      </dsp:nvSpPr>
      <dsp:spPr>
        <a:xfrm>
          <a:off x="213773" y="0"/>
          <a:ext cx="2956828" cy="12961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Помогает формировать доходную часть бюджета (налог на доходы физических лиц)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1736" y="37963"/>
        <a:ext cx="2880902" cy="1220218"/>
      </dsp:txXfrm>
    </dsp:sp>
    <dsp:sp modelId="{BC2BCF26-80B2-4903-ABF9-72785541179D}">
      <dsp:nvSpPr>
        <dsp:cNvPr id="0" name=""/>
        <dsp:cNvSpPr/>
      </dsp:nvSpPr>
      <dsp:spPr>
        <a:xfrm rot="5400000">
          <a:off x="1449160" y="-36003"/>
          <a:ext cx="486054" cy="33123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698477" y="1377153"/>
        <a:ext cx="1987420" cy="340238"/>
      </dsp:txXfrm>
    </dsp:sp>
    <dsp:sp modelId="{6200D8D2-3854-4D25-BF56-60B5B8D7FAFF}">
      <dsp:nvSpPr>
        <dsp:cNvPr id="0" name=""/>
        <dsp:cNvSpPr/>
      </dsp:nvSpPr>
      <dsp:spPr>
        <a:xfrm>
          <a:off x="213773" y="1944215"/>
          <a:ext cx="2956828" cy="1296144"/>
        </a:xfrm>
        <a:prstGeom prst="ellipse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БЮДЖЕТ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46790" y="2134031"/>
        <a:ext cx="2090794" cy="916512"/>
      </dsp:txXfrm>
    </dsp:sp>
    <dsp:sp modelId="{55650287-F1CB-4840-B39A-F3D26DDAEFE4}">
      <dsp:nvSpPr>
        <dsp:cNvPr id="0" name=""/>
        <dsp:cNvSpPr/>
      </dsp:nvSpPr>
      <dsp:spPr>
        <a:xfrm rot="5400000">
          <a:off x="1449160" y="1872207"/>
          <a:ext cx="486054" cy="33843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676874" y="3321368"/>
        <a:ext cx="2030626" cy="340238"/>
      </dsp:txXfrm>
    </dsp:sp>
    <dsp:sp modelId="{E8840CDC-23DD-43C5-A607-58D8C1DE46CB}">
      <dsp:nvSpPr>
        <dsp:cNvPr id="0" name=""/>
        <dsp:cNvSpPr/>
      </dsp:nvSpPr>
      <dsp:spPr>
        <a:xfrm>
          <a:off x="213773" y="3888432"/>
          <a:ext cx="2956828" cy="12961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Получает социальные гарантии – расходная часть бюджета (образование, культура, физическая культура и спорт, социальные выплаты и др.)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1736" y="3926395"/>
        <a:ext cx="2880902" cy="12202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316566" y="0"/>
          <a:ext cx="2923834" cy="2911872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Повышение налоговых и неналоговых поступлений в бюджет</a:t>
          </a:r>
          <a:endParaRPr lang="ru-RU" sz="20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6566" y="1164748"/>
        <a:ext cx="2923834" cy="1164748"/>
      </dsp:txXfrm>
    </dsp:sp>
    <dsp:sp modelId="{79E796B1-3ABE-4958-A470-95B84B3BA8FB}">
      <dsp:nvSpPr>
        <dsp:cNvPr id="0" name=""/>
        <dsp:cNvSpPr/>
      </dsp:nvSpPr>
      <dsp:spPr>
        <a:xfrm>
          <a:off x="1372533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3342853" y="0"/>
          <a:ext cx="2750861" cy="2911872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Формирование расходов с учетом их оптимизации и повышения </a:t>
          </a:r>
          <a:r>
            <a:rPr lang="ru-RU" sz="20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эффективнос</a:t>
          </a:r>
          <a:r>
            <a:rPr lang="ru-RU" sz="2000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ти</a:t>
          </a:r>
          <a:endParaRPr lang="ru-RU" sz="2000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42853" y="1164748"/>
        <a:ext cx="2750861" cy="1164748"/>
      </dsp:txXfrm>
    </dsp:sp>
    <dsp:sp modelId="{E6379D24-0F7F-4C89-AA74-40B94EA75227}">
      <dsp:nvSpPr>
        <dsp:cNvPr id="0" name=""/>
        <dsp:cNvSpPr/>
      </dsp:nvSpPr>
      <dsp:spPr>
        <a:xfrm>
          <a:off x="4331062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6196166" y="0"/>
          <a:ext cx="2631266" cy="2911872"/>
        </a:xfrm>
        <a:prstGeom prst="roundRect">
          <a:avLst>
            <a:gd name="adj" fmla="val 10000"/>
          </a:avLst>
        </a:prstGeom>
        <a:solidFill>
          <a:srgbClr val="99FF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Проведение взвешенной долговой политики</a:t>
          </a:r>
          <a:endParaRPr lang="ru-RU" sz="24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196166" y="1164748"/>
        <a:ext cx="2631266" cy="1164748"/>
      </dsp:txXfrm>
    </dsp:sp>
    <dsp:sp modelId="{801EDB75-7215-4290-9F39-D09130BB9918}">
      <dsp:nvSpPr>
        <dsp:cNvPr id="0" name=""/>
        <dsp:cNvSpPr/>
      </dsp:nvSpPr>
      <dsp:spPr>
        <a:xfrm>
          <a:off x="7098698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206743" y="96359"/>
          <a:ext cx="99409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1381A0-C4C6-4D29-B0C2-25F711F4846F}">
      <dsp:nvSpPr>
        <dsp:cNvPr id="0" name=""/>
        <dsp:cNvSpPr/>
      </dsp:nvSpPr>
      <dsp:spPr>
        <a:xfrm>
          <a:off x="-40264" y="0"/>
          <a:ext cx="5809134" cy="580913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9D0D1C-10D9-414A-8A92-3FB878D9F5EA}">
      <dsp:nvSpPr>
        <dsp:cNvPr id="0" name=""/>
        <dsp:cNvSpPr/>
      </dsp:nvSpPr>
      <dsp:spPr>
        <a:xfrm>
          <a:off x="786445" y="576065"/>
          <a:ext cx="7632830" cy="20649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u="sng" kern="1200" dirty="0" smtClean="0"/>
            <a:t>Дотации </a:t>
          </a:r>
          <a:r>
            <a:rPr lang="ru-RU" sz="2300" kern="1200" dirty="0" smtClean="0"/>
            <a:t>  -	межбюджетные	трансферты, предоставляемые на безвозмездной и безвозвратной основе без установления направлений их использования</a:t>
          </a:r>
          <a:endParaRPr lang="ru-RU" sz="2300" kern="1200" dirty="0"/>
        </a:p>
      </dsp:txBody>
      <dsp:txXfrm>
        <a:off x="887248" y="676868"/>
        <a:ext cx="7431224" cy="1863359"/>
      </dsp:txXfrm>
    </dsp:sp>
    <dsp:sp modelId="{0F0ADA19-DC15-4B35-8F25-C6DB7BB84E0B}">
      <dsp:nvSpPr>
        <dsp:cNvPr id="0" name=""/>
        <dsp:cNvSpPr/>
      </dsp:nvSpPr>
      <dsp:spPr>
        <a:xfrm>
          <a:off x="802436" y="2904567"/>
          <a:ext cx="7600848" cy="20649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u="sng" kern="1200" dirty="0" smtClean="0"/>
            <a:t>Субвенции</a:t>
          </a:r>
          <a:r>
            <a:rPr lang="ru-RU" sz="2200" kern="1200" dirty="0" smtClean="0"/>
            <a:t> - межбюджетные трансферты, предоставляемые местным бюджетам в целях финансового обеспечения расходных обязательств муниципальных образований, возникающих при выполнении государственных полномочий</a:t>
          </a:r>
          <a:endParaRPr lang="ru-RU" sz="2200" kern="1200" dirty="0"/>
        </a:p>
      </dsp:txBody>
      <dsp:txXfrm>
        <a:off x="903239" y="3005370"/>
        <a:ext cx="7399242" cy="186335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A0BB03-0F21-4FED-9603-655E42FD3FB7}">
      <dsp:nvSpPr>
        <dsp:cNvPr id="0" name=""/>
        <dsp:cNvSpPr/>
      </dsp:nvSpPr>
      <dsp:spPr>
        <a:xfrm>
          <a:off x="-129839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EBAFEA-6054-44D7-B6D5-7FC4B624B0E3}">
      <dsp:nvSpPr>
        <dsp:cNvPr id="0" name=""/>
        <dsp:cNvSpPr/>
      </dsp:nvSpPr>
      <dsp:spPr>
        <a:xfrm>
          <a:off x="2133141" y="0"/>
          <a:ext cx="6316314" cy="45259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/>
            <a:t>2025 год</a:t>
          </a:r>
          <a:endParaRPr lang="ru-RU" sz="5000" kern="1200" dirty="0"/>
        </a:p>
      </dsp:txBody>
      <dsp:txXfrm>
        <a:off x="2133141" y="0"/>
        <a:ext cx="3158157" cy="1357791"/>
      </dsp:txXfrm>
    </dsp:sp>
    <dsp:sp modelId="{28A18497-594A-47FD-9C00-9C451687F237}">
      <dsp:nvSpPr>
        <dsp:cNvPr id="0" name=""/>
        <dsp:cNvSpPr/>
      </dsp:nvSpPr>
      <dsp:spPr>
        <a:xfrm>
          <a:off x="662205" y="1357791"/>
          <a:ext cx="2941873" cy="294187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14C96C-A61C-4B72-854F-339E52F35F50}">
      <dsp:nvSpPr>
        <dsp:cNvPr id="0" name=""/>
        <dsp:cNvSpPr/>
      </dsp:nvSpPr>
      <dsp:spPr>
        <a:xfrm>
          <a:off x="2133141" y="1357791"/>
          <a:ext cx="6316314" cy="29418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/>
            <a:t>2026 год</a:t>
          </a:r>
          <a:endParaRPr lang="ru-RU" sz="5000" kern="1200" dirty="0"/>
        </a:p>
      </dsp:txBody>
      <dsp:txXfrm>
        <a:off x="2133141" y="1357791"/>
        <a:ext cx="3158157" cy="1357787"/>
      </dsp:txXfrm>
    </dsp:sp>
    <dsp:sp modelId="{10F6ED00-D30F-4AAB-BD7E-59F93DC88C5E}">
      <dsp:nvSpPr>
        <dsp:cNvPr id="0" name=""/>
        <dsp:cNvSpPr/>
      </dsp:nvSpPr>
      <dsp:spPr>
        <a:xfrm>
          <a:off x="1454247" y="2715579"/>
          <a:ext cx="1357787" cy="135778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2BC20A-98FA-435C-82A0-DAB2B1E09DE3}">
      <dsp:nvSpPr>
        <dsp:cNvPr id="0" name=""/>
        <dsp:cNvSpPr/>
      </dsp:nvSpPr>
      <dsp:spPr>
        <a:xfrm>
          <a:off x="2133141" y="2715579"/>
          <a:ext cx="6316314" cy="13577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/>
            <a:t>2027 год</a:t>
          </a:r>
          <a:endParaRPr lang="ru-RU" sz="5000" kern="1200" dirty="0"/>
        </a:p>
      </dsp:txBody>
      <dsp:txXfrm>
        <a:off x="2133141" y="2715579"/>
        <a:ext cx="3158157" cy="1357787"/>
      </dsp:txXfrm>
    </dsp:sp>
    <dsp:sp modelId="{3C5C5FFE-63EF-42F2-95FB-D4ABDCD2E287}">
      <dsp:nvSpPr>
        <dsp:cNvPr id="0" name=""/>
        <dsp:cNvSpPr/>
      </dsp:nvSpPr>
      <dsp:spPr>
        <a:xfrm>
          <a:off x="5137086" y="0"/>
          <a:ext cx="3466582" cy="1357791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000" kern="1200" dirty="0" smtClean="0"/>
            <a:t>15186,4 </a:t>
          </a:r>
          <a:r>
            <a:rPr lang="ru-RU" sz="4000" kern="1200" dirty="0" err="1" smtClean="0"/>
            <a:t>тыс.руб</a:t>
          </a:r>
          <a:endParaRPr lang="ru-RU" sz="4000" kern="1200" dirty="0"/>
        </a:p>
      </dsp:txBody>
      <dsp:txXfrm>
        <a:off x="5137086" y="0"/>
        <a:ext cx="3466582" cy="1357791"/>
      </dsp:txXfrm>
    </dsp:sp>
    <dsp:sp modelId="{F366B38E-5DC8-430F-8AD3-FED7FFD23770}">
      <dsp:nvSpPr>
        <dsp:cNvPr id="0" name=""/>
        <dsp:cNvSpPr/>
      </dsp:nvSpPr>
      <dsp:spPr>
        <a:xfrm>
          <a:off x="5070180" y="1357791"/>
          <a:ext cx="3600394" cy="1357787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000" kern="1200" dirty="0" smtClean="0"/>
            <a:t>15052,8 </a:t>
          </a:r>
          <a:r>
            <a:rPr lang="ru-RU" sz="4000" kern="1200" dirty="0" err="1" smtClean="0"/>
            <a:t>тыс.руб</a:t>
          </a:r>
          <a:r>
            <a:rPr lang="ru-RU" sz="4000" kern="1200" dirty="0" smtClean="0"/>
            <a:t>.</a:t>
          </a:r>
          <a:endParaRPr lang="ru-RU" sz="4000" kern="1200" dirty="0"/>
        </a:p>
      </dsp:txBody>
      <dsp:txXfrm>
        <a:off x="5070180" y="1357791"/>
        <a:ext cx="3600394" cy="1357787"/>
      </dsp:txXfrm>
    </dsp:sp>
    <dsp:sp modelId="{14B80476-CC3E-4DB6-A3DC-D560159E1756}">
      <dsp:nvSpPr>
        <dsp:cNvPr id="0" name=""/>
        <dsp:cNvSpPr/>
      </dsp:nvSpPr>
      <dsp:spPr>
        <a:xfrm>
          <a:off x="5031619" y="2715579"/>
          <a:ext cx="3677516" cy="1357787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000" kern="1200" dirty="0" smtClean="0"/>
            <a:t>12621,4 </a:t>
          </a:r>
          <a:r>
            <a:rPr lang="ru-RU" sz="4000" kern="1200" dirty="0" err="1" smtClean="0"/>
            <a:t>тыс.руб</a:t>
          </a:r>
          <a:r>
            <a:rPr lang="ru-RU" sz="4000" kern="1200" dirty="0" smtClean="0"/>
            <a:t>.</a:t>
          </a:r>
          <a:endParaRPr lang="ru-RU" sz="4000" kern="1200" dirty="0"/>
        </a:p>
      </dsp:txBody>
      <dsp:txXfrm>
        <a:off x="5031619" y="2715579"/>
        <a:ext cx="3677516" cy="135778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2E44C-8498-48F8-9652-E5DD6AC5818D}">
      <dsp:nvSpPr>
        <dsp:cNvPr id="0" name=""/>
        <dsp:cNvSpPr/>
      </dsp:nvSpPr>
      <dsp:spPr>
        <a:xfrm>
          <a:off x="3038430" y="1561510"/>
          <a:ext cx="2633445" cy="25065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400" b="0" kern="1200" dirty="0"/>
        </a:p>
      </dsp:txBody>
      <dsp:txXfrm>
        <a:off x="3424089" y="1928588"/>
        <a:ext cx="1862127" cy="1772410"/>
      </dsp:txXfrm>
    </dsp:sp>
    <dsp:sp modelId="{4731EA70-1FA8-49F5-A6BF-4AE9CB97C303}">
      <dsp:nvSpPr>
        <dsp:cNvPr id="0" name=""/>
        <dsp:cNvSpPr/>
      </dsp:nvSpPr>
      <dsp:spPr>
        <a:xfrm rot="16260366">
          <a:off x="4329028" y="1211811"/>
          <a:ext cx="99459" cy="51774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4343685" y="1330277"/>
        <a:ext cx="69621" cy="310649"/>
      </dsp:txXfrm>
    </dsp:sp>
    <dsp:sp modelId="{E2EC1D87-F728-458A-8AB1-7A3D78F9D25E}">
      <dsp:nvSpPr>
        <dsp:cNvPr id="0" name=""/>
        <dsp:cNvSpPr/>
      </dsp:nvSpPr>
      <dsp:spPr>
        <a:xfrm>
          <a:off x="3707233" y="3653"/>
          <a:ext cx="1370507" cy="137050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>
        <a:off x="3907939" y="204359"/>
        <a:ext cx="969095" cy="969095"/>
      </dsp:txXfrm>
    </dsp:sp>
    <dsp:sp modelId="{A0E222DD-64BD-4A89-BBB9-2B80D8318D4A}">
      <dsp:nvSpPr>
        <dsp:cNvPr id="0" name=""/>
        <dsp:cNvSpPr/>
      </dsp:nvSpPr>
      <dsp:spPr>
        <a:xfrm rot="19234847">
          <a:off x="5368562" y="1689454"/>
          <a:ext cx="81445" cy="51774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5371341" y="1800760"/>
        <a:ext cx="57012" cy="310649"/>
      </dsp:txXfrm>
    </dsp:sp>
    <dsp:sp modelId="{73BC26A8-8D0F-45E6-9E3B-37EADD227262}">
      <dsp:nvSpPr>
        <dsp:cNvPr id="0" name=""/>
        <dsp:cNvSpPr/>
      </dsp:nvSpPr>
      <dsp:spPr>
        <a:xfrm>
          <a:off x="5314541" y="777692"/>
          <a:ext cx="1370507" cy="137050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>
        <a:off x="5515247" y="978398"/>
        <a:ext cx="969095" cy="969095"/>
      </dsp:txXfrm>
    </dsp:sp>
    <dsp:sp modelId="{06F93DE9-E67A-4CE1-BC6B-5C458B1137B0}">
      <dsp:nvSpPr>
        <dsp:cNvPr id="0" name=""/>
        <dsp:cNvSpPr/>
      </dsp:nvSpPr>
      <dsp:spPr>
        <a:xfrm rot="644657">
          <a:off x="5663054" y="2808041"/>
          <a:ext cx="41571" cy="51774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5663163" y="2910428"/>
        <a:ext cx="29100" cy="310649"/>
      </dsp:txXfrm>
    </dsp:sp>
    <dsp:sp modelId="{D8B200F5-4D07-49B2-A587-C2FE6CEC49F8}">
      <dsp:nvSpPr>
        <dsp:cNvPr id="0" name=""/>
        <dsp:cNvSpPr/>
      </dsp:nvSpPr>
      <dsp:spPr>
        <a:xfrm>
          <a:off x="5711513" y="2516941"/>
          <a:ext cx="1370507" cy="137050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>
        <a:off x="5912219" y="2717647"/>
        <a:ext cx="969095" cy="969095"/>
      </dsp:txXfrm>
    </dsp:sp>
    <dsp:sp modelId="{E7EAB10C-E176-4610-B2C6-BE8F83AD0F9B}">
      <dsp:nvSpPr>
        <dsp:cNvPr id="0" name=""/>
        <dsp:cNvSpPr/>
      </dsp:nvSpPr>
      <dsp:spPr>
        <a:xfrm rot="3747599">
          <a:off x="4938158" y="3703729"/>
          <a:ext cx="31052" cy="51774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4940662" y="3803148"/>
        <a:ext cx="21736" cy="310649"/>
      </dsp:txXfrm>
    </dsp:sp>
    <dsp:sp modelId="{FFE63D16-C443-42C8-BB30-4CA61876A647}">
      <dsp:nvSpPr>
        <dsp:cNvPr id="0" name=""/>
        <dsp:cNvSpPr/>
      </dsp:nvSpPr>
      <dsp:spPr>
        <a:xfrm>
          <a:off x="4599222" y="3911710"/>
          <a:ext cx="1370507" cy="137050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>
        <a:off x="4799928" y="4112416"/>
        <a:ext cx="969095" cy="969095"/>
      </dsp:txXfrm>
    </dsp:sp>
    <dsp:sp modelId="{A0B7EB92-DF16-476D-BB87-6C0D26E26F61}">
      <dsp:nvSpPr>
        <dsp:cNvPr id="0" name=""/>
        <dsp:cNvSpPr/>
      </dsp:nvSpPr>
      <dsp:spPr>
        <a:xfrm rot="6937226">
          <a:off x="3795673" y="3707767"/>
          <a:ext cx="14204" cy="51774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0800000">
        <a:off x="3798725" y="3809395"/>
        <a:ext cx="9943" cy="310649"/>
      </dsp:txXfrm>
    </dsp:sp>
    <dsp:sp modelId="{69EA0517-EDCB-4CEB-899F-D56DCF7B4404}">
      <dsp:nvSpPr>
        <dsp:cNvPr id="0" name=""/>
        <dsp:cNvSpPr/>
      </dsp:nvSpPr>
      <dsp:spPr>
        <a:xfrm>
          <a:off x="2815245" y="3911710"/>
          <a:ext cx="1370507" cy="1370507"/>
        </a:xfrm>
        <a:prstGeom prst="ellipse">
          <a:avLst/>
        </a:prstGeom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>
        <a:off x="3015951" y="4112416"/>
        <a:ext cx="969095" cy="969095"/>
      </dsp:txXfrm>
    </dsp:sp>
    <dsp:sp modelId="{DF27FC25-052B-426A-9E06-117E992234F6}">
      <dsp:nvSpPr>
        <dsp:cNvPr id="0" name=""/>
        <dsp:cNvSpPr/>
      </dsp:nvSpPr>
      <dsp:spPr>
        <a:xfrm rot="10131473">
          <a:off x="3061818" y="2810373"/>
          <a:ext cx="2809" cy="51774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0800000">
        <a:off x="3062653" y="2913841"/>
        <a:ext cx="1966" cy="310649"/>
      </dsp:txXfrm>
    </dsp:sp>
    <dsp:sp modelId="{EDA34655-9131-4731-957F-5382F53A0660}">
      <dsp:nvSpPr>
        <dsp:cNvPr id="0" name=""/>
        <dsp:cNvSpPr/>
      </dsp:nvSpPr>
      <dsp:spPr>
        <a:xfrm>
          <a:off x="1702953" y="2516941"/>
          <a:ext cx="1370507" cy="137050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>
        <a:off x="1903659" y="2717647"/>
        <a:ext cx="969095" cy="969095"/>
      </dsp:txXfrm>
    </dsp:sp>
    <dsp:sp modelId="{553B84E4-4A31-43DB-B3BF-8E8EF2B79F2D}">
      <dsp:nvSpPr>
        <dsp:cNvPr id="0" name=""/>
        <dsp:cNvSpPr/>
      </dsp:nvSpPr>
      <dsp:spPr>
        <a:xfrm rot="13243833">
          <a:off x="3316728" y="1684126"/>
          <a:ext cx="51928" cy="51774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0800000">
        <a:off x="3330419" y="1792757"/>
        <a:ext cx="36350" cy="310649"/>
      </dsp:txXfrm>
    </dsp:sp>
    <dsp:sp modelId="{E0AC84DD-2093-416F-85DE-E547FE520660}">
      <dsp:nvSpPr>
        <dsp:cNvPr id="0" name=""/>
        <dsp:cNvSpPr/>
      </dsp:nvSpPr>
      <dsp:spPr>
        <a:xfrm>
          <a:off x="2099925" y="777692"/>
          <a:ext cx="1370507" cy="137050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 smtClean="0"/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>
        <a:off x="2300631" y="978398"/>
        <a:ext cx="969095" cy="9690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Line 3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0" y="-2204864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333399"/>
          </a:solidFill>
          <a:prstDash val="lgDash"/>
          <a:round/>
          <a:headEnd/>
          <a:tailEnd type="stealth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0.34181</cdr:x>
      <cdr:y>0.07407</cdr:y>
    </cdr:from>
    <cdr:to>
      <cdr:x>0.58234</cdr:x>
      <cdr:y>0.14267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944216" y="432048"/>
          <a:ext cx="1368152" cy="4001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Arial Narrow" panose="020B0606020202030204" pitchFamily="34" charset="0"/>
            </a:rPr>
            <a:t>   </a:t>
          </a:r>
          <a:r>
            <a:rPr lang="ru-RU" sz="2000" b="1" dirty="0" smtClean="0">
              <a:latin typeface="Arial Narrow" panose="020B0606020202030204" pitchFamily="34" charset="0"/>
            </a:rPr>
            <a:t>2025 </a:t>
          </a:r>
          <a:r>
            <a:rPr lang="ru-RU" sz="2000" b="1" dirty="0" smtClean="0">
              <a:latin typeface="Arial Narrow" panose="020B0606020202030204" pitchFamily="34" charset="0"/>
            </a:rPr>
            <a:t>год</a:t>
          </a:r>
          <a:endParaRPr lang="ru-RU" sz="2000" b="1" dirty="0">
            <a:latin typeface="Arial Narrow" panose="020B060602020203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0.34181</cdr:x>
      <cdr:y>0.07407</cdr:y>
    </cdr:from>
    <cdr:to>
      <cdr:x>0.58234</cdr:x>
      <cdr:y>0.14267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944216" y="432048"/>
          <a:ext cx="1368152" cy="4001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Arial Narrow" panose="020B0606020202030204" pitchFamily="34" charset="0"/>
            </a:rPr>
            <a:t>   </a:t>
          </a:r>
          <a:r>
            <a:rPr lang="ru-RU" sz="2000" b="1" dirty="0" smtClean="0">
              <a:latin typeface="Arial Narrow" panose="020B0606020202030204" pitchFamily="34" charset="0"/>
            </a:rPr>
            <a:t>2025 </a:t>
          </a:r>
          <a:r>
            <a:rPr lang="ru-RU" sz="2000" b="1" dirty="0" smtClean="0">
              <a:latin typeface="Arial Narrow" panose="020B0606020202030204" pitchFamily="34" charset="0"/>
            </a:rPr>
            <a:t>год</a:t>
          </a:r>
          <a:endParaRPr lang="ru-RU" sz="2000" b="1" dirty="0">
            <a:latin typeface="Arial Narrow" panose="020B060602020203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0.37186</cdr:x>
      <cdr:y>0.34419</cdr:y>
    </cdr:from>
    <cdr:to>
      <cdr:x>0.44536</cdr:x>
      <cdr:y>0.40944</cdr:y>
    </cdr:to>
    <cdr:sp macro="" textlink="">
      <cdr:nvSpPr>
        <cdr:cNvPr id="4" name="Прямая со стрелкой 3"/>
        <cdr:cNvSpPr/>
      </cdr:nvSpPr>
      <cdr:spPr>
        <a:xfrm xmlns:a="http://schemas.openxmlformats.org/drawingml/2006/main" flipV="1">
          <a:off x="1457288" y="1573852"/>
          <a:ext cx="288033" cy="298356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  <a:tailEnd type="stealt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0.71162</cdr:x>
      <cdr:y>0.3501</cdr:y>
    </cdr:from>
    <cdr:to>
      <cdr:x>0.79381</cdr:x>
      <cdr:y>0.46704</cdr:y>
    </cdr:to>
    <cdr:sp macro="" textlink="">
      <cdr:nvSpPr>
        <cdr:cNvPr id="5" name="TextBox 4"/>
        <cdr:cNvSpPr txBox="1"/>
      </cdr:nvSpPr>
      <cdr:spPr>
        <a:xfrm xmlns:a="http://schemas.openxmlformats.org/drawingml/2006/main" rot="2727529">
          <a:off x="3601918" y="1772589"/>
          <a:ext cx="568053" cy="4242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0.26397</cdr:x>
      <cdr:y>0.31461</cdr:y>
    </cdr:from>
    <cdr:to>
      <cdr:x>0.48237</cdr:x>
      <cdr:y>0.37082</cdr:y>
    </cdr:to>
    <cdr:sp macro="" textlink="">
      <cdr:nvSpPr>
        <cdr:cNvPr id="6" name="TextBox 1"/>
        <cdr:cNvSpPr txBox="1"/>
      </cdr:nvSpPr>
      <cdr:spPr>
        <a:xfrm xmlns:a="http://schemas.openxmlformats.org/drawingml/2006/main" rot="2511313">
          <a:off x="1034477" y="1707353"/>
          <a:ext cx="855911" cy="3050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100" dirty="0" smtClean="0"/>
            <a:t>      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0.5556</cdr:x>
      <cdr:y>0.28346</cdr:y>
    </cdr:from>
    <cdr:to>
      <cdr:x>0.61073</cdr:x>
      <cdr:y>0.31495</cdr:y>
    </cdr:to>
    <cdr:sp macro="" textlink="">
      <cdr:nvSpPr>
        <cdr:cNvPr id="7" name="Прямая со стрелкой 6"/>
        <cdr:cNvSpPr/>
      </cdr:nvSpPr>
      <cdr:spPr>
        <a:xfrm xmlns:a="http://schemas.openxmlformats.org/drawingml/2006/main">
          <a:off x="2177369" y="1296144"/>
          <a:ext cx="216024" cy="14401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stealt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0.4849</cdr:x>
      <cdr:y>0.23204</cdr:y>
    </cdr:from>
    <cdr:to>
      <cdr:x>0.68843</cdr:x>
      <cdr:y>0.30052</cdr:y>
    </cdr:to>
    <cdr:sp macro="" textlink="">
      <cdr:nvSpPr>
        <cdr:cNvPr id="8" name="TextBox 1"/>
        <cdr:cNvSpPr txBox="1"/>
      </cdr:nvSpPr>
      <cdr:spPr>
        <a:xfrm xmlns:a="http://schemas.openxmlformats.org/drawingml/2006/main" rot="2304644">
          <a:off x="1900300" y="1061024"/>
          <a:ext cx="797620" cy="3131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0.60637</cdr:x>
      <cdr:y>0.03865</cdr:y>
    </cdr:from>
    <cdr:to>
      <cdr:x>0.88986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544616" y="216024"/>
          <a:ext cx="2592289" cy="360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0.14563</cdr:x>
      <cdr:y>0.43803</cdr:y>
    </cdr:from>
    <cdr:to>
      <cdr:x>0.35038</cdr:x>
      <cdr:y>0.60163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331640" y="2448272"/>
          <a:ext cx="1872208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6257,5</a:t>
          </a:r>
          <a:endParaRPr lang="ru-RU" sz="2000" b="1" dirty="0" smtClean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0.74412</cdr:x>
      <cdr:y>0.0773</cdr:y>
    </cdr:from>
    <cdr:to>
      <cdr:x>0.92524</cdr:x>
      <cdr:y>0.12883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804233" y="432048"/>
          <a:ext cx="1656162" cy="288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15.11.2024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5669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15.11.2024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67962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FEC9E-8C58-4F48-881E-69B870AC7B7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29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1590B-C377-4DB8-A3A9-8159C797557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45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0823-674A-48D0-95E0-3BA5F2F354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62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CBE18-5C43-4E8B-9E17-FCEB94F0FB3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91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7C6F-E63A-4FF7-B77B-F0DD02B8834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79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2D492-8491-48E8-96E9-FA3075852B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15.11.2024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595655"/>
      </p:ext>
    </p:extLst>
  </p:cSld>
  <p:clrMapOvr>
    <a:masterClrMapping/>
  </p:clrMapOvr>
  <p:transition spd="med">
    <p:zoom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0C6E-73C1-4500-B4D7-11266872709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5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4B82-199D-428F-8B55-3960E3F88E9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18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4349-C36B-446D-AC0D-0F0B4F75A40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13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A48FB-C191-4084-87FA-C0B960B5F78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88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8E28-6A20-43B1-BACE-2C0C6403B9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71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3F85-231E-4B82-A826-41E8FB72563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97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FEC9E-8C58-4F48-881E-69B870AC7B7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35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1590B-C377-4DB8-A3A9-8159C797557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96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0823-674A-48D0-95E0-3BA5F2F354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96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CBE18-5C43-4E8B-9E17-FCEB94F0FB3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74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7C6F-E63A-4FF7-B77B-F0DD02B8834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59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2D492-8491-48E8-96E9-FA3075852B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15.11.2024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534462"/>
      </p:ext>
    </p:extLst>
  </p:cSld>
  <p:clrMapOvr>
    <a:masterClrMapping/>
  </p:clrMapOvr>
  <p:transition spd="med">
    <p:zoom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0C6E-73C1-4500-B4D7-11266872709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27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4B82-199D-428F-8B55-3960E3F88E9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84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4349-C36B-446D-AC0D-0F0B4F75A40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49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A48FB-C191-4084-87FA-C0B960B5F78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81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8E28-6A20-43B1-BACE-2C0C6403B9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42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3F85-231E-4B82-A826-41E8FB72563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6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FEC9E-8C58-4F48-881E-69B870AC7B7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13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1590B-C377-4DB8-A3A9-8159C797557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42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0823-674A-48D0-95E0-3BA5F2F354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87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CBE18-5C43-4E8B-9E17-FCEB94F0FB3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47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7C6F-E63A-4FF7-B77B-F0DD02B8834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56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2D492-8491-48E8-96E9-FA3075852B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15.11.2024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628920"/>
      </p:ext>
    </p:extLst>
  </p:cSld>
  <p:clrMapOvr>
    <a:masterClrMapping/>
  </p:clrMapOvr>
  <p:transition spd="med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15.11.2024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0C6E-73C1-4500-B4D7-11266872709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0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4B82-199D-428F-8B55-3960E3F88E9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20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4349-C36B-446D-AC0D-0F0B4F75A40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11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A48FB-C191-4084-87FA-C0B960B5F78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3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8E28-6A20-43B1-BACE-2C0C6403B9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11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3F85-231E-4B82-A826-41E8FB72563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82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FEC9E-8C58-4F48-881E-69B870AC7B7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09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1590B-C377-4DB8-A3A9-8159C797557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32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0823-674A-48D0-95E0-3BA5F2F354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39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CBE18-5C43-4E8B-9E17-FCEB94F0FB3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24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7C6F-E63A-4FF7-B77B-F0DD02B8834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90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2D492-8491-48E8-96E9-FA3075852B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15.11.2024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142168"/>
      </p:ext>
    </p:extLst>
  </p:cSld>
  <p:clrMapOvr>
    <a:masterClrMapping/>
  </p:clrMapOvr>
  <p:transition spd="med">
    <p:zo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0C6E-73C1-4500-B4D7-11266872709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35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4B82-199D-428F-8B55-3960E3F88E9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95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4349-C36B-446D-AC0D-0F0B4F75A40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7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A48FB-C191-4084-87FA-C0B960B5F78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46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8E28-6A20-43B1-BACE-2C0C6403B9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14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3F85-231E-4B82-A826-41E8FB72563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46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FEC9E-8C58-4F48-881E-69B870AC7B7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09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1590B-C377-4DB8-A3A9-8159C797557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15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0823-674A-48D0-95E0-3BA5F2F354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10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CBE18-5C43-4E8B-9E17-FCEB94F0FB3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78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7C6F-E63A-4FF7-B77B-F0DD02B8834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57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2D492-8491-48E8-96E9-FA3075852B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15.11.2024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584793"/>
      </p:ext>
    </p:extLst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0C6E-73C1-4500-B4D7-11266872709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4B82-199D-428F-8B55-3960E3F88E9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26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4349-C36B-446D-AC0D-0F0B4F75A40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6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A48FB-C191-4084-87FA-C0B960B5F78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74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8E28-6A20-43B1-BACE-2C0C6403B9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09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3F85-231E-4B82-A826-41E8FB72563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21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FEC9E-8C58-4F48-881E-69B870AC7B7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26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1590B-C377-4DB8-A3A9-8159C797557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69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0823-674A-48D0-95E0-3BA5F2F354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42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CBE18-5C43-4E8B-9E17-FCEB94F0FB3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6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7C6F-E63A-4FF7-B77B-F0DD02B8834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08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2D492-8491-48E8-96E9-FA3075852B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15.11.2024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836346"/>
      </p:ext>
    </p:extLst>
  </p:cSld>
  <p:clrMapOvr>
    <a:masterClrMapping/>
  </p:clrMapOvr>
  <p:transition spd="med">
    <p:zoom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0C6E-73C1-4500-B4D7-11266872709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18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4B82-199D-428F-8B55-3960E3F88E9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73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4349-C36B-446D-AC0D-0F0B4F75A40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A48FB-C191-4084-87FA-C0B960B5F78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90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8E28-6A20-43B1-BACE-2C0C6403B9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2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3F85-231E-4B82-A826-41E8FB72563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64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FEC9E-8C58-4F48-881E-69B870AC7B7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8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1590B-C377-4DB8-A3A9-8159C797557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69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0823-674A-48D0-95E0-3BA5F2F354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92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CBE18-5C43-4E8B-9E17-FCEB94F0FB3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27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7C6F-E63A-4FF7-B77B-F0DD02B8834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79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2D492-8491-48E8-96E9-FA3075852B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15.11.2024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534788"/>
      </p:ext>
    </p:extLst>
  </p:cSld>
  <p:clrMapOvr>
    <a:masterClrMapping/>
  </p:clrMapOvr>
  <p:transition spd="med">
    <p:zoom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0C6E-73C1-4500-B4D7-11266872709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20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4B82-199D-428F-8B55-3960E3F88E9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27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4349-C36B-446D-AC0D-0F0B4F75A40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96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A48FB-C191-4084-87FA-C0B960B5F78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09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8E28-6A20-43B1-BACE-2C0C6403B9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74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3F85-231E-4B82-A826-41E8FB72563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33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image" Target="../media/image3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3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image" Target="../media/image3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image" Target="../media/image3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3B8B740-4416-4284-A5DA-B897859760B8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15.11.2024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4552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  <p:sldLayoutId id="2147484145" r:id="rId2"/>
    <p:sldLayoutId id="2147484146" r:id="rId3"/>
    <p:sldLayoutId id="2147484147" r:id="rId4"/>
    <p:sldLayoutId id="2147484148" r:id="rId5"/>
    <p:sldLayoutId id="2147484149" r:id="rId6"/>
    <p:sldLayoutId id="2147484150" r:id="rId7"/>
    <p:sldLayoutId id="2147484151" r:id="rId8"/>
    <p:sldLayoutId id="2147484152" r:id="rId9"/>
    <p:sldLayoutId id="2147484153" r:id="rId10"/>
    <p:sldLayoutId id="2147484154" r:id="rId11"/>
    <p:sldLayoutId id="2147484155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3B8B740-4416-4284-A5DA-B897859760B8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15.11.2024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9242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  <p:sldLayoutId id="2147484158" r:id="rId2"/>
    <p:sldLayoutId id="2147484159" r:id="rId3"/>
    <p:sldLayoutId id="2147484160" r:id="rId4"/>
    <p:sldLayoutId id="2147484161" r:id="rId5"/>
    <p:sldLayoutId id="2147484162" r:id="rId6"/>
    <p:sldLayoutId id="2147484163" r:id="rId7"/>
    <p:sldLayoutId id="2147484164" r:id="rId8"/>
    <p:sldLayoutId id="2147484165" r:id="rId9"/>
    <p:sldLayoutId id="2147484166" r:id="rId10"/>
    <p:sldLayoutId id="2147484167" r:id="rId11"/>
    <p:sldLayoutId id="2147484168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15.11.2024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84F73A47-0D46-4241-BFFF-87763C757D7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15.11.2024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15.11.2024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3B8B740-4416-4284-A5DA-B897859760B8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15.11.2024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334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  <p:sldLayoutId id="2147484090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3B8B740-4416-4284-A5DA-B897859760B8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15.11.2024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9926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  <p:sldLayoutId id="2147484103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3B8B740-4416-4284-A5DA-B897859760B8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15.11.2024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4320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  <p:sldLayoutId id="2147484116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3B8B740-4416-4284-A5DA-B897859760B8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15.11.2024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7833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  <p:sldLayoutId id="2147484121" r:id="rId4"/>
    <p:sldLayoutId id="2147484122" r:id="rId5"/>
    <p:sldLayoutId id="2147484123" r:id="rId6"/>
    <p:sldLayoutId id="2147484124" r:id="rId7"/>
    <p:sldLayoutId id="2147484125" r:id="rId8"/>
    <p:sldLayoutId id="2147484126" r:id="rId9"/>
    <p:sldLayoutId id="2147484127" r:id="rId10"/>
    <p:sldLayoutId id="2147484128" r:id="rId11"/>
    <p:sldLayoutId id="2147484129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3B8B740-4416-4284-A5DA-B897859760B8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15.11.2024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2580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  <p:sldLayoutId id="2147484142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3.xml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00.xml"/><Relationship Id="rId6" Type="http://schemas.microsoft.com/office/2007/relationships/diagramDrawing" Target="../diagrams/drawing8.xml"/><Relationship Id="rId11" Type="http://schemas.openxmlformats.org/officeDocument/2006/relationships/image" Target="../media/image23.png"/><Relationship Id="rId5" Type="http://schemas.openxmlformats.org/officeDocument/2006/relationships/diagramColors" Target="../diagrams/colors8.xml"/><Relationship Id="rId15" Type="http://schemas.openxmlformats.org/officeDocument/2006/relationships/image" Target="../media/image27.jpeg"/><Relationship Id="rId10" Type="http://schemas.openxmlformats.org/officeDocument/2006/relationships/image" Target="../media/image22.png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11.xml"/><Relationship Id="rId4" Type="http://schemas.openxmlformats.org/officeDocument/2006/relationships/chart" Target="../charts/char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5.xml"/><Relationship Id="rId4" Type="http://schemas.openxmlformats.org/officeDocument/2006/relationships/chart" Target="../charts/char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8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41" y="476672"/>
            <a:ext cx="8640960" cy="603028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620688"/>
            <a:ext cx="8458200" cy="183006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i="1" spc="150" dirty="0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Администрация Сулинского сельского поселения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268760"/>
            <a:ext cx="8964488" cy="5589241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/>
            <a:r>
              <a:rPr lang="ru-RU" sz="1900" b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Проект бюджета </a:t>
            </a:r>
            <a:r>
              <a:rPr lang="ru-RU" sz="240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Сулинского сельского поселения </a:t>
            </a:r>
            <a:endParaRPr lang="ru-RU" sz="2400" dirty="0" smtClean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r>
              <a:rPr lang="ru-RU" sz="240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Миллеровского </a:t>
            </a:r>
            <a:r>
              <a:rPr lang="ru-RU" sz="240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района</a:t>
            </a:r>
          </a:p>
          <a:p>
            <a:pPr algn="ctr" eaLnBrk="1" hangingPunct="1"/>
            <a:r>
              <a:rPr lang="ru-RU" sz="240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</a:t>
            </a:r>
            <a:r>
              <a:rPr lang="ru-RU" sz="240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2025 </a:t>
            </a:r>
            <a:r>
              <a:rPr lang="ru-RU" sz="240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год и на плановый период </a:t>
            </a:r>
          </a:p>
          <a:p>
            <a:pPr algn="ctr" eaLnBrk="1" hangingPunct="1"/>
            <a:r>
              <a:rPr lang="ru-RU" sz="240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2026 </a:t>
            </a:r>
            <a:r>
              <a:rPr lang="ru-RU" sz="240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и </a:t>
            </a:r>
            <a:r>
              <a:rPr lang="ru-RU" sz="240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2027 </a:t>
            </a:r>
            <a:r>
              <a:rPr lang="ru-RU" sz="240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годов </a:t>
            </a:r>
            <a:r>
              <a:rPr lang="ru-RU" sz="240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Сулинского </a:t>
            </a:r>
            <a:r>
              <a:rPr lang="ru-RU" sz="240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сельского </a:t>
            </a:r>
            <a:r>
              <a:rPr lang="ru-RU" sz="240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поселения</a:t>
            </a:r>
            <a:endParaRPr lang="ru-RU" sz="2400" dirty="0" smtClean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2780928"/>
            <a:ext cx="9113513" cy="1600438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1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1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</a:p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endParaRPr lang="ru-RU" sz="31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ru-RU" sz="31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1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31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</a:t>
            </a:r>
            <a:endParaRPr lang="ru-RU" sz="3100" b="1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735001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614239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параметры проекта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Сулинского сельского поселения Миллеровского района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2025-2027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годы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602306"/>
              </p:ext>
            </p:extLst>
          </p:nvPr>
        </p:nvGraphicFramePr>
        <p:xfrm>
          <a:off x="179512" y="1772816"/>
          <a:ext cx="8677469" cy="4780531"/>
        </p:xfrm>
        <a:graphic>
          <a:graphicData uri="http://schemas.openxmlformats.org/drawingml/2006/table">
            <a:tbl>
              <a:tblPr/>
              <a:tblGrid>
                <a:gridCol w="2484782"/>
                <a:gridCol w="2088232"/>
                <a:gridCol w="1850937"/>
                <a:gridCol w="2253518"/>
              </a:tblGrid>
              <a:tr h="320258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бюджета</a:t>
                      </a:r>
                      <a:endParaRPr kumimoji="0" lang="ru-RU" sz="24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2025 </a:t>
                      </a: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2026 </a:t>
                      </a: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2027 </a:t>
                      </a: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45">
                <a:tc>
                  <a:txBody>
                    <a:bodyPr/>
                    <a:lstStyle/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15186,4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15052,8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12621,4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них: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11641,0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12115,6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12621,2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1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3545,4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2937,2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0,2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дотация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3384,9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2762,0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</a:t>
                      </a:r>
                      <a:endParaRPr lang="ru-RU" sz="1600" b="1" i="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160,5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175,2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0,2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15186,4</a:t>
                      </a:r>
                      <a:endParaRPr kumimoji="0" lang="ru-RU" sz="1800" b="1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15052,8</a:t>
                      </a:r>
                      <a:endParaRPr kumimoji="0" lang="ru-RU" sz="1800" b="1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12621,4</a:t>
                      </a:r>
                      <a:endParaRPr kumimoji="0" lang="ru-RU" sz="1800" b="1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baseline="0" dirty="0" smtClean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baseline="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628800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проекта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Сулинского сельского поселения Миллеровского района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</a:t>
            </a: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2025 </a:t>
            </a: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6136" y="260648"/>
            <a:ext cx="309634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15186,4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15186,4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2" name="Блок-схема: альтернативный процесс 1"/>
          <p:cNvSpPr/>
          <p:nvPr/>
        </p:nvSpPr>
        <p:spPr>
          <a:xfrm>
            <a:off x="318964" y="1807290"/>
            <a:ext cx="4464496" cy="487214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Налог на доходы физических лиц </a:t>
            </a:r>
            <a:r>
              <a:rPr lang="ru-RU" sz="1600" dirty="0" smtClean="0"/>
              <a:t>-1668,6</a:t>
            </a:r>
            <a:endParaRPr lang="ru-RU" sz="1600" dirty="0"/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323528" y="2996952"/>
            <a:ext cx="4623234" cy="432048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Налог на имущество физических лиц – </a:t>
            </a:r>
            <a:r>
              <a:rPr lang="ru-RU" sz="1600" dirty="0" smtClean="0"/>
              <a:t>275,9</a:t>
            </a:r>
            <a:endParaRPr lang="ru-RU" sz="1600" dirty="0"/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400615" y="3564632"/>
            <a:ext cx="4464496" cy="432048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Земельный налог – </a:t>
            </a:r>
            <a:r>
              <a:rPr lang="ru-RU" dirty="0" smtClean="0"/>
              <a:t>4652,4</a:t>
            </a:r>
            <a:endParaRPr lang="ru-RU" dirty="0"/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318964" y="2451001"/>
            <a:ext cx="4627798" cy="401935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Единый сельскохозяйственный налог </a:t>
            </a:r>
            <a:r>
              <a:rPr lang="ru-RU" sz="1600" dirty="0" smtClean="0"/>
              <a:t>-2099,3</a:t>
            </a:r>
            <a:endParaRPr lang="ru-RU" sz="1600" dirty="0"/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419411" y="4172071"/>
            <a:ext cx="4464496" cy="387623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Государственная пошлина – </a:t>
            </a:r>
            <a:r>
              <a:rPr lang="ru-RU" dirty="0" smtClean="0"/>
              <a:t>15,2</a:t>
            </a:r>
            <a:endParaRPr lang="ru-RU" dirty="0"/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482316" y="4653136"/>
            <a:ext cx="4464496" cy="49563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Доходы, получаемые в виде арендной платы – </a:t>
            </a:r>
            <a:r>
              <a:rPr lang="ru-RU" sz="1600" dirty="0" smtClean="0"/>
              <a:t>2910,0</a:t>
            </a:r>
            <a:endParaRPr lang="ru-RU" sz="1600" dirty="0"/>
          </a:p>
        </p:txBody>
      </p:sp>
      <p:sp>
        <p:nvSpPr>
          <p:cNvPr id="22" name="Блок-схема: альтернативный процесс 21"/>
          <p:cNvSpPr/>
          <p:nvPr/>
        </p:nvSpPr>
        <p:spPr>
          <a:xfrm>
            <a:off x="371023" y="5877272"/>
            <a:ext cx="4464496" cy="487214"/>
          </a:xfrm>
          <a:prstGeom prst="flowChartAlternate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Безвозмездные перечисления </a:t>
            </a:r>
            <a:r>
              <a:rPr lang="ru-RU" dirty="0" smtClean="0"/>
              <a:t>-3545,4</a:t>
            </a:r>
            <a:endParaRPr lang="ru-RU" dirty="0" smtClean="0"/>
          </a:p>
          <a:p>
            <a:pPr algn="ctr"/>
            <a:r>
              <a:rPr lang="ru-RU" dirty="0"/>
              <a:t>,</a:t>
            </a:r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482316" y="5229200"/>
            <a:ext cx="4464496" cy="49563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Штрафы, санкции- </a:t>
            </a:r>
            <a:r>
              <a:rPr lang="ru-RU" dirty="0" smtClean="0"/>
              <a:t>19,6</a:t>
            </a:r>
            <a:endParaRPr lang="ru-RU" dirty="0"/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5220072" y="1843084"/>
            <a:ext cx="3582218" cy="505796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Общегосударственные вопросы – </a:t>
            </a:r>
            <a:r>
              <a:rPr lang="ru-RU" sz="1600" dirty="0" smtClean="0">
                <a:solidFill>
                  <a:schemeClr val="tx1"/>
                </a:solidFill>
              </a:rPr>
              <a:t>7620,6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5076056" y="2996953"/>
            <a:ext cx="3960440" cy="36004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Национальная безопасность </a:t>
            </a:r>
            <a:r>
              <a:rPr lang="ru-RU" sz="1600" dirty="0" smtClean="0">
                <a:solidFill>
                  <a:schemeClr val="tx1"/>
                </a:solidFill>
              </a:rPr>
              <a:t>-41,3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4946812" y="3501009"/>
            <a:ext cx="3945668" cy="495672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– экономика- </a:t>
            </a:r>
            <a:r>
              <a:rPr lang="ru-RU" dirty="0" smtClean="0">
                <a:solidFill>
                  <a:schemeClr val="tx1"/>
                </a:solidFill>
              </a:rPr>
              <a:t>0,0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Блок-схема: альтернативный процесс 26"/>
          <p:cNvSpPr/>
          <p:nvPr/>
        </p:nvSpPr>
        <p:spPr>
          <a:xfrm>
            <a:off x="4946762" y="4653136"/>
            <a:ext cx="4152651" cy="44342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Культура, кинематография </a:t>
            </a:r>
            <a:r>
              <a:rPr lang="ru-RU" dirty="0" smtClean="0">
                <a:solidFill>
                  <a:schemeClr val="tx1"/>
                </a:solidFill>
              </a:rPr>
              <a:t>-6257,5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5465117" y="5229200"/>
            <a:ext cx="3366194" cy="36004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Образование– 15,0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5324771" y="2451001"/>
            <a:ext cx="3366194" cy="329927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Национальная </a:t>
            </a:r>
            <a:r>
              <a:rPr lang="ru-RU" sz="1400" dirty="0" smtClean="0">
                <a:solidFill>
                  <a:schemeClr val="tx1"/>
                </a:solidFill>
              </a:rPr>
              <a:t>оборона- 160,3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5367932" y="5724835"/>
            <a:ext cx="3676948" cy="548443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Социальная политика – 102,0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5588496" y="4077072"/>
            <a:ext cx="3366194" cy="482621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Жилищно-коммунальное хозяйство </a:t>
            </a:r>
            <a:r>
              <a:rPr lang="ru-RU" dirty="0" smtClean="0">
                <a:solidFill>
                  <a:schemeClr val="tx1"/>
                </a:solidFill>
              </a:rPr>
              <a:t>-989,7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598" y="1772816"/>
            <a:ext cx="2955850" cy="261638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712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доходов проекта бюджета 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Сулинского сельского поселения Миллеровского района</a:t>
            </a:r>
            <a:endParaRPr lang="ru-RU" sz="1800" b="1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59182195"/>
              </p:ext>
            </p:extLst>
          </p:nvPr>
        </p:nvGraphicFramePr>
        <p:xfrm>
          <a:off x="0" y="1628800"/>
          <a:ext cx="9043988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611560" y="1916832"/>
            <a:ext cx="125978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220072" y="293837"/>
            <a:ext cx="36004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4283968" y="4293096"/>
            <a:ext cx="21602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/>
              <a:t>      </a:t>
            </a:r>
            <a:endParaRPr lang="ru-RU" dirty="0" smtClean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  <a:noFill/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5024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ПРОГНОЗИРУЕМЫЕ ПОСТУПЛЕНИЯ </a:t>
            </a:r>
            <a:r>
              <a:rPr lang="ru-RU" sz="2800" b="1" dirty="0" smtClean="0">
                <a:solidFill>
                  <a:srgbClr val="005024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ПРОЕКТ  БЮДЖЕТА </a:t>
            </a:r>
            <a:r>
              <a:rPr lang="ru-RU" sz="2800" b="1" dirty="0" smtClean="0">
                <a:solidFill>
                  <a:srgbClr val="005024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ПОСЕЛЕНИЯ ОСНОВНЫХ ДОХОДНЫХ ИСТОЧНИКОВ</a:t>
            </a:r>
            <a:endParaRPr lang="ru-RU" sz="2800" b="1" dirty="0">
              <a:solidFill>
                <a:srgbClr val="005024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4522817"/>
              </p:ext>
            </p:extLst>
          </p:nvPr>
        </p:nvGraphicFramePr>
        <p:xfrm>
          <a:off x="395536" y="1124744"/>
          <a:ext cx="842493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515730" y="728700"/>
            <a:ext cx="1376750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рублей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39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80920" cy="346050"/>
          </a:xfrm>
          <a:noFill/>
          <a:ln w="254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1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ДОХОДОВ </a:t>
            </a:r>
            <a:r>
              <a:rPr lang="ru-RU" sz="21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ПРОЕКТА </a:t>
            </a:r>
            <a:r>
              <a:rPr lang="ru-RU" sz="21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БЮДЖЕТА </a:t>
            </a:r>
            <a:r>
              <a:rPr lang="ru-RU" sz="21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СУЛИНСКОГО СЕЛЬСКОГО ПОСЕЛЕНИЯ</a:t>
            </a:r>
            <a:endParaRPr lang="ru-RU" sz="21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385874604"/>
              </p:ext>
            </p:extLst>
          </p:nvPr>
        </p:nvGraphicFramePr>
        <p:xfrm>
          <a:off x="179512" y="836712"/>
          <a:ext cx="5688008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248977837"/>
              </p:ext>
            </p:extLst>
          </p:nvPr>
        </p:nvGraphicFramePr>
        <p:xfrm>
          <a:off x="5796136" y="836712"/>
          <a:ext cx="309634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584527505"/>
              </p:ext>
            </p:extLst>
          </p:nvPr>
        </p:nvGraphicFramePr>
        <p:xfrm>
          <a:off x="5796136" y="3501008"/>
          <a:ext cx="3096344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58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492125"/>
            <a:ext cx="8412427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5963" y="260350"/>
            <a:ext cx="3529012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438" name="Прямоугольник 11"/>
          <p:cNvSpPr>
            <a:spLocks noChangeArrowheads="1"/>
          </p:cNvSpPr>
          <p:nvPr/>
        </p:nvSpPr>
        <p:spPr bwMode="auto">
          <a:xfrm>
            <a:off x="7524328" y="1556792"/>
            <a:ext cx="16196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тыс. </a:t>
            </a:r>
            <a:r>
              <a:rPr lang="ru-RU" sz="1400" b="1" dirty="0"/>
              <a:t>рублей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93610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Собственные доходы 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проекта бюджета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Сулинского сельского поселения Миллеровского района</a:t>
            </a:r>
          </a:p>
        </p:txBody>
      </p:sp>
      <p:graphicFrame>
        <p:nvGraphicFramePr>
          <p:cNvPr id="9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5181178"/>
              </p:ext>
            </p:extLst>
          </p:nvPr>
        </p:nvGraphicFramePr>
        <p:xfrm>
          <a:off x="0" y="1737838"/>
          <a:ext cx="9396536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385875"/>
              </p:ext>
            </p:extLst>
          </p:nvPr>
        </p:nvGraphicFramePr>
        <p:xfrm>
          <a:off x="454720" y="1628799"/>
          <a:ext cx="8064896" cy="3456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7266268" y="3622802"/>
            <a:ext cx="1600200" cy="99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Всего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11641,0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тыс. рублей</a:t>
            </a:r>
            <a:endParaRPr lang="ru-RU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548680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Проекта бюджета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Сулинского сельского поселения Миллеровского района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24525" y="260350"/>
            <a:ext cx="3419475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506851" y="5820469"/>
            <a:ext cx="41764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Налог на имущество физ. лиц -249,0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467544" y="5373216"/>
            <a:ext cx="8136904" cy="1171872"/>
            <a:chOff x="677110" y="5013167"/>
            <a:chExt cx="7954460" cy="1236390"/>
          </a:xfrm>
        </p:grpSpPr>
        <p:sp>
          <p:nvSpPr>
            <p:cNvPr id="20515" name="TextBox 31"/>
            <p:cNvSpPr txBox="1">
              <a:spLocks noChangeArrowheads="1"/>
            </p:cNvSpPr>
            <p:nvPr/>
          </p:nvSpPr>
          <p:spPr bwMode="auto">
            <a:xfrm>
              <a:off x="683568" y="5013169"/>
              <a:ext cx="4146757" cy="324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Налог на доходы физических лиц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1354,5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241087"/>
              <a:ext cx="4357936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Единый сельскохозяйственный налог –1335,3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9" name="TextBox 35"/>
            <p:cNvSpPr txBox="1">
              <a:spLocks noChangeArrowheads="1"/>
            </p:cNvSpPr>
            <p:nvPr/>
          </p:nvSpPr>
          <p:spPr bwMode="auto">
            <a:xfrm>
              <a:off x="5406195" y="5013167"/>
              <a:ext cx="3225375" cy="552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Доходы получаемые в виде арендной платы – 3738,8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3" name="TextBox 37"/>
            <p:cNvSpPr txBox="1">
              <a:spLocks noChangeArrowheads="1"/>
            </p:cNvSpPr>
            <p:nvPr/>
          </p:nvSpPr>
          <p:spPr bwMode="auto">
            <a:xfrm>
              <a:off x="677110" y="5924835"/>
              <a:ext cx="357734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Государственная пошлина– 14,6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567424" y="6047604"/>
            <a:ext cx="48136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Земельный налог– 4682,5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" name="TextBox 35"/>
          <p:cNvSpPr txBox="1">
            <a:spLocks noChangeArrowheads="1"/>
          </p:cNvSpPr>
          <p:nvPr/>
        </p:nvSpPr>
        <p:spPr bwMode="auto">
          <a:xfrm>
            <a:off x="5305096" y="5786100"/>
            <a:ext cx="32993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Штрафы, санкции– 18,8</a:t>
            </a:r>
          </a:p>
          <a:p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5445224"/>
            <a:ext cx="144016" cy="144016"/>
          </a:xfrm>
          <a:prstGeom prst="rect">
            <a:avLst/>
          </a:prstGeom>
          <a:solidFill>
            <a:srgbClr val="1FD1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79512" y="5661248"/>
            <a:ext cx="144016" cy="144016"/>
          </a:xfrm>
          <a:prstGeom prst="rect">
            <a:avLst/>
          </a:prstGeom>
          <a:solidFill>
            <a:srgbClr val="FB99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79512" y="5877272"/>
            <a:ext cx="144016" cy="144016"/>
          </a:xfrm>
          <a:prstGeom prst="rect">
            <a:avLst/>
          </a:prstGeom>
          <a:solidFill>
            <a:srgbClr val="95358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79512" y="6093296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6309320"/>
            <a:ext cx="14401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004048" y="5445224"/>
            <a:ext cx="144016" cy="144016"/>
          </a:xfrm>
          <a:prstGeom prst="rect">
            <a:avLst/>
          </a:prstGeom>
          <a:solidFill>
            <a:srgbClr val="53D2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004048" y="5877272"/>
            <a:ext cx="144016" cy="14401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5171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4F81BD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Объем безвозмездных поступлений от других бюджетов бюджетной системы Российской Федерации в бюджет Сулинского сельского поселения Миллеровского района</a:t>
            </a:r>
            <a:r>
              <a:rPr lang="ru-RU" sz="1800" dirty="0">
                <a:latin typeface="Calibri"/>
                <a:ea typeface="Times New Roman"/>
                <a:cs typeface="Times New Roman"/>
              </a:rPr>
              <a:t/>
            </a:r>
            <a:br>
              <a:rPr lang="ru-RU" sz="1800" dirty="0">
                <a:latin typeface="Calibri"/>
                <a:ea typeface="Times New Roman"/>
                <a:cs typeface="Times New Roman"/>
              </a:rPr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8379003"/>
              </p:ext>
            </p:extLst>
          </p:nvPr>
        </p:nvGraphicFramePr>
        <p:xfrm>
          <a:off x="611560" y="2564904"/>
          <a:ext cx="6914835" cy="2617440"/>
        </p:xfrm>
        <a:graphic>
          <a:graphicData uri="http://schemas.openxmlformats.org/drawingml/2006/table">
            <a:tbl>
              <a:tblPr firstRow="1" firstCol="1" bandRow="1"/>
              <a:tblGrid>
                <a:gridCol w="3682752"/>
                <a:gridCol w="1077186"/>
                <a:gridCol w="1077186"/>
                <a:gridCol w="1077711"/>
              </a:tblGrid>
              <a:tr h="6006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</a:t>
                      </a:r>
                      <a:r>
                        <a:rPr lang="ru-RU" sz="1500" b="1" baseline="0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500" b="1" baseline="0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</a:t>
                      </a:r>
                      <a:r>
                        <a:rPr lang="ru-RU" sz="1500" b="1" baseline="0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500" b="1" baseline="0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</a:t>
                      </a: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34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3545,4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2937,2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5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Дотации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3384,9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2762,0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Субвенции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160,5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175,2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8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Субсидии и иные межбюджетные трансферты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958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6501132"/>
              </p:ext>
            </p:extLst>
          </p:nvPr>
        </p:nvGraphicFramePr>
        <p:xfrm>
          <a:off x="457200" y="764704"/>
          <a:ext cx="8229600" cy="5809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2933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-603448"/>
            <a:ext cx="8424936" cy="734699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416824" cy="324036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Расходы 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проекта бюджета 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Сулинского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сельского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поселения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Миллеровского района  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2025 год и на плановый период 2026 и 2027 годов            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7809829"/>
              </p:ext>
            </p:extLst>
          </p:nvPr>
        </p:nvGraphicFramePr>
        <p:xfrm>
          <a:off x="-324544" y="1700808"/>
          <a:ext cx="9468544" cy="3296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323528" y="1988840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241014304"/>
              </p:ext>
            </p:extLst>
          </p:nvPr>
        </p:nvGraphicFramePr>
        <p:xfrm>
          <a:off x="-612576" y="1700808"/>
          <a:ext cx="8736711" cy="3946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432048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Arial Narrow" panose="020B0606020202030204" pitchFamily="34" charset="0"/>
              </a:rPr>
              <a:t>ЧТО ТАКОЕ БЮДЖЕТ?</a:t>
            </a:r>
          </a:p>
        </p:txBody>
      </p:sp>
      <p:sp>
        <p:nvSpPr>
          <p:cNvPr id="3" name="Выгнутая вверх стрелка 2"/>
          <p:cNvSpPr/>
          <p:nvPr/>
        </p:nvSpPr>
        <p:spPr>
          <a:xfrm>
            <a:off x="3011066" y="2816800"/>
            <a:ext cx="6097438" cy="570547"/>
          </a:xfrm>
          <a:prstGeom prst="curved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275856" y="1628800"/>
            <a:ext cx="2520000" cy="3960000"/>
            <a:chOff x="2080617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080617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95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28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ДОХОДЫ</a:t>
              </a:r>
              <a:endParaRPr lang="ru-RU" sz="28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22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бюджета</a:t>
              </a:r>
              <a:endParaRPr lang="ru-RU" sz="22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" name="Скругленный прямоугольник 4"/>
            <p:cNvSpPr/>
            <p:nvPr/>
          </p:nvSpPr>
          <p:spPr>
            <a:xfrm>
              <a:off x="2080617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algn="ctr" defTabSz="2000250" fontAlgn="auto">
                <a:lnSpc>
                  <a:spcPct val="90000"/>
                </a:lnSpc>
                <a:spcAft>
                  <a:spcPct val="35000"/>
                </a:spcAft>
              </a:pPr>
              <a:endParaRPr lang="ru-RU" sz="45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9" name="Скругленный прямоугольник 4"/>
          <p:cNvSpPr/>
          <p:nvPr/>
        </p:nvSpPr>
        <p:spPr>
          <a:xfrm>
            <a:off x="4148678" y="1387477"/>
            <a:ext cx="1626655" cy="122205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/>
          <a:p>
            <a:pPr algn="ctr" defTabSz="2000250" fontAlgn="auto">
              <a:lnSpc>
                <a:spcPct val="90000"/>
              </a:lnSpc>
              <a:spcAft>
                <a:spcPct val="35000"/>
              </a:spcAft>
            </a:pPr>
            <a:endParaRPr lang="ru-RU" sz="45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6101916" y="1628800"/>
            <a:ext cx="2520000" cy="3960000"/>
            <a:chOff x="4160490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4160490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95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28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РАСХОДЫ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22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бюджета</a:t>
              </a:r>
              <a:endParaRPr lang="ru-RU" sz="22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2" name="Скругленный прямоугольник 4"/>
            <p:cNvSpPr/>
            <p:nvPr/>
          </p:nvSpPr>
          <p:spPr>
            <a:xfrm>
              <a:off x="4160490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algn="ctr" defTabSz="2000250" fontAlgn="auto">
                <a:lnSpc>
                  <a:spcPct val="90000"/>
                </a:lnSpc>
                <a:spcAft>
                  <a:spcPct val="35000"/>
                </a:spcAft>
              </a:pPr>
              <a:endParaRPr lang="ru-RU" sz="45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22995" y="1628800"/>
            <a:ext cx="2520000" cy="3960000"/>
            <a:chOff x="744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744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95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28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БЮДЖЕТ</a:t>
              </a:r>
              <a:endParaRPr lang="ru-RU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5" name="Скругленный прямоугольник 4"/>
            <p:cNvSpPr/>
            <p:nvPr/>
          </p:nvSpPr>
          <p:spPr>
            <a:xfrm>
              <a:off x="744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algn="ctr" defTabSz="2000250" fontAlgn="auto">
                <a:lnSpc>
                  <a:spcPct val="90000"/>
                </a:lnSpc>
                <a:spcAft>
                  <a:spcPct val="35000"/>
                </a:spcAft>
              </a:pPr>
              <a:endParaRPr lang="ru-RU" sz="45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sp>
        <p:nvSpPr>
          <p:cNvPr id="17" name="Скругленный прямоугольник 16"/>
          <p:cNvSpPr/>
          <p:nvPr/>
        </p:nvSpPr>
        <p:spPr>
          <a:xfrm>
            <a:off x="548995" y="2303988"/>
            <a:ext cx="2268000" cy="3096000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4">
                  <a:lumMod val="75000"/>
                </a:schemeClr>
              </a:gs>
              <a:gs pos="80000">
                <a:schemeClr val="accent4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4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 w="317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- форма образования и расходования денежных средств, предназначенных для финансового обеспечения задач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и функций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prstClr val="white"/>
                </a:solidFill>
                <a:latin typeface="Arial Narrow" panose="020B0606020202030204" pitchFamily="34" charset="0"/>
              </a:rPr>
              <a:t>о</a:t>
            </a:r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рганов местного </a:t>
            </a:r>
            <a:r>
              <a:rPr lang="ru-RU" sz="19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самоуправления</a:t>
            </a:r>
            <a:endParaRPr lang="ru-RU" sz="19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3406344" y="2375769"/>
            <a:ext cx="2259024" cy="3096000"/>
            <a:chOff x="1908526" y="1256279"/>
            <a:chExt cx="1877491" cy="1214435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1908526" y="1318261"/>
              <a:ext cx="1877491" cy="1152453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chemeClr val="accent2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2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 w="3175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п</a:t>
              </a:r>
              <a:r>
                <a:rPr lang="ru-RU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оступающие в бюджет денежные средства (налоги юридических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и физических лиц, штрафы, административные платежи и сборы, финансовая помощь)</a:t>
              </a:r>
              <a:endParaRPr lang="ru-RU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1" name="Скругленный прямоугольник 4"/>
            <p:cNvSpPr/>
            <p:nvPr/>
          </p:nvSpPr>
          <p:spPr>
            <a:xfrm>
              <a:off x="2309982" y="1256279"/>
              <a:ext cx="1476034" cy="115357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68580" rIns="91440" bIns="68580" numCol="1" spcCol="1270" anchor="ctr" anchorCtr="0">
              <a:noAutofit/>
            </a:bodyPr>
            <a:lstStyle/>
            <a:p>
              <a:pPr algn="ctr" defTabSz="1600200" fontAlgn="auto">
                <a:lnSpc>
                  <a:spcPct val="90000"/>
                </a:lnSpc>
                <a:spcAft>
                  <a:spcPct val="35000"/>
                </a:spcAft>
              </a:pPr>
              <a:endParaRPr lang="ru-RU" sz="36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227916" y="2502988"/>
            <a:ext cx="2268000" cy="2952000"/>
            <a:chOff x="4434766" y="1188957"/>
            <a:chExt cx="1627712" cy="1258300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4434766" y="1188957"/>
              <a:ext cx="1627712" cy="12583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chemeClr val="accent3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3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3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 w="3175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направляемые из бюджета денежные средства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(финансовое обеспечение муниципальных учреждений,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дорожное хозяйство, ЖКХ  и транспорт,  капитальное строительство и др.)</a:t>
              </a:r>
              <a:endParaRPr lang="ru-RU" sz="1600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4" name="Скругленный прямоугольник 4"/>
            <p:cNvSpPr/>
            <p:nvPr/>
          </p:nvSpPr>
          <p:spPr>
            <a:xfrm>
              <a:off x="4563012" y="1256278"/>
              <a:ext cx="1452420" cy="1189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68580" rIns="91440" bIns="68580" numCol="1" spcCol="1270" anchor="ctr" anchorCtr="0">
              <a:noAutofit/>
            </a:bodyPr>
            <a:lstStyle/>
            <a:p>
              <a:pPr algn="ctr" defTabSz="1600200" fontAlgn="auto">
                <a:lnSpc>
                  <a:spcPct val="90000"/>
                </a:lnSpc>
                <a:spcAft>
                  <a:spcPct val="35000"/>
                </a:spcAft>
              </a:pPr>
              <a:endParaRPr lang="ru-RU" sz="3600" dirty="0">
                <a:solidFill>
                  <a:prstClr val="white"/>
                </a:solidFill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394741" y="679999"/>
            <a:ext cx="8496944" cy="738664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  <a:alpha val="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Слово это заимствовано из Англии, где в старину канцлер казначейства приносил ежегодно в парламент мешок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              с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деньгами и произносил речь, которая собственно и называлась старинным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нормандским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словом "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B</a:t>
            </a:r>
            <a:r>
              <a:rPr lang="en-US" sz="1400" dirty="0">
                <a:solidFill>
                  <a:prstClr val="black"/>
                </a:solidFill>
                <a:latin typeface="Arial Narrow" panose="020B0606020202030204" pitchFamily="34" charset="0"/>
              </a:rPr>
              <a:t>o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u</a:t>
            </a:r>
            <a:r>
              <a:rPr lang="en-US" sz="1400" dirty="0">
                <a:solidFill>
                  <a:prstClr val="black"/>
                </a:solidFill>
                <a:latin typeface="Arial Narrow" panose="020B0606020202030204" pitchFamily="34" charset="0"/>
              </a:rPr>
              <a:t>g</a:t>
            </a:r>
            <a:r>
              <a:rPr lang="en-US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ett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e"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(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т.е. кожаный мешок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)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422995" y="5588800"/>
            <a:ext cx="8208909" cy="1065992"/>
          </a:xfrm>
          <a:prstGeom prst="round2DiagRect">
            <a:avLst/>
          </a:prstGeom>
          <a:gradFill>
            <a:gsLst>
              <a:gs pos="0">
                <a:schemeClr val="accent4">
                  <a:alpha val="91000"/>
                  <a:lumMod val="72000"/>
                  <a:lumOff val="28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  <a:ln w="22225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5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Если расходная часть бюджета превышает доходную, то бюджет формируется с дефицитом</a:t>
            </a:r>
            <a:r>
              <a:rPr lang="ru-RU" sz="15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Превышение </a:t>
            </a:r>
            <a:r>
              <a:rPr lang="ru-RU" sz="15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доходов над расходами образует положительный остаток бюджета (профицит) Источники финансирования дефицита бюджета – остатки на счете, бюджетные кредиты, коммерческие кредиты, иные источники</a:t>
            </a:r>
            <a:endParaRPr lang="ru-RU" sz="1500" b="1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Выгнутая вниз стрелка 6"/>
          <p:cNvSpPr/>
          <p:nvPr/>
        </p:nvSpPr>
        <p:spPr>
          <a:xfrm>
            <a:off x="3011066" y="3473836"/>
            <a:ext cx="6192688" cy="756304"/>
          </a:xfrm>
          <a:prstGeom prst="curvedUp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90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Расходы проекта бюджета 2025-2027 года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44282583"/>
              </p:ext>
            </p:extLst>
          </p:nvPr>
        </p:nvGraphicFramePr>
        <p:xfrm>
          <a:off x="457200" y="2249424"/>
          <a:ext cx="857929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F80F2B-8F70-47D5-B4A4-39A6E29FEEE6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2434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009649296"/>
              </p:ext>
            </p:extLst>
          </p:nvPr>
        </p:nvGraphicFramePr>
        <p:xfrm>
          <a:off x="199338" y="1279508"/>
          <a:ext cx="8784975" cy="5285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475413" y="4415478"/>
            <a:ext cx="1531614" cy="591573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77800">
              <a:schemeClr val="accent4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0700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Образование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567489" y="6023009"/>
            <a:ext cx="2016224" cy="330810"/>
          </a:xfrm>
          <a:prstGeom prst="rect">
            <a:avLst/>
          </a:prstGeom>
          <a:solidFill>
            <a:schemeClr val="bg1"/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0800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Культура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2864977"/>
            <a:ext cx="2006579" cy="5065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0400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297244" y="5710214"/>
            <a:ext cx="1695136" cy="64360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0200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оборона</a:t>
            </a:r>
            <a:endParaRPr lang="ru-RU" sz="13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948264" y="3573016"/>
            <a:ext cx="1800200" cy="842462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0500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27370" y="1497333"/>
            <a:ext cx="2016224" cy="806732"/>
          </a:xfrm>
          <a:prstGeom prst="rect">
            <a:avLst/>
          </a:prstGeom>
          <a:solidFill>
            <a:schemeClr val="bg1"/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0300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Национальная безопасность и правоохранительная деятельность</a:t>
            </a:r>
            <a:endParaRPr lang="ru-RU" sz="13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935645" y="908720"/>
            <a:ext cx="2428444" cy="461336"/>
          </a:xfrm>
          <a:prstGeom prst="rect">
            <a:avLst/>
          </a:prstGeom>
          <a:solidFill>
            <a:schemeClr val="bg1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0100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Общегосударственные вопросы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98915" y="1758172"/>
            <a:ext cx="2016224" cy="461336"/>
          </a:xfrm>
          <a:prstGeom prst="rect">
            <a:avLst/>
          </a:prstGeom>
          <a:solidFill>
            <a:schemeClr val="bg1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Социальная политика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539552" y="159352"/>
            <a:ext cx="8208912" cy="461336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4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РАЗДЕЛЫ КЛАССИФИКАЦИИ РАСХОДОВ БЮДЖЕТА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613" y="5157192"/>
            <a:ext cx="576064" cy="55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716" y="1858379"/>
            <a:ext cx="586567" cy="57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244" y="2774279"/>
            <a:ext cx="601192" cy="59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294" y="5779106"/>
            <a:ext cx="607894" cy="62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02" y="1525685"/>
            <a:ext cx="616352" cy="52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4" r="12909"/>
          <a:stretch/>
        </p:blipFill>
        <p:spPr bwMode="auto">
          <a:xfrm>
            <a:off x="3131840" y="1858379"/>
            <a:ext cx="551522" cy="51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174" y="4027254"/>
            <a:ext cx="601220" cy="507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847" y="2819123"/>
            <a:ext cx="617509" cy="49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75" descr="sz_logo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1816805"/>
            <a:ext cx="551523" cy="590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6997376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45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10953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проекта бюджета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Сулинского сельского поселения Миллеровского района в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2025году </a:t>
            </a:r>
            <a:r>
              <a:rPr lang="ru-RU" sz="2400" b="1" dirty="0" smtClean="0"/>
              <a:t>15186,4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660232" y="1052736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тыс. рублей</a:t>
            </a:r>
            <a:endParaRPr lang="ru-RU" sz="1400" b="1" dirty="0"/>
          </a:p>
        </p:txBody>
      </p:sp>
      <p:graphicFrame>
        <p:nvGraphicFramePr>
          <p:cNvPr id="3" name="Диаграмма 2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001752693"/>
              </p:ext>
            </p:extLst>
          </p:nvPr>
        </p:nvGraphicFramePr>
        <p:xfrm>
          <a:off x="914106" y="1052736"/>
          <a:ext cx="8229600" cy="5078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80920" cy="346050"/>
          </a:xfrm>
          <a:noFill/>
          <a:ln w="254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1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РАСХОДОВ </a:t>
            </a:r>
            <a:r>
              <a:rPr lang="ru-RU" sz="21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ПРОЕКТА БЮДЖЕТА </a:t>
            </a:r>
            <a:r>
              <a:rPr lang="ru-RU" sz="21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СУЛИНСКОГО СЕЛЬСКОГО ПОСЕЛЕНИЯ</a:t>
            </a:r>
            <a:endParaRPr lang="ru-RU" sz="21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207212371"/>
              </p:ext>
            </p:extLst>
          </p:nvPr>
        </p:nvGraphicFramePr>
        <p:xfrm>
          <a:off x="179512" y="836712"/>
          <a:ext cx="5688008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510448646"/>
              </p:ext>
            </p:extLst>
          </p:nvPr>
        </p:nvGraphicFramePr>
        <p:xfrm>
          <a:off x="5796136" y="836712"/>
          <a:ext cx="309634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905562463"/>
              </p:ext>
            </p:extLst>
          </p:nvPr>
        </p:nvGraphicFramePr>
        <p:xfrm>
          <a:off x="5796136" y="3501008"/>
          <a:ext cx="3096344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80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8457"/>
            <a:ext cx="5436096" cy="396043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76673"/>
            <a:ext cx="8892480" cy="79208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Сулинского сельского поселения Миллеровского района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социальную сферу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2025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году –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6359,5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тыс.рублей</a:t>
            </a:r>
            <a:endParaRPr lang="ru-RU" sz="16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00186" y="5635069"/>
            <a:ext cx="1656184" cy="7823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98,4%)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68170" y="5805264"/>
            <a:ext cx="1472652" cy="8422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1,6%)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3287408434"/>
              </p:ext>
            </p:extLst>
          </p:nvPr>
        </p:nvGraphicFramePr>
        <p:xfrm>
          <a:off x="1475656" y="3231715"/>
          <a:ext cx="597666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val="2230919967"/>
              </p:ext>
            </p:extLst>
          </p:nvPr>
        </p:nvGraphicFramePr>
        <p:xfrm>
          <a:off x="5130935" y="1628800"/>
          <a:ext cx="3918930" cy="4788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/>
          </a:bodyPr>
          <a:lstStyle/>
          <a:p>
            <a:pPr algn="ctr"/>
            <a:r>
              <a:rPr lang="ru-RU" sz="27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Структура расходов по разделу </a:t>
            </a:r>
            <a:r>
              <a:rPr lang="ru-RU" sz="2700" b="1" u="sng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«Культура, кинематография</a:t>
            </a: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» </a:t>
            </a:r>
            <a:r>
              <a:rPr lang="ru-RU" sz="27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на </a:t>
            </a:r>
            <a:r>
              <a:rPr lang="ru-RU" sz="27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2025 </a:t>
            </a:r>
            <a:r>
              <a:rPr lang="ru-RU" sz="27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год</a:t>
            </a:r>
            <a:r>
              <a:rPr lang="ru-RU" sz="27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693697465"/>
              </p:ext>
            </p:extLst>
          </p:nvPr>
        </p:nvGraphicFramePr>
        <p:xfrm>
          <a:off x="-23664" y="1484784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96136" y="116634"/>
            <a:ext cx="3096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dirty="0" smtClean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1860" name="AutoShape 4" descr="На утилизацию можно жаловаться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648072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по разделу «Социальная политика» на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2025год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667703" y="2161645"/>
            <a:ext cx="4028352" cy="304153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innerShdw blurRad="114300">
              <a:prstClr val="black"/>
            </a:innerShdw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4211960" y="2682642"/>
            <a:ext cx="446449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400" b="1" dirty="0">
              <a:solidFill>
                <a:srgbClr val="C0504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ru-RU" sz="1400" b="1" dirty="0" smtClean="0">
              <a:solidFill>
                <a:srgbClr val="C0504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ru-RU" sz="1400" b="1" dirty="0">
              <a:solidFill>
                <a:srgbClr val="C0504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ru-RU" sz="1400" b="1" dirty="0" smtClean="0">
              <a:solidFill>
                <a:srgbClr val="C0504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ru-RU" sz="1400" b="1" dirty="0">
              <a:solidFill>
                <a:srgbClr val="C0504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5711867" y="1880163"/>
            <a:ext cx="3024336" cy="3816424"/>
          </a:xfrm>
          <a:prstGeom prst="wedgeRoundRectCallout">
            <a:avLst>
              <a:gd name="adj1" fmla="val -97138"/>
              <a:gd name="adj2" fmla="val 1105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Выплата государственной пенсии за выслугу лет лицам, замещавшим муниципальные должности муниципальной службы: </a:t>
            </a:r>
          </a:p>
          <a:p>
            <a:pPr algn="ctr"/>
            <a:r>
              <a:rPr lang="ru-RU" dirty="0" smtClean="0"/>
              <a:t>2025год </a:t>
            </a:r>
            <a:r>
              <a:rPr lang="ru-RU" dirty="0" smtClean="0"/>
              <a:t>-                                 102,0 </a:t>
            </a:r>
            <a:r>
              <a:rPr lang="ru-RU" dirty="0" err="1" smtClean="0"/>
              <a:t>тыс.рублей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3445501"/>
            <a:ext cx="2448272" cy="192771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1927" y="1213253"/>
            <a:ext cx="2976330" cy="22322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7" name="Прямоугольник 36"/>
          <p:cNvSpPr/>
          <p:nvPr/>
        </p:nvSpPr>
        <p:spPr>
          <a:xfrm>
            <a:off x="765151" y="1428986"/>
            <a:ext cx="4176464" cy="6318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Расходы на мероприятия в области жилищного хозяйства – 15,0 тыс. рублей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9552" y="637749"/>
            <a:ext cx="8496944" cy="648072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Расходы по разделу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«Жилищно-коммунальное хозяйство»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в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2025году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–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1159,2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тыс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. рублей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877256" y="1124744"/>
            <a:ext cx="1502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млн. рублей</a:t>
            </a:r>
            <a:endParaRPr lang="ru-RU" dirty="0">
              <a:latin typeface="+mn-lt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4575809" y="3395884"/>
            <a:ext cx="4032448" cy="6091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Расходы на озеленение территории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поселения –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10,0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тыс. рублей  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07904" y="4293097"/>
            <a:ext cx="5040560" cy="43204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Расходы на содержание мест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захоронения-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47,8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тыс. рублей  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92080" y="5013176"/>
            <a:ext cx="3024336" cy="5760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Расходы на прочие мероприятия по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благоустройству-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20,0 </a:t>
            </a:r>
            <a:r>
              <a:rPr lang="ru-RU" sz="1400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тыс.рублей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39286" y="2420888"/>
            <a:ext cx="4568818" cy="7316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Расходы на ремонт и содержание сетей уличного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освещения (лимит уличного освещения)                                           –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871,1 </a:t>
            </a:r>
            <a:r>
              <a:rPr lang="ru-RU" sz="1400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тыс.рублей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0800000" flipV="1">
            <a:off x="685909" y="5680753"/>
            <a:ext cx="4896544" cy="70057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Другие вопросы в области жилищно-коммунального хозяйства –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25,8 </a:t>
            </a:r>
            <a:r>
              <a:rPr lang="ru-RU" sz="1400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тыс.рублей</a:t>
            </a:r>
            <a:endParaRPr lang="ru-RU" sz="14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44008" y="260648"/>
            <a:ext cx="410445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720080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Сулинского сельского поселения Миллеровского района, формируемые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муниципальных программ Сулинского сельского поселения</a:t>
            </a: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непрограммные расходы (</a:t>
            </a:r>
            <a:r>
              <a:rPr lang="ru-RU" sz="16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150926"/>
              </p:ext>
            </p:extLst>
          </p:nvPr>
        </p:nvGraphicFramePr>
        <p:xfrm>
          <a:off x="323528" y="1021201"/>
          <a:ext cx="8352928" cy="548283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752528"/>
                <a:gridCol w="1224136"/>
                <a:gridCol w="1152128"/>
                <a:gridCol w="1224136"/>
              </a:tblGrid>
              <a:tr h="360040">
                <a:tc>
                  <a:txBody>
                    <a:bodyPr/>
                    <a:lstStyle/>
                    <a:p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</a:t>
                      </a:r>
                      <a:r>
                        <a:rPr lang="ru-RU" sz="14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2025 </a:t>
                      </a:r>
                      <a:r>
                        <a:rPr lang="ru-RU" sz="14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год</a:t>
                      </a:r>
                      <a:endParaRPr lang="ru-RU" sz="1400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</a:t>
                      </a:r>
                      <a:r>
                        <a:rPr lang="ru-RU" sz="14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2026 </a:t>
                      </a:r>
                      <a:r>
                        <a:rPr lang="ru-RU" sz="14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</a:t>
                      </a:r>
                      <a:r>
                        <a:rPr lang="ru-RU" sz="14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2027 год</a:t>
                      </a:r>
                      <a:endParaRPr lang="ru-RU" sz="1400" dirty="0" smtClean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593495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2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Управление муниципальными финансами и создание условий для эффективного управления муниципальными финансами»</a:t>
                      </a:r>
                      <a:endParaRPr lang="ru-RU" sz="12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7594,0</a:t>
                      </a:r>
                      <a:endParaRPr lang="ru-RU" sz="1600" b="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7215,6</a:t>
                      </a:r>
                      <a:endParaRPr lang="ru-RU" sz="1600" b="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7310,3</a:t>
                      </a:r>
                      <a:endParaRPr lang="ru-RU" sz="1600" b="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2488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«Муниципальная политика»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15,0</a:t>
                      </a:r>
                      <a:endParaRPr lang="ru-RU" sz="1600" b="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600" b="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600" b="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89736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«Обеспечение пожарной безопасности и безопасности людей на водных объектах»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40,3</a:t>
                      </a:r>
                      <a:endParaRPr lang="ru-RU" sz="1600" b="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1,3</a:t>
                      </a:r>
                      <a:endParaRPr lang="ru-RU" sz="1600" b="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1,3</a:t>
                      </a:r>
                      <a:endParaRPr lang="ru-RU" sz="1600" b="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19648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3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Обеспечение качественными жилищно-коммунальными услугами населения Сулинского сельского поселения»</a:t>
                      </a:r>
                      <a:endParaRPr lang="ru-RU" sz="13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963,9</a:t>
                      </a:r>
                      <a:endParaRPr lang="ru-RU" sz="1600" b="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905,9</a:t>
                      </a:r>
                      <a:endParaRPr lang="ru-RU" sz="1600" b="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915,1</a:t>
                      </a:r>
                      <a:endParaRPr lang="ru-RU" sz="1600" b="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24866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«Информационное общество»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2,0</a:t>
                      </a:r>
                      <a:endParaRPr lang="ru-RU" sz="1600" b="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600" b="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600" b="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99366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«Обеспечение общественного порядка</a:t>
                      </a:r>
                      <a:r>
                        <a:rPr lang="ru-RU" sz="1400" b="0" i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и противодействие преступности</a:t>
                      </a: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</a:t>
                      </a:r>
                      <a:endParaRPr lang="ru-RU" sz="1600" b="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600" b="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600" b="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1246"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«Развитие культуры»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6229,6</a:t>
                      </a:r>
                      <a:endParaRPr lang="ru-RU" sz="1600" b="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5795,8</a:t>
                      </a:r>
                      <a:endParaRPr lang="ru-RU" sz="1600" b="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3679,3</a:t>
                      </a:r>
                      <a:endParaRPr lang="ru-RU" sz="1600" b="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61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«Социальная поддержка граждан»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102,0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102,0</a:t>
                      </a:r>
                      <a:endParaRPr lang="ru-RU" sz="1600" b="0" i="0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600" b="0" i="0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Обеспечение жильем граждан, проживающих и работающих в сельской местности</a:t>
                      </a:r>
                      <a:endParaRPr kumimoji="0" lang="ru-RU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600" b="0" i="0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600" b="0" i="0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299"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Реализация функций иных органов местного самоуправления Сулинского сельского поселения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238,6</a:t>
                      </a:r>
                      <a:endParaRPr lang="ru-RU" sz="1600" b="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1032,2</a:t>
                      </a:r>
                      <a:endParaRPr lang="ru-RU" sz="1600" b="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715,4</a:t>
                      </a:r>
                      <a:endParaRPr lang="ru-RU" sz="1600" b="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404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Программные</a:t>
                      </a:r>
                      <a:r>
                        <a:rPr lang="ru-RU" sz="1200" b="1" i="1" baseline="0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расходы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Непрограммные расходы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14947,8</a:t>
                      </a:r>
                      <a:endParaRPr lang="ru-RU" sz="1400" b="1" i="1" dirty="0" smtClean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238,6</a:t>
                      </a:r>
                      <a:endParaRPr lang="ru-RU" sz="1400" b="1" i="1" dirty="0" smtClean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14020,6</a:t>
                      </a:r>
                      <a:endParaRPr lang="ru-RU" sz="1400" b="1" i="1" dirty="0" smtClean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1032,2             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11906,0</a:t>
                      </a:r>
                      <a:endParaRPr lang="ru-RU" sz="1400" b="1" i="1" dirty="0" smtClean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715,4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6633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Структура расходов по муниципальным программам Миллеровского района в </a:t>
            </a:r>
            <a:r>
              <a:rPr lang="ru-RU" sz="27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2025 </a:t>
            </a:r>
            <a:r>
              <a:rPr lang="ru-RU" sz="27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году           </a:t>
            </a:r>
            <a:endParaRPr lang="ru-RU" sz="21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951990897"/>
              </p:ext>
            </p:extLst>
          </p:nvPr>
        </p:nvGraphicFramePr>
        <p:xfrm>
          <a:off x="0" y="1268760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64088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08912" cy="432048"/>
          </a:xfrm>
          <a:gradFill>
            <a:gsLst>
              <a:gs pos="0">
                <a:schemeClr val="accent3">
                  <a:hueOff val="11250264"/>
                  <a:satOff val="-16880"/>
                  <a:lumOff val="-2745"/>
                  <a:alphaOff val="0"/>
                  <a:shade val="51000"/>
                  <a:satMod val="130000"/>
                </a:schemeClr>
              </a:gs>
              <a:gs pos="80000">
                <a:schemeClr val="accent3">
                  <a:hueOff val="11250264"/>
                  <a:satOff val="-16880"/>
                  <a:lumOff val="-2745"/>
                  <a:alphaOff val="0"/>
                  <a:shade val="93000"/>
                  <a:satMod val="130000"/>
                </a:schemeClr>
              </a:gs>
              <a:gs pos="100000">
                <a:schemeClr val="accent3">
                  <a:hueOff val="11250264"/>
                  <a:satOff val="-16880"/>
                  <a:lumOff val="-2745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Arial Narrow" panose="020B0606020202030204" pitchFamily="34" charset="0"/>
              </a:rPr>
              <a:t>ЭТАПЫ БЮДЖЕТНОГО ПРОЦЕССА</a:t>
            </a:r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620688"/>
            <a:ext cx="8208912" cy="6120680"/>
          </a:xfrm>
          <a:noFill/>
          <a:ln w="34925">
            <a:solidFill>
              <a:schemeClr val="accent4">
                <a:lumMod val="75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051840533"/>
              </p:ext>
            </p:extLst>
          </p:nvPr>
        </p:nvGraphicFramePr>
        <p:xfrm>
          <a:off x="683568" y="764704"/>
          <a:ext cx="791996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08920"/>
            <a:ext cx="2952328" cy="237626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21299999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ая выноска 8"/>
          <p:cNvSpPr/>
          <p:nvPr/>
        </p:nvSpPr>
        <p:spPr>
          <a:xfrm>
            <a:off x="7164288" y="4365104"/>
            <a:ext cx="1440160" cy="600164"/>
          </a:xfrm>
          <a:prstGeom prst="wedgeRectCallout">
            <a:avLst>
              <a:gd name="adj1" fmla="val -40013"/>
              <a:gd name="adj2" fmla="val 94241"/>
            </a:avLst>
          </a:prstGeom>
          <a:ln>
            <a:solidFill>
              <a:schemeClr val="tx1"/>
            </a:solidFill>
            <a:prstDash val="sys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(представительные) органы власти</a:t>
            </a:r>
            <a:endParaRPr lang="ru-RU" sz="11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3903570" y="4581128"/>
            <a:ext cx="1408868" cy="600164"/>
          </a:xfrm>
          <a:prstGeom prst="wedgeRectCallout">
            <a:avLst>
              <a:gd name="adj1" fmla="val -2286"/>
              <a:gd name="adj2" fmla="val 95690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 финансовые органы</a:t>
            </a:r>
            <a:endParaRPr lang="ru-RU" sz="11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467544" y="2347892"/>
            <a:ext cx="1440160" cy="600164"/>
          </a:xfrm>
          <a:prstGeom prst="wedgeRectCallout">
            <a:avLst>
              <a:gd name="adj1" fmla="val 48913"/>
              <a:gd name="adj2" fmla="val 83076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(представительные) органы власти</a:t>
            </a:r>
            <a:endParaRPr lang="ru-RU" sz="11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7369224" y="1969690"/>
            <a:ext cx="1235224" cy="938719"/>
          </a:xfrm>
          <a:prstGeom prst="wedgeRectCallout">
            <a:avLst>
              <a:gd name="adj1" fmla="val -41239"/>
              <a:gd name="adj2" fmla="val 101130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финансовые органы</a:t>
            </a:r>
            <a:endParaRPr lang="ru-RU" sz="11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2555776" y="656728"/>
            <a:ext cx="1152128" cy="600164"/>
          </a:xfrm>
          <a:prstGeom prst="wedgeRectCallout">
            <a:avLst>
              <a:gd name="adj1" fmla="val 60572"/>
              <a:gd name="adj2" fmla="val 71736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</a:t>
            </a:r>
            <a:endParaRPr lang="ru-RU" sz="11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683568" y="824892"/>
            <a:ext cx="1224136" cy="864000"/>
          </a:xfrm>
          <a:prstGeom prst="wedgeRectCallout">
            <a:avLst>
              <a:gd name="adj1" fmla="val 55397"/>
              <a:gd name="adj2" fmla="val 86591"/>
            </a:avLst>
          </a:prstGeom>
          <a:solidFill>
            <a:schemeClr val="bg1"/>
          </a:solidFill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онтрольно-счетная палата и органы местного самоуправления</a:t>
            </a:r>
            <a:endParaRPr lang="ru-RU" sz="1100" i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00056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01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936104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муниципального долга 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Сулинского сельского поселения на 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2025-2027годы</a:t>
            </a:r>
            <a:endParaRPr lang="ru-RU" sz="28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091290"/>
              </p:ext>
            </p:extLst>
          </p:nvPr>
        </p:nvGraphicFramePr>
        <p:xfrm>
          <a:off x="323528" y="2348879"/>
          <a:ext cx="7229278" cy="222567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210247"/>
                <a:gridCol w="1339677"/>
                <a:gridCol w="1339677"/>
                <a:gridCol w="1339677"/>
              </a:tblGrid>
              <a:tr h="1036957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Наименование </a:t>
                      </a:r>
                    </a:p>
                    <a:p>
                      <a:pPr algn="ctr"/>
                      <a:r>
                        <a:rPr lang="ru-RU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вида долгового обязательства</a:t>
                      </a:r>
                      <a:endParaRPr lang="ru-RU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бюджета</a:t>
                      </a:r>
                    </a:p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(на </a:t>
                      </a: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01.01.2026)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бюджета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(на </a:t>
                      </a: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01.01.2027)</a:t>
                      </a:r>
                      <a:endParaRPr lang="ru-RU" sz="1200" i="1" dirty="0" smtClean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бюджета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(на </a:t>
                      </a: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01.01.2028)</a:t>
                      </a:r>
                      <a:endParaRPr lang="ru-RU" sz="1200" i="1" dirty="0" smtClean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911624"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Муниципальный долг,</a:t>
                      </a:r>
                    </a:p>
                    <a:p>
                      <a:r>
                        <a:rPr lang="ru-RU" sz="2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всего</a:t>
                      </a:r>
                      <a:endParaRPr lang="ru-RU" sz="2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2400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2400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2400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96336" y="1628801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908720"/>
            <a:ext cx="8280920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Уважаемые жители Сулинского сельского поселения! Благодарим Вас за ознакомление с проектом бюджета Сулинского сельского поселения Миллеровского района на 2025 -2027 годы!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4697" y="2564904"/>
            <a:ext cx="6450629" cy="3628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4802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151112"/>
            <a:ext cx="8229600" cy="973631"/>
          </a:xfrm>
          <a:prstGeom prst="rect">
            <a:avLst/>
          </a:prstGeom>
          <a:noFill/>
        </p:spPr>
        <p:txBody>
          <a:bodyPr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3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Принцип прозрачности (открытости) бюджетной системы Российской Федерации означает:</a:t>
            </a:r>
            <a:endParaRPr lang="ru-RU" sz="3600" b="1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572667563"/>
              </p:ext>
            </p:extLst>
          </p:nvPr>
        </p:nvGraphicFramePr>
        <p:xfrm>
          <a:off x="693912" y="1124743"/>
          <a:ext cx="777686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876256" y="6155983"/>
            <a:ext cx="1979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кодекс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36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68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">
        <p:circle/>
      </p:transition>
    </mc:Choice>
    <mc:Fallback xmlns="">
      <p:transition spd="slow" advClick="0" advTm="1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79512" y="116633"/>
            <a:ext cx="8856663" cy="431800"/>
          </a:xfrm>
          <a:prstGeom prst="rect">
            <a:avLst/>
          </a:prstGeom>
          <a:effectLst/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26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438576027"/>
              </p:ext>
            </p:extLst>
          </p:nvPr>
        </p:nvGraphicFramePr>
        <p:xfrm>
          <a:off x="4427984" y="1916832"/>
          <a:ext cx="448816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ая прямоугольная выноска 7"/>
          <p:cNvSpPr/>
          <p:nvPr/>
        </p:nvSpPr>
        <p:spPr>
          <a:xfrm>
            <a:off x="5220072" y="704996"/>
            <a:ext cx="3168352" cy="792088"/>
          </a:xfrm>
          <a:prstGeom prst="wedgeRoundRectCallout">
            <a:avLst>
              <a:gd name="adj1" fmla="val -59539"/>
              <a:gd name="adj2" fmla="val 128753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ВЛИЯНИЯ ГРАЖДАНИНА НА СОСТАВ БЮДЖЕТА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796562877"/>
              </p:ext>
            </p:extLst>
          </p:nvPr>
        </p:nvGraphicFramePr>
        <p:xfrm>
          <a:off x="395536" y="1088740"/>
          <a:ext cx="338437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02482" y="2454359"/>
            <a:ext cx="2232025" cy="2539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КАК НАЛОГОПЛАТЕЛЬЩИК</a:t>
            </a:r>
          </a:p>
        </p:txBody>
      </p:sp>
      <p:sp>
        <p:nvSpPr>
          <p:cNvPr id="17418" name="TextBox 14"/>
          <p:cNvSpPr txBox="1">
            <a:spLocks noChangeArrowheads="1"/>
          </p:cNvSpPr>
          <p:nvPr/>
        </p:nvSpPr>
        <p:spPr bwMode="auto">
          <a:xfrm>
            <a:off x="971600" y="4365104"/>
            <a:ext cx="22320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1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КАК ПОЛУЧАТЕЛЬ СОЦИАЛЬНЫХ ГАРАНТИЙ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98360" y="116634"/>
            <a:ext cx="8229600" cy="431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ГРАЖДАНИН И ЕГО УЧАСТИЕ В БЮДЖЕТНОМ ПРОЦЕССЕ</a:t>
            </a:r>
            <a:endParaRPr lang="ru-RU" sz="2600" b="1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8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303" y="3644643"/>
            <a:ext cx="3280865" cy="3024336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309634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59087" y="682377"/>
            <a:ext cx="3888432" cy="1306464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219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Положение послания Президента Федеральному Собранию, определяющие бюджетную политику</a:t>
            </a:r>
            <a:endParaRPr lang="en-US" sz="1600" b="1" kern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932040" y="661056"/>
            <a:ext cx="3672408" cy="1306464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областного </a:t>
            </a:r>
            <a:r>
              <a:rPr lang="ru-RU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закона 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</a:t>
            </a:r>
            <a:r>
              <a:rPr lang="ru-RU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sz="1600" b="1" kern="0" spc="-18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областном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бюджете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b="1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025 </a:t>
            </a:r>
            <a:r>
              <a:rPr lang="en-US" sz="1600" b="1" kern="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en-US" sz="1600" b="1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1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</a:t>
            </a:r>
            <a:r>
              <a:rPr lang="en-US" sz="1600" b="1" kern="0" spc="-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600" b="1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600" b="1" kern="0" spc="-14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1600" b="1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600" b="1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1600" b="1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3573016"/>
            <a:ext cx="2088232" cy="3024336"/>
          </a:xfrm>
          <a:prstGeom prst="roundRect">
            <a:avLst/>
          </a:prstGeom>
          <a:solidFill>
            <a:srgbClr val="CCFF3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программы Сулинского сельского  поселения</a:t>
            </a:r>
            <a:endParaRPr lang="ru-RU" sz="14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84168" y="4221087"/>
            <a:ext cx="2808312" cy="245496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</a:t>
            </a:r>
            <a:r>
              <a:rPr lang="en-US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</a:t>
            </a:r>
            <a:r>
              <a:rPr lang="en-US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</a:t>
            </a:r>
            <a:r>
              <a:rPr lang="en-US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налоговой</a:t>
            </a:r>
            <a:r>
              <a:rPr lang="en-US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</a:t>
            </a:r>
            <a:r>
              <a:rPr lang="ru-RU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Сулинского сельского поселения </a:t>
            </a:r>
            <a:r>
              <a:rPr lang="en-US" sz="14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-202</a:t>
            </a:r>
            <a:r>
              <a:rPr lang="ru-RU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r>
              <a:rPr lang="ru-RU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</a:t>
            </a:r>
            <a:r>
              <a:rPr lang="ru-RU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Сулинского сельского поселения </a:t>
            </a:r>
            <a:r>
              <a:rPr lang="en-US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</a:t>
            </a: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07.11.2024 № 66</a:t>
            </a:r>
            <a:r>
              <a:rPr lang="en-US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400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7504" y="1628800"/>
            <a:ext cx="9036496" cy="1944216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Основа формирования бюджета Сулинского сельского поселения Миллеровского района</a:t>
            </a:r>
            <a:b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</a:b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на 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2025 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год и на плановый период 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2026 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и 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2027 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 составления  бюджета Сулинского сельского поселения Миллеровского района на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2025год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на плановый период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252536" y="1484784"/>
            <a:ext cx="8424936" cy="64807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746085"/>
            <a:ext cx="7380312" cy="789766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549107" y="2475473"/>
            <a:ext cx="6552728" cy="1169551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4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 1 октября 2025 год на 4,0 процента (на прогнозный уровень инфляции) повышение оплаты труда, в части индексации должностных окладов муниципальных служащих, технического и обслуживающего персонала органов местного самоуправления, должностных окладов работников </a:t>
            </a:r>
            <a:r>
              <a:rPr lang="ru-RU" sz="14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бюджетных учреждений</a:t>
            </a:r>
            <a:r>
              <a:rPr lang="ru-RU" sz="14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4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36096" y="260648"/>
            <a:ext cx="331236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0" y="3861048"/>
            <a:ext cx="8316416" cy="720080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539552" y="3941445"/>
            <a:ext cx="7344816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1 января 2025 год согласно Майским указам Президента Российской Федерации повышается среднемесячная заработная плата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работников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культуры, на 2025 год – 48944,2 рублей, на 2026 – 52370,3 рублей,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2027 – 55826,7 рублей</a:t>
            </a: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9552" y="1484784"/>
            <a:ext cx="6984776" cy="830997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600" b="1" dirty="0">
                <a:solidFill>
                  <a:srgbClr val="001F5F"/>
                </a:solidFill>
                <a:latin typeface="Times New Roman"/>
                <a:ea typeface="Times New Roman"/>
              </a:rPr>
              <a:t>С 1 января 2025 года запланировано повышение минимального размера оплаты труда </a:t>
            </a:r>
            <a:r>
              <a:rPr lang="ru-RU" sz="1600" b="1" dirty="0">
                <a:solidFill>
                  <a:srgbClr val="FF0000"/>
                </a:solidFill>
                <a:latin typeface="Times New Roman"/>
                <a:ea typeface="Times New Roman"/>
              </a:rPr>
              <a:t>МРОТ на 16,6 процентов до 22440 рубля</a:t>
            </a:r>
            <a:r>
              <a:rPr lang="ru-RU" sz="1600" b="1" spc="4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Times New Roman"/>
                <a:ea typeface="Times New Roman"/>
              </a:rPr>
              <a:t>(в 2024г было - 19 242</a:t>
            </a:r>
            <a:r>
              <a:rPr lang="ru-RU" sz="1600" b="1" spc="4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Times New Roman"/>
                <a:ea typeface="Times New Roman"/>
              </a:rPr>
              <a:t>рубля)</a:t>
            </a:r>
            <a:endParaRPr lang="en-US" sz="1596" kern="0" dirty="0">
              <a:solidFill>
                <a:sysClr val="windowText" lastClr="000000"/>
              </a:solidFill>
              <a:latin typeface="Georgia"/>
            </a:endParaRP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467544" y="4725144"/>
            <a:ext cx="7776864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37816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1376771"/>
            <a:ext cx="1152128" cy="864097"/>
          </a:xfrm>
          <a:prstGeom prst="rect">
            <a:avLst/>
          </a:prstGeom>
        </p:spPr>
      </p:pic>
      <p:pic>
        <p:nvPicPr>
          <p:cNvPr id="46" name="Рисунок 45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2321" y="2420796"/>
            <a:ext cx="1368151" cy="1152128"/>
          </a:xfrm>
          <a:prstGeom prst="rect">
            <a:avLst/>
          </a:prstGeom>
        </p:spPr>
      </p:pic>
      <p:pic>
        <p:nvPicPr>
          <p:cNvPr id="48" name="Рисунок 47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12361" y="3861048"/>
            <a:ext cx="1224135" cy="720080"/>
          </a:xfrm>
          <a:prstGeom prst="rect">
            <a:avLst/>
          </a:prstGeom>
        </p:spPr>
      </p:pic>
      <p:pic>
        <p:nvPicPr>
          <p:cNvPr id="49" name="Рисунок 48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56376" y="4895552"/>
            <a:ext cx="1259632" cy="73071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49107" y="4986754"/>
            <a:ext cx="7344816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95358A"/>
                </a:solidFill>
                <a:latin typeface="Times New Roman" pitchFamily="18" charset="0"/>
                <a:cs typeface="Times New Roman" pitchFamily="18" charset="0"/>
              </a:rPr>
              <a:t>Обеспечение	сбалансированности	бюджета	</a:t>
            </a:r>
            <a:r>
              <a:rPr lang="ru-RU" sz="1400" b="1" dirty="0" smtClean="0">
                <a:solidFill>
                  <a:srgbClr val="95358A"/>
                </a:solidFill>
                <a:latin typeface="Times New Roman" pitchFamily="18" charset="0"/>
                <a:cs typeface="Times New Roman" pitchFamily="18" charset="0"/>
              </a:rPr>
              <a:t>Сулинского сельского поселения Миллеровского </a:t>
            </a:r>
            <a:r>
              <a:rPr lang="ru-RU" sz="1400" b="1" dirty="0">
                <a:solidFill>
                  <a:srgbClr val="95358A"/>
                </a:solidFill>
                <a:latin typeface="Times New Roman" pitchFamily="18" charset="0"/>
                <a:cs typeface="Times New Roman" pitchFamily="18" charset="0"/>
              </a:rPr>
              <a:t>района на 2025 – 2027 годы</a:t>
            </a:r>
            <a:endParaRPr lang="en-US" sz="1400" b="1" dirty="0">
              <a:solidFill>
                <a:srgbClr val="9535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gray">
          <a:xfrm>
            <a:off x="395536" y="5877272"/>
            <a:ext cx="7776864" cy="69269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7544" y="5877272"/>
            <a:ext cx="748883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Отсутствие просроченной кредиторской задолженности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расходам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Сулинского сельского поселения Миллеровского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на 2025 – 2027 годы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19865" y="5877272"/>
            <a:ext cx="1224135" cy="72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Сулинского сельского поселения на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2025-2027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672144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2" y="1412776"/>
            <a:ext cx="6480720" cy="9144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Утверждены постановлением Администрации Сулинского сельского поселения от </a:t>
            </a: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07.11.2024</a:t>
            </a: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№ </a:t>
            </a: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66</a:t>
            </a:r>
            <a:endParaRPr lang="ru-RU" sz="2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2636912"/>
            <a:ext cx="3240360" cy="144016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Стратегия социально-экономического развития Сулинского сельского поселения на период до 2030 года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39371" y="2636912"/>
            <a:ext cx="3217874" cy="144016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  Сбалансированность бюджета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  Устойчивость бюджетной системы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491880" y="2780928"/>
            <a:ext cx="1872208" cy="1152128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onstantia" pitchFamily="18" charset="0"/>
              </a:rPr>
              <a:t>Приоритетные цели</a:t>
            </a:r>
            <a:endParaRPr lang="ru-RU" sz="1400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tx1"/>
                </a:solidFill>
              </a:rPr>
              <a:t>Создание условий для проведения эффективной бюджетной политики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tx1"/>
                </a:solidFill>
              </a:rPr>
              <a:t>Повышение качества организации бюджетного процесса на муниципальном уровне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9552" y="450912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Сулинского сельского поселения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414333821"/>
              </p:ext>
            </p:extLst>
          </p:nvPr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Обеспечение социального благополучия населения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22053</TotalTime>
  <Words>1924</Words>
  <Application>Microsoft Office PowerPoint</Application>
  <PresentationFormat>Экран (4:3)</PresentationFormat>
  <Paragraphs>450</Paragraphs>
  <Slides>31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31</vt:i4>
      </vt:variant>
    </vt:vector>
  </HeadingPairs>
  <TitlesOfParts>
    <vt:vector size="42" baseType="lpstr">
      <vt:lpstr>10195094</vt:lpstr>
      <vt:lpstr>3_Городская</vt:lpstr>
      <vt:lpstr>4_Городская</vt:lpstr>
      <vt:lpstr>19_Городская</vt:lpstr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Администрация Сулинского сельского поселения   </vt:lpstr>
      <vt:lpstr>ЧТО ТАКОЕ БЮДЖЕТ?</vt:lpstr>
      <vt:lpstr>ЭТАПЫ БЮДЖЕТНОГО ПРОЦЕССА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направления бюджетной и налоговой политики Сулинского сельского поселения на 2025-2027 годы  </vt:lpstr>
      <vt:lpstr>Основные приоритеты Сулинского сельского поселения </vt:lpstr>
      <vt:lpstr>Основные параметры проекта бюджета Сулинского сельского поселения Миллеровского района на 2025-2027 годы</vt:lpstr>
      <vt:lpstr>Основные параметры проекта бюджета Сулинского сельского поселения Миллеровского района на 2025 год</vt:lpstr>
      <vt:lpstr>Динамика доходов проекта бюджета Сулинского сельского поселения Миллеровского района</vt:lpstr>
      <vt:lpstr>ПРОГНОЗИРУЕМЫЕ ПОСТУПЛЕНИЯ В ПРОЕКТ  БЮДЖЕТА ПОСЕЛЕНИЯ ОСНОВНЫХ ДОХОДНЫХ ИСТОЧНИКОВ</vt:lpstr>
      <vt:lpstr>СТРУКТУРА ДОХОДОВ ПРОЕКТА БЮДЖЕТА СУЛИНСКОГО СЕЛЬСКОГО ПОСЕЛЕНИЯ</vt:lpstr>
      <vt:lpstr>Собственные доходы  проекта бюджета Сулинского сельского поселения Миллеровского района</vt:lpstr>
      <vt:lpstr>Презентация PowerPoint</vt:lpstr>
      <vt:lpstr>Объем безвозмездных поступлений от других бюджетов бюджетной системы Российской Федерации в бюджет Сулинского сельского поселения Миллеровского района </vt:lpstr>
      <vt:lpstr>Презентация PowerPoint</vt:lpstr>
      <vt:lpstr>Расходы  проекта бюджета  Сулинского сельского поселения  Миллеровского района   на 2025 год и на плановый период 2026 и 2027 годов            </vt:lpstr>
      <vt:lpstr>Расходы проекта бюджета 2025-2027 года</vt:lpstr>
      <vt:lpstr>Презентация PowerPoint</vt:lpstr>
      <vt:lpstr>Расходы проекта бюджета Сулинского сельского поселения Миллеровского района в 2025году 15186,4  </vt:lpstr>
      <vt:lpstr>СТРУКТУРА РАСХОДОВ ПРОЕКТА БЮДЖЕТА СУЛИНСКОГО СЕЛЬСКОГО ПОСЕЛЕНИЯ</vt:lpstr>
      <vt:lpstr>Расходы бюджета Сулинского сельского поселения Миллеровского района на социальную сферу в 2025 году – 6359,5 тыс.рублей</vt:lpstr>
      <vt:lpstr>Структура расходов по разделу «Культура, кинематография» на 2025 год           </vt:lpstr>
      <vt:lpstr>Расходы по разделу «Социальная политика» на 2025год</vt:lpstr>
      <vt:lpstr>Презентация PowerPoint</vt:lpstr>
      <vt:lpstr>Расходы бюджета Сулинского сельского поселения Миллеровского района, формируемые в рамках муниципальных программ Сулинского сельского поселения, и непрограммные расходы (тыс.рублей)  </vt:lpstr>
      <vt:lpstr>Структура расходов по муниципальным программам Миллеровского района в 2025 году           </vt:lpstr>
      <vt:lpstr>Структура муниципального долга Сулинского сельского поселения на 2025-2027годы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Финансист</cp:lastModifiedBy>
  <cp:revision>2332</cp:revision>
  <dcterms:created xsi:type="dcterms:W3CDTF">2011-10-21T12:19:44Z</dcterms:created>
  <dcterms:modified xsi:type="dcterms:W3CDTF">2024-11-15T09:00:59Z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