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4065" r:id="rId3"/>
  </p:sldMasterIdLst>
  <p:notesMasterIdLst>
    <p:notesMasterId r:id="rId19"/>
  </p:notesMasterIdLst>
  <p:handoutMasterIdLst>
    <p:handoutMasterId r:id="rId20"/>
  </p:handoutMasterIdLst>
  <p:sldIdLst>
    <p:sldId id="896" r:id="rId4"/>
    <p:sldId id="897" r:id="rId5"/>
    <p:sldId id="1612" r:id="rId6"/>
    <p:sldId id="1616" r:id="rId7"/>
    <p:sldId id="1201" r:id="rId8"/>
    <p:sldId id="1572" r:id="rId9"/>
    <p:sldId id="1502" r:id="rId10"/>
    <p:sldId id="1594" r:id="rId11"/>
    <p:sldId id="1595" r:id="rId12"/>
    <p:sldId id="1597" r:id="rId13"/>
    <p:sldId id="1598" r:id="rId14"/>
    <p:sldId id="1602" r:id="rId15"/>
    <p:sldId id="1500" r:id="rId16"/>
    <p:sldId id="1575" r:id="rId17"/>
    <p:sldId id="1607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9224A4-BBDE-44FC-B706-84439BD69D3F}">
          <p14:sldIdLst>
            <p14:sldId id="896"/>
            <p14:sldId id="897"/>
            <p14:sldId id="1612"/>
            <p14:sldId id="1616"/>
            <p14:sldId id="1201"/>
          </p14:sldIdLst>
        </p14:section>
        <p14:section name="Раздел без заголовка" id="{2CCC9CF4-42A8-44E7-BA97-507AA03C2C09}">
          <p14:sldIdLst>
            <p14:sldId id="1572"/>
            <p14:sldId id="1502"/>
            <p14:sldId id="1594"/>
            <p14:sldId id="1595"/>
            <p14:sldId id="1597"/>
            <p14:sldId id="1598"/>
            <p14:sldId id="1602"/>
            <p14:sldId id="1500"/>
            <p14:sldId id="1575"/>
            <p14:sldId id="160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FF0066"/>
    <a:srgbClr val="97E60A"/>
    <a:srgbClr val="CCFF33"/>
    <a:srgbClr val="1FD15A"/>
    <a:srgbClr val="99FF66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543687083255327E-2"/>
          <c:y val="0.21594016918392156"/>
          <c:w val="0.52127234039489034"/>
          <c:h val="0.639785972573344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6762.2</c:v>
                </c:pt>
                <c:pt idx="1">
                  <c:v>3757.6</c:v>
                </c:pt>
                <c:pt idx="2">
                  <c:v>4525.7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12.875720070723778</c:v>
                </c:pt>
                <c:pt idx="1">
                  <c:v>4.3879161200783292</c:v>
                </c:pt>
                <c:pt idx="2">
                  <c:v>2.3669651514287344</c:v>
                </c:pt>
                <c:pt idx="3">
                  <c:v>44.511302496245179</c:v>
                </c:pt>
                <c:pt idx="4">
                  <c:v>0.13878590847734748</c:v>
                </c:pt>
                <c:pt idx="5">
                  <c:v>35.540599631171702</c:v>
                </c:pt>
                <c:pt idx="6">
                  <c:v>0.17871062187494061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145600"/>
        <c:axId val="162439168"/>
      </c:barChart>
      <c:valAx>
        <c:axId val="162439168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65145600"/>
        <c:crosses val="autoZero"/>
        <c:crossBetween val="between"/>
        <c:majorUnit val="10"/>
        <c:minorUnit val="5"/>
      </c:valAx>
      <c:catAx>
        <c:axId val="165145600"/>
        <c:scaling>
          <c:orientation val="minMax"/>
        </c:scaling>
        <c:delete val="0"/>
        <c:axPos val="l"/>
        <c:majorTickMark val="out"/>
        <c:minorTickMark val="none"/>
        <c:tickLblPos val="nextTo"/>
        <c:crossAx val="16243916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66176256"/>
        <c:axId val="166177792"/>
      </c:barChart>
      <c:catAx>
        <c:axId val="1661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617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17779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617625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3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42363321849607E-2"/>
          <c:y val="0"/>
          <c:w val="0.85416903454858473"/>
          <c:h val="0.8829440361797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15045.5</c:v>
                </c:pt>
                <c:pt idx="1">
                  <c:v>14439.8</c:v>
                </c:pt>
                <c:pt idx="2">
                  <c:v>14695.2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6267904"/>
        <c:axId val="166466304"/>
        <c:axId val="0"/>
      </c:bar3DChart>
      <c:catAx>
        <c:axId val="1662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466304"/>
        <c:crosses val="autoZero"/>
        <c:auto val="1"/>
        <c:lblAlgn val="ctr"/>
        <c:lblOffset val="100"/>
        <c:noMultiLvlLbl val="0"/>
      </c:catAx>
      <c:valAx>
        <c:axId val="166466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626790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2525855181837462E-2"/>
          <c:w val="0.57124987848741127"/>
          <c:h val="0.87245453054228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explosion val="84"/>
          </c:dPt>
          <c:dLbls>
            <c:dLbl>
              <c:idx val="0"/>
              <c:layout>
                <c:manualLayout>
                  <c:x val="-6.7089226693885493E-2"/>
                  <c:y val="-0.1990392638005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8117770000972"/>
                  <c:y val="5.838813797595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14875571109168E-2"/>
                  <c:y val="8.693256592064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10265383493731E-2"/>
                  <c:y val="6.931309567249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90332458442693E-2"/>
                  <c:y val="-2.91365681742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209876543209873E-3"/>
                  <c:y val="-0.10220828724570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05426752211531E-2"/>
                  <c:y val="-3.557665931693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7991.1</c:v>
                </c:pt>
                <c:pt idx="1">
                  <c:v>352.6</c:v>
                </c:pt>
                <c:pt idx="2">
                  <c:v>60</c:v>
                </c:pt>
                <c:pt idx="3">
                  <c:v>1159.2</c:v>
                </c:pt>
                <c:pt idx="4">
                  <c:v>15</c:v>
                </c:pt>
                <c:pt idx="5">
                  <c:v>5365.6</c:v>
                </c:pt>
                <c:pt idx="6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396592787012735"/>
          <c:y val="6.4934566240051325E-2"/>
          <c:w val="0.53677481287061335"/>
          <c:h val="0.935065433759948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17376"/>
        <c:axId val="166580608"/>
      </c:barChart>
      <c:catAx>
        <c:axId val="166517376"/>
        <c:scaling>
          <c:orientation val="minMax"/>
        </c:scaling>
        <c:delete val="1"/>
        <c:axPos val="b"/>
        <c:majorTickMark val="out"/>
        <c:minorTickMark val="none"/>
        <c:tickLblPos val="none"/>
        <c:crossAx val="166580608"/>
        <c:crosses val="autoZero"/>
        <c:auto val="1"/>
        <c:lblAlgn val="ctr"/>
        <c:lblOffset val="100"/>
        <c:noMultiLvlLbl val="0"/>
      </c:catAx>
      <c:valAx>
        <c:axId val="166580608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65173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5033.3</c:v>
                </c:pt>
                <c:pt idx="1">
                  <c:v>5467.6</c:v>
                </c:pt>
                <c:pt idx="2">
                  <c:v>5034.8999999999996</c:v>
                </c:pt>
                <c:pt idx="3">
                  <c:v>4771.8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691584"/>
        <c:axId val="166693120"/>
        <c:axId val="0"/>
      </c:bar3DChart>
      <c:catAx>
        <c:axId val="1666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93120"/>
        <c:crosses val="autoZero"/>
        <c:auto val="1"/>
        <c:lblAlgn val="ctr"/>
        <c:lblOffset val="100"/>
        <c:noMultiLvlLbl val="0"/>
      </c:catAx>
      <c:valAx>
        <c:axId val="1666931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91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- 4112,1</c:v>
                </c:pt>
                <c:pt idx="1">
                  <c:v>Расходы на повышение заработной платы работникам муниципальных учреждений культуры - 1120,7</c:v>
                </c:pt>
                <c:pt idx="2">
                  <c:v>Мероприятия по организации и проведению конкурсов, торжественных и иных мероприятий - 106,8</c:v>
                </c:pt>
                <c:pt idx="3">
                  <c:v>Другие вопросы в области культуры - 26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4112.1000000000004</c:v>
                </c:pt>
                <c:pt idx="1">
                  <c:v>1120.7</c:v>
                </c:pt>
                <c:pt idx="2" formatCode="0.0">
                  <c:v>106.8</c:v>
                </c:pt>
                <c:pt idx="3" formatCode="0.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157480314960632E-3"/>
                  <c:y val="5.41751651387308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606517935258086E-3"/>
                  <c:y val="-3.83468951055949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-2.87996221310947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371609798775152E-2"/>
                  <c:y val="-0.149379879912116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7964.8</c:v>
                </c:pt>
                <c:pt idx="1">
                  <c:v>15</c:v>
                </c:pt>
                <c:pt idx="2">
                  <c:v>59</c:v>
                </c:pt>
                <c:pt idx="3">
                  <c:v>1135.3</c:v>
                </c:pt>
                <c:pt idx="4">
                  <c:v>2</c:v>
                </c:pt>
                <c:pt idx="5">
                  <c:v>1</c:v>
                </c:pt>
                <c:pt idx="6">
                  <c:v>5339.6</c:v>
                </c:pt>
                <c:pt idx="7">
                  <c:v>102</c:v>
                </c:pt>
                <c:pt idx="8">
                  <c:v>426.8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5365,6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10.06.2024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10.06.2024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10.06.2024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10.06.2024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10.06.2024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5" y="764704"/>
            <a:ext cx="7488832" cy="53285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9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Утвержденный бюджет </a:t>
            </a:r>
            <a:r>
              <a:rPr lang="ru-RU" sz="19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сельского поселения Миллеровского района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</a:t>
            </a:r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(утвержден </a:t>
            </a:r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решением Собрания депутатов Сулинского сельского поселения от 25.12.2023 № 94</a:t>
            </a:r>
          </a:p>
          <a:p>
            <a:pPr algn="ctr" eaLnBrk="1" hangingPunct="1"/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108491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1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сельского поселения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2024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36175063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2024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2024 год 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66" y="3445501"/>
            <a:ext cx="3083030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1159,2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5809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30,0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4293097"/>
            <a:ext cx="5040560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захоронения- 157,8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благоустройству- 50,0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882,5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1560" y="5680752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23,9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22740"/>
              </p:ext>
            </p:extLst>
          </p:nvPr>
        </p:nvGraphicFramePr>
        <p:xfrm>
          <a:off x="323528" y="1021201"/>
          <a:ext cx="8352928" cy="5482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2024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2026год</a:t>
                      </a: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7 964,8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7 628,0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7 459,4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1 135,3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988,6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906,8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5 339,6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4 905,0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4 641,6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426,8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816,2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1 585,4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14618,7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426,8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13623,6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816,2        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13109,8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1585,4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1062645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2024-2026годы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7358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01.01.2024)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</a:t>
                      </a:r>
                      <a:r>
                        <a:rPr lang="en-US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6" y="682377"/>
            <a:ext cx="6809257" cy="80240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с 1 января 2024 года запланировано повышение минимального размера оплаты труда (МРОТ) на 18,5 процентов до 19 242 рубля;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356992"/>
            <a:ext cx="2520280" cy="3240360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1 октября 2024 года на 4,5 процента (прогнозный уровень инфляции) повышение оплаты труда технического и обслуживающего персонала органов местного самоуправления, работников бюджетных учреждений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140968"/>
            <a:ext cx="2808312" cy="353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с 1 января 2024 года согласно Майским указам Президента Российской Федерации повышается среднемесячная заработная плата педагогов дополнительного образования и работников культуры – 42452,9 </a:t>
            </a:r>
            <a:r>
              <a:rPr lang="ru-RU" sz="1400" dirty="0" err="1"/>
              <a:t>тыс.рублей</a:t>
            </a:r>
            <a:r>
              <a:rPr lang="ru-RU" sz="1400" dirty="0"/>
              <a:t>, в 2023 было - 38663,8 </a:t>
            </a:r>
            <a:r>
              <a:rPr lang="ru-RU" sz="1400" dirty="0" err="1"/>
              <a:t>тыс.рублей</a:t>
            </a:r>
            <a:r>
              <a:rPr lang="ru-RU" sz="1400" dirty="0"/>
              <a:t>. Рост составит 9,8%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51216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Основные подходы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при формировании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Сулинского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548680"/>
            <a:ext cx="7272337" cy="165618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Сулинского сельского поселения Миллеровского района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85230"/>
            <a:ext cx="6480720" cy="382408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77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r>
              <a:rPr lang="ru-RU" sz="2500" b="1" dirty="0" err="1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  <a:r>
              <a:rPr lang="ru-RU" sz="2500" b="1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2024 год</a:t>
            </a:r>
            <a:br>
              <a:rPr lang="ru-RU" sz="2500" b="1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b="1" dirty="0" smtClean="0">
              <a:solidFill>
                <a:srgbClr val="1FD15A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19411" y="1196752"/>
            <a:ext cx="3504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Налоговые и неналоговые доходы - 10519,8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39952" y="1196752"/>
            <a:ext cx="25922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Безвозмездные перечисления -4525,7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3460948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Налог на доходы физических лиц -1354,5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345638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Налог на имущество физических лиц – 249,0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3379297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Земельный налог – 4682,5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346094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Единый сельскохозяйственный налог -461,6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3360501" cy="48106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Государственная пошлина – 14,6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874846"/>
            <a:ext cx="3297596" cy="71439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Доходы, получаемые в виде арендной платы – 3738,8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724834"/>
            <a:ext cx="3297596" cy="65649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Штрафы, санкции- 18,8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139952" y="1843084"/>
            <a:ext cx="259228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Дотации -4172,9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139952" y="3045250"/>
            <a:ext cx="2664296" cy="51938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Иные межбюджетные трансферты – 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113039" y="2525839"/>
            <a:ext cx="2619201" cy="32709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Субвенции – 352,8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– 10519,8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282257"/>
              </p:ext>
            </p:extLst>
          </p:nvPr>
        </p:nvGraphicFramePr>
        <p:xfrm>
          <a:off x="457200" y="1484784"/>
          <a:ext cx="5554960" cy="529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8663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10519,8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1354,5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–461,6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3738,8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18,8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2024-2026 годы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5064924"/>
              </p:ext>
            </p:extLst>
          </p:nvPr>
        </p:nvGraphicFramePr>
        <p:xfrm>
          <a:off x="-353573" y="2492895"/>
          <a:ext cx="9468544" cy="24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880911"/>
              </p:ext>
            </p:extLst>
          </p:nvPr>
        </p:nvGraphicFramePr>
        <p:xfrm>
          <a:off x="323528" y="1932936"/>
          <a:ext cx="8736711" cy="481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15045,5 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7218498"/>
              </p:ext>
            </p:extLst>
          </p:nvPr>
        </p:nvGraphicFramePr>
        <p:xfrm>
          <a:off x="395536" y="908720"/>
          <a:ext cx="8229600" cy="50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5467,6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51183127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22091</TotalTime>
  <Words>882</Words>
  <Application>Microsoft Office PowerPoint</Application>
  <PresentationFormat>Экран (4:3)</PresentationFormat>
  <Paragraphs>197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10195094</vt:lpstr>
      <vt:lpstr>3_Городская</vt:lpstr>
      <vt:lpstr>19_Городская</vt:lpstr>
      <vt:lpstr>Администрация Сулинского сельского поселения   </vt:lpstr>
      <vt:lpstr>Презентация PowerPoint</vt:lpstr>
      <vt:lpstr>Доходы бюджета Сулинского сельского поселения Миллеровского района</vt:lpstr>
      <vt:lpstr>Доходы бюджета Сулинского сельского поселения Миллеровского районана 2024 год  </vt:lpstr>
      <vt:lpstr>Доходы бюджета Сулинского сельского поселения Миллеровского района – 10519,8</vt:lpstr>
      <vt:lpstr>Презентация PowerPoint</vt:lpstr>
      <vt:lpstr>Расходы бюджета Сулинского сельского поселения Миллеровского района  на 2024-2026 годы              </vt:lpstr>
      <vt:lpstr>Расходы бюджета Сулинского сельского поселения Миллеровского района в 2024 году 15045,5    </vt:lpstr>
      <vt:lpstr>Расходы бюджета Сулинского сельского поселения Миллеровского района на социальную сферу в 2024 году – 5467,6 тыс.рублей</vt:lpstr>
      <vt:lpstr>Структура расходов по разделу «Культура, кинематография» на 2024 год           </vt:lpstr>
      <vt:lpstr>Расходы по разделу «Социальная политика» на 2024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2024 году           </vt:lpstr>
      <vt:lpstr>Структура муниципального долга Сулинского сельского поселения на 2024-2026годы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2292</cp:revision>
  <dcterms:created xsi:type="dcterms:W3CDTF">2011-10-21T12:19:44Z</dcterms:created>
  <dcterms:modified xsi:type="dcterms:W3CDTF">2024-06-10T11:27:32Z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