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E60A"/>
    <a:srgbClr val="CCFF33"/>
    <a:srgbClr val="53D2FF"/>
    <a:srgbClr val="1FD15A"/>
    <a:srgbClr val="99FF66"/>
    <a:srgbClr val="95358A"/>
    <a:srgbClr val="EAA0A0"/>
    <a:srgbClr val="FB998F"/>
    <a:srgbClr val="7E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3.0930323119719692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2024год</c:v>
                </c:pt>
                <c:pt idx="1">
                  <c:v>Проект 2025 год</c:v>
                </c:pt>
                <c:pt idx="2">
                  <c:v>Проект 2026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10461.200000000001</c:v>
                </c:pt>
                <c:pt idx="1">
                  <c:v>10962.2</c:v>
                </c:pt>
                <c:pt idx="2">
                  <c:v>11488.4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2024год</c:v>
                </c:pt>
                <c:pt idx="1">
                  <c:v>Проект 2025 год</c:v>
                </c:pt>
                <c:pt idx="2">
                  <c:v>Проект 2026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4420.7</c:v>
                </c:pt>
                <c:pt idx="1">
                  <c:v>3397.3</c:v>
                </c:pt>
                <c:pt idx="2">
                  <c:v>2762.2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24480"/>
        <c:axId val="194556288"/>
      </c:barChart>
      <c:catAx>
        <c:axId val="17712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4556288"/>
        <c:crosses val="autoZero"/>
        <c:auto val="1"/>
        <c:lblAlgn val="ctr"/>
        <c:lblOffset val="10"/>
        <c:tickMarkSkip val="1"/>
        <c:noMultiLvlLbl val="0"/>
      </c:catAx>
      <c:valAx>
        <c:axId val="1945562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71244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43368076501509E-2"/>
          <c:y val="0.1333965223599225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248159577747297E-2"/>
                  <c:y val="-0.12553651363924839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306303451735672"/>
                  <c:y val="9.852228525799641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0774664307864313E-2"/>
                  <c:y val="-6.8521106440591187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838164726955086E-2"/>
                  <c:y val="-0.10705795312793957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480676780782416E-2"/>
                  <c:y val="-4.368631098747934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6304675003731628E-2"/>
                  <c:y val="2.5636244166371044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0762689970880033E-2"/>
                  <c:y val="-0.136891964235305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6639459624646596E-2"/>
                  <c:y val="-8.392996022364795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253335061512277E-2"/>
                  <c:y val="-8.0240500819011434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3811264973993409"/>
                  <c:y val="0.1300263183399161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805333669548045"/>
                  <c:y val="2.667750222384547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8038,0</c:v>
                  </c:pt>
                  <c:pt idx="1">
                    <c:v>317,3</c:v>
                  </c:pt>
                  <c:pt idx="2">
                    <c:v>40,0</c:v>
                  </c:pt>
                  <c:pt idx="3">
                    <c:v>102,0</c:v>
                  </c:pt>
                  <c:pt idx="4">
                    <c:v>1071,3</c:v>
                  </c:pt>
                  <c:pt idx="5">
                    <c:v>15,0</c:v>
                  </c:pt>
                  <c:pt idx="6">
                    <c:v>5298,3</c:v>
                  </c:pt>
                  <c:pt idx="7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Социальная политика - 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0.0</c:formatCode>
                <c:ptCount val="12"/>
                <c:pt idx="0">
                  <c:v>8038</c:v>
                </c:pt>
                <c:pt idx="1">
                  <c:v>317.3</c:v>
                </c:pt>
                <c:pt idx="2">
                  <c:v>40</c:v>
                </c:pt>
                <c:pt idx="3">
                  <c:v>102</c:v>
                </c:pt>
                <c:pt idx="4">
                  <c:v>1071.3</c:v>
                </c:pt>
                <c:pt idx="5">
                  <c:v>15</c:v>
                </c:pt>
                <c:pt idx="6">
                  <c:v>5298.3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8038,0</c:v>
                  </c:pt>
                  <c:pt idx="1">
                    <c:v>317,3</c:v>
                  </c:pt>
                  <c:pt idx="2">
                    <c:v>40,0</c:v>
                  </c:pt>
                  <c:pt idx="3">
                    <c:v>102,0</c:v>
                  </c:pt>
                  <c:pt idx="4">
                    <c:v>1071,3</c:v>
                  </c:pt>
                  <c:pt idx="5">
                    <c:v>15,0</c:v>
                  </c:pt>
                  <c:pt idx="6">
                    <c:v>5298,3</c:v>
                  </c:pt>
                  <c:pt idx="7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Социальная политика - 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3523893030728319"/>
          <c:h val="0.85626942359139135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28416"/>
        <c:axId val="138429952"/>
      </c:barChart>
      <c:catAx>
        <c:axId val="138428416"/>
        <c:scaling>
          <c:orientation val="minMax"/>
        </c:scaling>
        <c:delete val="1"/>
        <c:axPos val="b"/>
        <c:majorTickMark val="out"/>
        <c:minorTickMark val="none"/>
        <c:tickLblPos val="none"/>
        <c:crossAx val="138429952"/>
        <c:crosses val="autoZero"/>
        <c:auto val="1"/>
        <c:lblAlgn val="ctr"/>
        <c:lblOffset val="100"/>
        <c:noMultiLvlLbl val="0"/>
      </c:catAx>
      <c:valAx>
        <c:axId val="138429952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84284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4148.8</c:v>
                </c:pt>
                <c:pt idx="1">
                  <c:v>5298.3</c:v>
                </c:pt>
                <c:pt idx="2">
                  <c:v>4883.8999999999996</c:v>
                </c:pt>
                <c:pt idx="3">
                  <c:v>4780.7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508160"/>
        <c:axId val="138509696"/>
        <c:axId val="0"/>
      </c:bar3DChart>
      <c:catAx>
        <c:axId val="1385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09696"/>
        <c:crosses val="autoZero"/>
        <c:auto val="1"/>
        <c:lblAlgn val="ctr"/>
        <c:lblOffset val="100"/>
        <c:noMultiLvlLbl val="0"/>
      </c:catAx>
      <c:valAx>
        <c:axId val="1385096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0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-0.40218348111728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11111111111112E-2"/>
                  <c:y val="-4.3172417001238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388888888888887E-2"/>
                  <c:y val="-0.10225003757219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22222222222225E-2"/>
                  <c:y val="-8.86166992292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- 4109,5</c:v>
                </c:pt>
                <c:pt idx="1">
                  <c:v>Расходы на повышение заработной платы работникам муниципальных учреждений культуры - 1071,7</c:v>
                </c:pt>
                <c:pt idx="2">
                  <c:v>Мероприятия по организации и проведению конкурсов, торжественных и иных мероприятий - 90</c:v>
                </c:pt>
                <c:pt idx="3">
                  <c:v>Другие вопросы в области культуры - 27,1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4109.5</c:v>
                </c:pt>
                <c:pt idx="1">
                  <c:v>1071.7</c:v>
                </c:pt>
                <c:pt idx="2" formatCode="0.0">
                  <c:v>90</c:v>
                </c:pt>
                <c:pt idx="3" formatCode="0.0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5719597550306207E-2"/>
                  <c:y val="-8.6268795041901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57294400699911"/>
                  <c:y val="7.52522704339051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539807524059495E-2"/>
                  <c:y val="0.117797410739206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394903762029747E-3"/>
                  <c:y val="5.97875560899157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40332458444E-2"/>
                  <c:y val="2.80059542979009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816054243219599E-2"/>
                  <c:y val="-0.103935418768920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009623797025371E-2"/>
                  <c:y val="1.7854663603638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496719160104986E-2"/>
                  <c:y val="1.1361115285799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4076443569553906E-2"/>
                  <c:y val="0.114592323822201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8011.4</c:v>
                </c:pt>
                <c:pt idx="1">
                  <c:v>15</c:v>
                </c:pt>
                <c:pt idx="2">
                  <c:v>39</c:v>
                </c:pt>
                <c:pt idx="3">
                  <c:v>1047.5</c:v>
                </c:pt>
                <c:pt idx="4">
                  <c:v>2</c:v>
                </c:pt>
                <c:pt idx="5">
                  <c:v>1</c:v>
                </c:pt>
                <c:pt idx="6">
                  <c:v>5271.2</c:v>
                </c:pt>
                <c:pt idx="7">
                  <c:v>102</c:v>
                </c:pt>
                <c:pt idx="8">
                  <c:v>392.8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0537619395062177E-2"/>
                  <c:y val="0.387728425945638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10 461,2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16237387905501"/>
                  <c:y val="0.581044194876161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10962,2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692127822423072"/>
                  <c:y val="0.751395615996025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11488,4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2024 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10461.200000000001</c:v>
                </c:pt>
                <c:pt idx="1">
                  <c:v>10962.2</c:v>
                </c:pt>
                <c:pt idx="2">
                  <c:v>11488.4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69216"/>
        <c:axId val="167770752"/>
        <c:axId val="0"/>
      </c:bar3DChart>
      <c:catAx>
        <c:axId val="1677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67770752"/>
        <c:crosses val="autoZero"/>
        <c:auto val="1"/>
        <c:lblAlgn val="ctr"/>
        <c:lblOffset val="100"/>
        <c:noMultiLvlLbl val="0"/>
      </c:catAx>
      <c:valAx>
        <c:axId val="1677707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7769216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invertIfNegative val="0"/>
          <c:dPt>
            <c:idx val="0"/>
            <c:invertIfNegative val="0"/>
            <c:bubble3D val="0"/>
            <c:explosion val="24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invertIfNegative val="0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 на доходы  физических лиц 1316,1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12.580774672121745</c:v>
                </c:pt>
                <c:pt idx="1">
                  <c:v>4.3914656062402013</c:v>
                </c:pt>
                <c:pt idx="2">
                  <c:v>2.3802240660727256</c:v>
                </c:pt>
                <c:pt idx="3">
                  <c:v>44.760639314801359</c:v>
                </c:pt>
                <c:pt idx="4">
                  <c:v>0.13956333881390279</c:v>
                </c:pt>
                <c:pt idx="5">
                  <c:v>35.568577218674719</c:v>
                </c:pt>
                <c:pt idx="6">
                  <c:v>0.17875578327534125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718976"/>
        <c:axId val="68713088"/>
      </c:barChart>
      <c:valAx>
        <c:axId val="68713088"/>
        <c:scaling>
          <c:orientation val="minMax"/>
          <c:max val="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68718976"/>
        <c:crosses val="autoZero"/>
        <c:crossBetween val="between"/>
        <c:majorUnit val="10"/>
        <c:minorUnit val="5"/>
      </c:valAx>
      <c:catAx>
        <c:axId val="68718976"/>
        <c:scaling>
          <c:orientation val="minMax"/>
        </c:scaling>
        <c:delete val="0"/>
        <c:axPos val="l"/>
        <c:majorTickMark val="out"/>
        <c:minorTickMark val="none"/>
        <c:tickLblPos val="nextTo"/>
        <c:crossAx val="6871308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53824"/>
        <c:axId val="68655360"/>
        <c:axId val="0"/>
      </c:bar3DChart>
      <c:catAx>
        <c:axId val="6865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8655360"/>
        <c:crosses val="autoZero"/>
        <c:auto val="1"/>
        <c:lblAlgn val="ctr"/>
        <c:lblOffset val="100"/>
        <c:noMultiLvlLbl val="0"/>
      </c:catAx>
      <c:valAx>
        <c:axId val="68655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86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7E60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1245,6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1223.8</c:v>
                </c:pt>
                <c:pt idx="1">
                  <c:v>1316.1</c:v>
                </c:pt>
                <c:pt idx="2">
                  <c:v>1439.8</c:v>
                </c:pt>
                <c:pt idx="3">
                  <c:v>1560.8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2576384"/>
        <c:axId val="72582272"/>
        <c:axId val="68728576"/>
      </c:bar3DChart>
      <c:catAx>
        <c:axId val="725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582272"/>
        <c:crosses val="autoZero"/>
        <c:auto val="1"/>
        <c:lblAlgn val="ctr"/>
        <c:lblOffset val="10"/>
        <c:tickMarkSkip val="1"/>
        <c:noMultiLvlLbl val="0"/>
      </c:catAx>
      <c:valAx>
        <c:axId val="725822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576384"/>
        <c:crosses val="autoZero"/>
        <c:crossBetween val="between"/>
      </c:valAx>
      <c:serAx>
        <c:axId val="6872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72582272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51568261283337491"/>
          <c:h val="5.4415934207353037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445952"/>
        <c:axId val="72447488"/>
        <c:axId val="0"/>
      </c:bar3DChart>
      <c:catAx>
        <c:axId val="7244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72447488"/>
        <c:crosses val="autoZero"/>
        <c:auto val="1"/>
        <c:lblAlgn val="ctr"/>
        <c:lblOffset val="100"/>
        <c:noMultiLvlLbl val="0"/>
      </c:catAx>
      <c:valAx>
        <c:axId val="7244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244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1185,3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884</c:v>
                </c:pt>
                <c:pt idx="1">
                  <c:v>459.4</c:v>
                </c:pt>
                <c:pt idx="2">
                  <c:v>477.7</c:v>
                </c:pt>
                <c:pt idx="3">
                  <c:v>496.9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78080"/>
        <c:axId val="72488064"/>
      </c:barChart>
      <c:catAx>
        <c:axId val="7247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488064"/>
        <c:crosses val="autoZero"/>
        <c:auto val="1"/>
        <c:lblAlgn val="ctr"/>
        <c:lblOffset val="10"/>
        <c:tickMarkSkip val="1"/>
        <c:noMultiLvlLbl val="0"/>
      </c:catAx>
      <c:valAx>
        <c:axId val="72488064"/>
        <c:scaling>
          <c:orientation val="minMax"/>
          <c:max val="110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478080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7879357174797793"/>
          <c:h val="5.4340188392703909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72617984"/>
        <c:axId val="72619520"/>
      </c:barChart>
      <c:catAx>
        <c:axId val="726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7261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61952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7261798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3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85416903454858473"/>
          <c:h val="0.88294403617977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05454157748837E-2"/>
                  <c:y val="0.21965081081683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81910698431023E-2"/>
                  <c:y val="5.664670136733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42710031269205E-2"/>
                  <c:y val="0.14910982198466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9635128139182E-2"/>
                  <c:y val="0.20338658370399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rgbClr val="FF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12658.2</c:v>
                </c:pt>
                <c:pt idx="1">
                  <c:v>14881.9</c:v>
                </c:pt>
                <c:pt idx="2">
                  <c:v>14359.5</c:v>
                </c:pt>
                <c:pt idx="3">
                  <c:v>14250.6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2648192"/>
        <c:axId val="72649728"/>
        <c:axId val="0"/>
      </c:bar3DChart>
      <c:catAx>
        <c:axId val="726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649728"/>
        <c:crosses val="autoZero"/>
        <c:auto val="1"/>
        <c:lblAlgn val="ctr"/>
        <c:lblOffset val="100"/>
        <c:noMultiLvlLbl val="0"/>
      </c:catAx>
      <c:valAx>
        <c:axId val="72649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26481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2026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2025года,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2026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2025года,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0.34419</cdr:y>
    </cdr:from>
    <cdr:to>
      <cdr:x>0.44536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88" y="1573852"/>
          <a:ext cx="288033" cy="298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0.5556</cdr:x>
      <cdr:y>0.28346</cdr:y>
    </cdr:from>
    <cdr:to>
      <cdr:x>0.61073</cdr:x>
      <cdr:y>0.31495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177369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5298,3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33" y="432048"/>
          <a:ext cx="165616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15.11.2024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15.11.2024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4" y="827711"/>
            <a:ext cx="5854939" cy="32934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проекта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27721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60439"/>
              </p:ext>
            </p:extLst>
          </p:nvPr>
        </p:nvGraphicFramePr>
        <p:xfrm>
          <a:off x="454720" y="1628799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66268" y="3622802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10461,2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1316,1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–459,4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3720,9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4682,5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18,7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8726"/>
              </p:ext>
            </p:extLst>
          </p:nvPr>
        </p:nvGraphicFramePr>
        <p:xfrm>
          <a:off x="925803" y="1591054"/>
          <a:ext cx="7632848" cy="49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89216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924354"/>
              </p:ext>
            </p:extLst>
          </p:nvPr>
        </p:nvGraphicFramePr>
        <p:xfrm>
          <a:off x="457200" y="3178474"/>
          <a:ext cx="8229599" cy="272395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2025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2026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7197,2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3189,9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1980,3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1719,0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2936,9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3834,4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603448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273576"/>
              </p:ext>
            </p:extLst>
          </p:nvPr>
        </p:nvGraphicFramePr>
        <p:xfrm>
          <a:off x="-353573" y="421739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56784816"/>
              </p:ext>
            </p:extLst>
          </p:nvPr>
        </p:nvGraphicFramePr>
        <p:xfrm>
          <a:off x="227776" y="1988840"/>
          <a:ext cx="8736711" cy="39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14881,9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5315854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5400,3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948400403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2024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46936355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2024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703" y="2161645"/>
            <a:ext cx="4028352" cy="3041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1867" y="1880163"/>
            <a:ext cx="3024336" cy="3816424"/>
          </a:xfrm>
          <a:prstGeom prst="wedgeRoundRectCallout">
            <a:avLst>
              <a:gd name="adj1" fmla="val -97138"/>
              <a:gd name="adj2" fmla="val 11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2024 год -                                 102,0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2024-2026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8.10.2022 № 85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66" y="3445501"/>
            <a:ext cx="3083030" cy="19277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жилищного хозяйства – 15,0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1071,3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395884"/>
            <a:ext cx="4032448" cy="609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10,0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4293097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захоронения- 60,0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013176"/>
            <a:ext cx="302433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благоустройству- 80,0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9286" y="2420888"/>
            <a:ext cx="4568818" cy="731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                                          – 882,5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11560" y="5680752"/>
            <a:ext cx="4896544" cy="70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23,8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71322"/>
              </p:ext>
            </p:extLst>
          </p:nvPr>
        </p:nvGraphicFramePr>
        <p:xfrm>
          <a:off x="323528" y="1021201"/>
          <a:ext cx="8352928" cy="5696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2024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2026год</a:t>
                      </a:r>
                    </a:p>
                  </a:txBody>
                  <a:tcPr/>
                </a:tc>
              </a:tr>
              <a:tr h="59349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8011,4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7764,2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7695,9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1047,5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863,6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906,8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5271,2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4855,7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4752,2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392,8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774,0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793,7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14489,1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392,8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13585,5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774,0              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13456,9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793,7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1682887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2024-2026годы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73589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01.01.2024)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</a:t>
                      </a:r>
                      <a:r>
                        <a:rPr lang="en-US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проекта бюджета Сулинского сельского поселения Миллеровского района на 2024 год и на плановый период 2025 и 2026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10746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чнение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ъема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2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"/>
              </a:rPr>
              <a:t>-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му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ению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ета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проек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областного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2024 год и на плановый период 2025 и 2026 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2026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2026года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10.11.2023 № 4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3774999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34211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14881,9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14359,5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14250,6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10461,2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10962,2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11488,4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4420,7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3397,3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4103,2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14881,9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14359,5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14250,6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14881,9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14881,9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-1316,1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249,0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4682,5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-459,4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14,6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3720,9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71023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-4420,7</a:t>
            </a:r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санкции- 18,7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8038,0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-40,0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946762" y="4653136"/>
            <a:ext cx="4152651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-5298,3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317,3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-1071,3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2960312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21670</TotalTime>
  <Words>1267</Words>
  <Application>Microsoft Office PowerPoint</Application>
  <PresentationFormat>Экран (4:3)</PresentationFormat>
  <Paragraphs>299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2024-2026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2024-2026 годы</vt:lpstr>
      <vt:lpstr>Основные параметры проекта бюджета Сулинского сельского поселения Миллеровского района на 2024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2024 году 14881,9   тыс. рублей</vt:lpstr>
      <vt:lpstr>Расходы бюджета Сулинского сельского поселения Миллеровского района на социальную сферу в 2024 году – 5400,3 тыс.рублей</vt:lpstr>
      <vt:lpstr>Структура расходов по разделу «Культура, кинематография» на 2024 год           </vt:lpstr>
      <vt:lpstr>Расходы по разделу «Социальная политика» на 2024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2024 году           </vt:lpstr>
      <vt:lpstr>Структура муниципального долга Сулинского сельского поселения на 2024-2026годы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2272</cp:revision>
  <dcterms:created xsi:type="dcterms:W3CDTF">2011-10-21T12:19:44Z</dcterms:created>
  <dcterms:modified xsi:type="dcterms:W3CDTF">2024-11-15T06:02:10Z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