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58A"/>
    <a:srgbClr val="1FD15A"/>
    <a:srgbClr val="53D2FF"/>
    <a:srgbClr val="99FF66"/>
    <a:srgbClr val="CCFF33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6.2994505211109234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2022год</c:v>
                </c:pt>
                <c:pt idx="1">
                  <c:v>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8278.1</c:v>
                </c:pt>
                <c:pt idx="1">
                  <c:v>7988.9</c:v>
                </c:pt>
                <c:pt idx="2">
                  <c:v>8199.1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2022год</c:v>
                </c:pt>
                <c:pt idx="1">
                  <c:v>2023 год</c:v>
                </c:pt>
                <c:pt idx="2">
                  <c:v> 2024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3178.8</c:v>
                </c:pt>
                <c:pt idx="1">
                  <c:v>2159.3000000000002</c:v>
                </c:pt>
                <c:pt idx="2">
                  <c:v>1976.6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10240"/>
        <c:axId val="121394304"/>
      </c:barChart>
      <c:catAx>
        <c:axId val="704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394304"/>
        <c:crosses val="autoZero"/>
        <c:auto val="1"/>
        <c:lblAlgn val="ctr"/>
        <c:lblOffset val="10"/>
        <c:tickMarkSkip val="1"/>
        <c:noMultiLvlLbl val="0"/>
      </c:catAx>
      <c:valAx>
        <c:axId val="1213943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04102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numFmt formatCode="0.0%" sourceLinked="0"/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7"/>
                <c:lvl>
                  <c:pt idx="0">
                    <c:v>6 761,3</c:v>
                  </c:pt>
                  <c:pt idx="1">
                    <c:v>241,7</c:v>
                  </c:pt>
                  <c:pt idx="2">
                    <c:v>11,0</c:v>
                  </c:pt>
                  <c:pt idx="3">
                    <c:v>2 446,3</c:v>
                  </c:pt>
                  <c:pt idx="4">
                    <c:v>10,0</c:v>
                  </c:pt>
                  <c:pt idx="5">
                    <c:v>4 049,4</c:v>
                  </c:pt>
                  <c:pt idx="6">
                    <c:v>68,2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1"/>
                <c:pt idx="0">
                  <c:v>6761.3</c:v>
                </c:pt>
                <c:pt idx="1">
                  <c:v>241.7</c:v>
                </c:pt>
                <c:pt idx="2">
                  <c:v>11</c:v>
                </c:pt>
                <c:pt idx="3">
                  <c:v>2446.3000000000002</c:v>
                </c:pt>
                <c:pt idx="4">
                  <c:v>10</c:v>
                </c:pt>
                <c:pt idx="5">
                  <c:v>4049.4</c:v>
                </c:pt>
                <c:pt idx="6">
                  <c:v>68.2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7"/>
                <c:lvl>
                  <c:pt idx="0">
                    <c:v>6 761,3</c:v>
                  </c:pt>
                  <c:pt idx="1">
                    <c:v>241,7</c:v>
                  </c:pt>
                  <c:pt idx="2">
                    <c:v>11,0</c:v>
                  </c:pt>
                  <c:pt idx="3">
                    <c:v>2 446,3</c:v>
                  </c:pt>
                  <c:pt idx="4">
                    <c:v>10,0</c:v>
                  </c:pt>
                  <c:pt idx="5">
                    <c:v>4 049,4</c:v>
                  </c:pt>
                  <c:pt idx="6">
                    <c:v>68,2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62304"/>
        <c:axId val="122963840"/>
      </c:barChart>
      <c:catAx>
        <c:axId val="122962304"/>
        <c:scaling>
          <c:orientation val="minMax"/>
        </c:scaling>
        <c:delete val="1"/>
        <c:axPos val="b"/>
        <c:majorTickMark val="out"/>
        <c:minorTickMark val="none"/>
        <c:tickLblPos val="none"/>
        <c:crossAx val="122963840"/>
        <c:crosses val="autoZero"/>
        <c:auto val="1"/>
        <c:lblAlgn val="ctr"/>
        <c:lblOffset val="100"/>
        <c:noMultiLvlLbl val="0"/>
      </c:catAx>
      <c:valAx>
        <c:axId val="122963840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2962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4590.4000000000005</c:v>
                </c:pt>
                <c:pt idx="1">
                  <c:v>4117.6000000000004</c:v>
                </c:pt>
                <c:pt idx="2">
                  <c:v>4033.5</c:v>
                </c:pt>
                <c:pt idx="3">
                  <c:v>3958.3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2996992"/>
        <c:axId val="123002880"/>
        <c:axId val="0"/>
      </c:bar3DChart>
      <c:catAx>
        <c:axId val="1229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02880"/>
        <c:crosses val="autoZero"/>
        <c:auto val="1"/>
        <c:lblAlgn val="ctr"/>
        <c:lblOffset val="100"/>
        <c:noMultiLvlLbl val="0"/>
      </c:catAx>
      <c:valAx>
        <c:axId val="1230028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9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3"/>
            <c:spPr>
              <a:solidFill>
                <a:srgbClr val="FF5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6.9444444444444448E-2"/>
                  <c:y val="-5.680557642899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4444444444444446E-2"/>
                  <c:y val="-7.49833608862743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- 4004,4</c:v>
                </c:pt>
                <c:pt idx="1">
                  <c:v>в том числе:расходы на повышение заработной платы работникам муниципальных учреждений культуры - 480,5</c:v>
                </c:pt>
                <c:pt idx="2">
                  <c:v>Мероприятия по организации и проведению конкурсов, торжественных и иных мероприятий - 45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4004.4</c:v>
                </c:pt>
                <c:pt idx="1">
                  <c:v>480.5</c:v>
                </c:pt>
                <c:pt idx="2" formatCode="0.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0869742576808295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0.22372484689413824"/>
                  <c:y val="-0.261229970443208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13507217847769"/>
                  <c:y val="-0.415547909912617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5762029746281713E-2"/>
                  <c:y val="-4.1258203261981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07217847769029E-3"/>
                  <c:y val="-0.142440295997309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527777777777779E-4"/>
                  <c:y val="-0.221918722402330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847222222222223E-3"/>
                  <c:y val="-0.231810228224230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7868547681539808E-3"/>
                  <c:y val="4.91408492031116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"Управление муниципальными финансами и создание условий для эффективного управления муниципальными финансами"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«Развитие культуры»</c:v>
                </c:pt>
                <c:pt idx="6">
                  <c:v>«Социальная поддержка граждан»</c:v>
                </c:pt>
                <c:pt idx="7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6471.3</c:v>
                </c:pt>
                <c:pt idx="1">
                  <c:v>10</c:v>
                </c:pt>
                <c:pt idx="2">
                  <c:v>11</c:v>
                </c:pt>
                <c:pt idx="3">
                  <c:v>2427.6</c:v>
                </c:pt>
                <c:pt idx="4">
                  <c:v>5</c:v>
                </c:pt>
                <c:pt idx="5">
                  <c:v>4049.4</c:v>
                </c:pt>
                <c:pt idx="6">
                  <c:v>68.2</c:v>
                </c:pt>
                <c:pt idx="7">
                  <c:v>545.4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8278.1</c:v>
                </c:pt>
                <c:pt idx="1">
                  <c:v>7988.9</c:v>
                </c:pt>
                <c:pt idx="2">
                  <c:v>8199.1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2911232"/>
        <c:axId val="62912768"/>
        <c:axId val="59646400"/>
      </c:bar3DChart>
      <c:catAx>
        <c:axId val="629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2912768"/>
        <c:crosses val="autoZero"/>
        <c:auto val="1"/>
        <c:lblAlgn val="ctr"/>
        <c:lblOffset val="100"/>
        <c:noMultiLvlLbl val="0"/>
      </c:catAx>
      <c:valAx>
        <c:axId val="6291276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62911232"/>
        <c:crosses val="autoZero"/>
        <c:crossBetween val="between"/>
        <c:majorUnit val="50"/>
      </c:valAx>
      <c:serAx>
        <c:axId val="5964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62912768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174980557715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6"/>
              <c:layout>
                <c:manualLayout>
                  <c:x val="3.423026161775676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лиц- 1295,4</c:v>
                </c:pt>
                <c:pt idx="1">
                  <c:v>Единый сельскохозяйственный налог-1185,3</c:v>
                </c:pt>
                <c:pt idx="2">
                  <c:v>Налог на имущество физических лиц-222,1</c:v>
                </c:pt>
                <c:pt idx="3">
                  <c:v>Земельный налог-3485,5</c:v>
                </c:pt>
                <c:pt idx="4">
                  <c:v>Государственная пошлина-13,3</c:v>
                </c:pt>
                <c:pt idx="5">
                  <c:v>Доходы, получаемые в виде арендной платы-1573,3</c:v>
                </c:pt>
                <c:pt idx="6">
                  <c:v>Штрафы, санкции-17,1</c:v>
                </c:pt>
                <c:pt idx="7">
                  <c:v>Доходы от продажи земельных участков, находящихся в муниципальной собственности- 486,1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15.648518379821457</c:v>
                </c:pt>
                <c:pt idx="1">
                  <c:v>14.31850303813677</c:v>
                </c:pt>
                <c:pt idx="2">
                  <c:v>2.6829828100651114</c:v>
                </c:pt>
                <c:pt idx="3">
                  <c:v>42.105072419999757</c:v>
                </c:pt>
                <c:pt idx="4">
                  <c:v>0.16066488687017552</c:v>
                </c:pt>
                <c:pt idx="5">
                  <c:v>19.005568910740386</c:v>
                </c:pt>
                <c:pt idx="6">
                  <c:v>0.20656914026165427</c:v>
                </c:pt>
                <c:pt idx="7">
                  <c:v>5.8721204141046863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34336"/>
        <c:axId val="70335872"/>
        <c:axId val="0"/>
      </c:bar3DChart>
      <c:catAx>
        <c:axId val="7033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70335872"/>
        <c:crosses val="autoZero"/>
        <c:auto val="1"/>
        <c:lblAlgn val="ctr"/>
        <c:lblOffset val="100"/>
        <c:noMultiLvlLbl val="0"/>
      </c:catAx>
      <c:valAx>
        <c:axId val="7033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033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941,6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941.6</c:v>
                </c:pt>
                <c:pt idx="1">
                  <c:v>1295.4000000000001</c:v>
                </c:pt>
                <c:pt idx="2">
                  <c:v>1380.8</c:v>
                </c:pt>
                <c:pt idx="3">
                  <c:v>1474.9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44000"/>
        <c:axId val="117745536"/>
      </c:barChart>
      <c:catAx>
        <c:axId val="1177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745536"/>
        <c:crosses val="autoZero"/>
        <c:auto val="1"/>
        <c:lblAlgn val="ctr"/>
        <c:lblOffset val="10"/>
        <c:tickMarkSkip val="1"/>
        <c:noMultiLvlLbl val="0"/>
      </c:catAx>
      <c:valAx>
        <c:axId val="1177455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7440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021504"/>
        <c:axId val="119563392"/>
        <c:axId val="0"/>
      </c:bar3DChart>
      <c:catAx>
        <c:axId val="11802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9563392"/>
        <c:crosses val="autoZero"/>
        <c:auto val="1"/>
        <c:lblAlgn val="ctr"/>
        <c:lblOffset val="100"/>
        <c:noMultiLvlLbl val="0"/>
      </c:catAx>
      <c:valAx>
        <c:axId val="11956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0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1034,5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1034.5</c:v>
                </c:pt>
                <c:pt idx="1">
                  <c:v>1185.3</c:v>
                </c:pt>
                <c:pt idx="2">
                  <c:v>1232.7</c:v>
                </c:pt>
                <c:pt idx="3">
                  <c:v>1282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74464"/>
        <c:axId val="122184448"/>
      </c:barChart>
      <c:catAx>
        <c:axId val="1221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184448"/>
        <c:crosses val="autoZero"/>
        <c:auto val="1"/>
        <c:lblAlgn val="ctr"/>
        <c:lblOffset val="10"/>
        <c:tickMarkSkip val="1"/>
        <c:noMultiLvlLbl val="0"/>
      </c:catAx>
      <c:valAx>
        <c:axId val="1221844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174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22203520"/>
        <c:axId val="122602624"/>
      </c:barChart>
      <c:catAx>
        <c:axId val="12220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2260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0262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2220352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14953</c:v>
                </c:pt>
                <c:pt idx="1">
                  <c:v>13587.9</c:v>
                </c:pt>
                <c:pt idx="2">
                  <c:v>10148.200000000001</c:v>
                </c:pt>
                <c:pt idx="3" formatCode="General">
                  <c:v>10175.700000000001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2729600"/>
        <c:axId val="122731136"/>
        <c:axId val="0"/>
      </c:bar3DChart>
      <c:catAx>
        <c:axId val="1227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31136"/>
        <c:crosses val="autoZero"/>
        <c:auto val="1"/>
        <c:lblAlgn val="ctr"/>
        <c:lblOffset val="100"/>
        <c:noMultiLvlLbl val="0"/>
      </c:catAx>
      <c:valAx>
        <c:axId val="122731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27296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Ang="0" custScaleX="87224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862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37218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4725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567283" y="-2152655"/>
          <a:ext cx="2118018" cy="642332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2414628" y="103393"/>
        <a:ext cx="631993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8653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047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503854" y="601486"/>
          <a:ext cx="2210118" cy="602846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2594683" y="2618547"/>
        <a:ext cx="5920573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0.33074</cdr:x>
      <cdr:y>0.36488</cdr:y>
    </cdr:from>
    <cdr:to>
      <cdr:x>0.49611</cdr:x>
      <cdr:y>0.40469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296144" y="1980163"/>
          <a:ext cx="648072" cy="2160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4049,4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01.07.2022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01.07.2022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01.07.2022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01.07.2022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01.07.2022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544616" cy="25856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 </a:t>
            </a:r>
            <a:r>
              <a:rPr lang="ru-RU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(по состоянию на 01.07.2022)</a:t>
            </a:r>
            <a:endParaRPr lang="ru-RU" sz="22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03671"/>
              </p:ext>
            </p:extLst>
          </p:nvPr>
        </p:nvGraphicFramePr>
        <p:xfrm>
          <a:off x="0" y="2132856"/>
          <a:ext cx="896448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80171"/>
              </p:ext>
            </p:extLst>
          </p:nvPr>
        </p:nvGraphicFramePr>
        <p:xfrm>
          <a:off x="546721" y="1700808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8278,1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1245,6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–1185,3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1573,3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3485,5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88815"/>
              </p:ext>
            </p:extLst>
          </p:nvPr>
        </p:nvGraphicFramePr>
        <p:xfrm>
          <a:off x="100012" y="2996952"/>
          <a:ext cx="90439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143777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30069"/>
              </p:ext>
            </p:extLst>
          </p:nvPr>
        </p:nvGraphicFramePr>
        <p:xfrm>
          <a:off x="457200" y="3178474"/>
          <a:ext cx="8229599" cy="2583878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5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4640,7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2159,3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1976,6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2962,2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1909,8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1438,1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08659313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2022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10372,2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59738636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9968560" flipV="1">
            <a:off x="503882" y="4844108"/>
            <a:ext cx="183403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3867,6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43,4 %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3087"/>
            <a:ext cx="4679032" cy="30378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4117,6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98,3%)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1,7%)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222207988"/>
              </p:ext>
            </p:extLst>
          </p:nvPr>
        </p:nvGraphicFramePr>
        <p:xfrm>
          <a:off x="4788024" y="1700807"/>
          <a:ext cx="3918930" cy="474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2022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27990001"/>
              </p:ext>
            </p:extLst>
          </p:nvPr>
        </p:nvGraphicFramePr>
        <p:xfrm>
          <a:off x="0" y="1844824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1043609" y="1052736"/>
            <a:ext cx="3816424" cy="1080120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68,2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2023 год – 68,2 тыс. рублей,</a:t>
            </a:r>
          </a:p>
          <a:p>
            <a:pPr algn="ctr"/>
            <a:r>
              <a:rPr lang="ru-RU" sz="1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2024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– 0,0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2022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356992"/>
            <a:ext cx="3528392" cy="30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2060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68,8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2427,6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65,2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1438,0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850,6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17868"/>
              </p:ext>
            </p:extLst>
          </p:nvPr>
        </p:nvGraphicFramePr>
        <p:xfrm>
          <a:off x="323528" y="1052736"/>
          <a:ext cx="8640960" cy="58683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64496"/>
                <a:gridCol w="970108"/>
                <a:gridCol w="1046116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5284,6                                                      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6471,3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4665,9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4551,1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4295,7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2427,6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889,4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875,8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4518,9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4049,4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3965,3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3958,3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545,4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548,4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790,5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14471,9</a:t>
                      </a:r>
                    </a:p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13042,5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545,4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9599,8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9385,2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790,5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2227555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2022-2024годы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02102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01.01.2022)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 (на 01.01.2023)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Сулинского сельского поселения Миллеровского района на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26.10.2021 № 17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80696202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10796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11456,9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10148,2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10175,7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535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8278,1</a:t>
                      </a:r>
                      <a:endParaRPr kumimoji="0" lang="ru-RU" sz="1600" b="1" kern="1200" dirty="0">
                        <a:solidFill>
                          <a:srgbClr val="95358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535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7988,9</a:t>
                      </a:r>
                      <a:endParaRPr kumimoji="0" lang="ru-RU" sz="1600" b="1" kern="1200" dirty="0">
                        <a:solidFill>
                          <a:srgbClr val="95358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535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8199,1</a:t>
                      </a:r>
                      <a:endParaRPr kumimoji="0" lang="ru-RU" sz="1600" b="1" kern="1200" dirty="0">
                        <a:solidFill>
                          <a:srgbClr val="95358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3178,8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2936,9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13587,9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10148,2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10175,7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2131,0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11456,9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10970,8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-1295,4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222,1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3485,5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-1185,3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13,3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161692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1573,3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6273278"/>
            <a:ext cx="4464496" cy="32407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-3178,8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1"/>
            <a:ext cx="4464496" cy="3600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санкции- 17,1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6761,3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812" y="4653136"/>
            <a:ext cx="415260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</a:t>
            </a:r>
            <a:r>
              <a:rPr lang="ru-RU" dirty="0" smtClean="0">
                <a:solidFill>
                  <a:schemeClr val="tx1"/>
                </a:solidFill>
              </a:rPr>
              <a:t>-4049,4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</a:t>
            </a:r>
            <a:r>
              <a:rPr lang="ru-RU" dirty="0" smtClean="0">
                <a:solidFill>
                  <a:schemeClr val="tx1"/>
                </a:solidFill>
              </a:rPr>
              <a:t>10,0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241,7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</a:t>
            </a:r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-2446,3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23527" y="5724835"/>
            <a:ext cx="5001243" cy="44046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от продажи земельных участков – 486,1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931434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21408</TotalTime>
  <Words>1386</Words>
  <Application>Microsoft Office PowerPoint</Application>
  <PresentationFormat>Экран (4:3)</PresentationFormat>
  <Paragraphs>339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2022-2024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2022-2024 годы</vt:lpstr>
      <vt:lpstr>Основные параметры бюджета Сулинского сельского поселения Миллеровского района на 2022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2022 году  10372,2   тыс. рублей</vt:lpstr>
      <vt:lpstr>Расходы бюджета Сулинского сельского поселения Миллеровского района на социальную сферу в 2022 году – 4117,6 тыс.рублей</vt:lpstr>
      <vt:lpstr>Структура расходов по разделу «Культура, кинематография» на 2022 год           </vt:lpstr>
      <vt:lpstr>Расходы по разделу «Социальная политика» на 2022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2022 году           </vt:lpstr>
      <vt:lpstr>Структура муниципального долга Сулинского сельского поселения на 2022-2024годы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2261</cp:revision>
  <cp:lastPrinted>2022-01-14T11:05:18Z</cp:lastPrinted>
  <dcterms:created xsi:type="dcterms:W3CDTF">2011-10-21T12:19:44Z</dcterms:created>
  <dcterms:modified xsi:type="dcterms:W3CDTF">2022-07-01T12:13:33Z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