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drawings/drawing5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theme/themeOverride3.xml" ContentType="application/vnd.openxmlformats-officedocument.themeOverr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theme/themeOverride4.xml" ContentType="application/vnd.openxmlformats-officedocument.themeOverride+xml"/>
  <Override PartName="/ppt/drawings/drawing6.xml" ContentType="application/vnd.openxmlformats-officedocument.drawingml.chartshapes+xml"/>
  <Override PartName="/ppt/charts/chart13.xml" ContentType="application/vnd.openxmlformats-officedocument.drawingml.chart+xml"/>
  <Override PartName="/ppt/drawings/drawing7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14.xml" ContentType="application/vnd.openxmlformats-officedocument.drawingml.chart+xml"/>
  <Override PartName="/ppt/drawings/drawing8.xml" ContentType="application/vnd.openxmlformats-officedocument.drawingml.chartshape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812" r:id="rId2"/>
    <p:sldMasterId id="2147483824" r:id="rId3"/>
    <p:sldMasterId id="2147484065" r:id="rId4"/>
  </p:sldMasterIdLst>
  <p:notesMasterIdLst>
    <p:notesMasterId r:id="rId28"/>
  </p:notesMasterIdLst>
  <p:handoutMasterIdLst>
    <p:handoutMasterId r:id="rId29"/>
  </p:handoutMasterIdLst>
  <p:sldIdLst>
    <p:sldId id="896" r:id="rId5"/>
    <p:sldId id="897" r:id="rId6"/>
    <p:sldId id="1202" r:id="rId7"/>
    <p:sldId id="1166" r:id="rId8"/>
    <p:sldId id="1590" r:id="rId9"/>
    <p:sldId id="1204" r:id="rId10"/>
    <p:sldId id="1170" r:id="rId11"/>
    <p:sldId id="904" r:id="rId12"/>
    <p:sldId id="1201" r:id="rId13"/>
    <p:sldId id="1423" r:id="rId14"/>
    <p:sldId id="1572" r:id="rId15"/>
    <p:sldId id="1609" r:id="rId16"/>
    <p:sldId id="1610" r:id="rId17"/>
    <p:sldId id="1611" r:id="rId18"/>
    <p:sldId id="1502" r:id="rId19"/>
    <p:sldId id="1594" r:id="rId20"/>
    <p:sldId id="1595" r:id="rId21"/>
    <p:sldId id="1597" r:id="rId22"/>
    <p:sldId id="1598" r:id="rId23"/>
    <p:sldId id="1602" r:id="rId24"/>
    <p:sldId id="1500" r:id="rId25"/>
    <p:sldId id="1575" r:id="rId26"/>
    <p:sldId id="1607" r:id="rId27"/>
  </p:sldIdLst>
  <p:sldSz cx="9144000" cy="6858000" type="screen4x3"/>
  <p:notesSz cx="7102475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крипников" initials="Д.В.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33"/>
    <a:srgbClr val="53D2FF"/>
    <a:srgbClr val="1FD15A"/>
    <a:srgbClr val="99FF66"/>
    <a:srgbClr val="95358A"/>
    <a:srgbClr val="EAA0A0"/>
    <a:srgbClr val="FB998F"/>
    <a:srgbClr val="7EEA9F"/>
    <a:srgbClr val="DCB1AE"/>
    <a:srgbClr val="97E6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32" autoAdjust="0"/>
    <p:restoredTop sz="95632" autoAdjust="0"/>
  </p:normalViewPr>
  <p:slideViewPr>
    <p:cSldViewPr>
      <p:cViewPr>
        <p:scale>
          <a:sx n="66" d="100"/>
          <a:sy n="66" d="100"/>
        </p:scale>
        <p:origin x="-2982" y="-10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themeOverride" Target="../theme/themeOverride4.xml"/><Relationship Id="rId5" Type="http://schemas.openxmlformats.org/officeDocument/2006/relationships/chartUserShapes" Target="../drawings/drawing6.xml"/><Relationship Id="rId4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Excel14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9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225675664319766E-2"/>
          <c:y val="3.0930323119719692E-2"/>
          <c:w val="0.91577432433568018"/>
          <c:h val="0.73531463511920003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rgbClr val="00B050"/>
            </a:solidFill>
            <a:ln w="9525" cap="flat" cmpd="sng" algn="ctr">
              <a:solidFill>
                <a:schemeClr val="accent2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4.7744424251779341E-2"/>
                  <c:y val="2.7293421039058401E-3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-4.2127433163334583E-3"/>
                  <c:y val="-2.7293421039058338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1810"/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Sheet1!$B$1:$D$1</c:f>
              <c:strCache>
                <c:ptCount val="3"/>
                <c:pt idx="0">
                  <c:v> Проект 2023год</c:v>
                </c:pt>
                <c:pt idx="1">
                  <c:v>Проект 2024 год</c:v>
                </c:pt>
                <c:pt idx="2">
                  <c:v>Проект 2025 год</c:v>
                </c:pt>
              </c:strCache>
            </c:strRef>
          </c:cat>
          <c:val>
            <c:numRef>
              <c:f>Sheet1!$B$2:$D$2</c:f>
              <c:numCache>
                <c:formatCode>#,##0.0</c:formatCode>
                <c:ptCount val="3"/>
                <c:pt idx="0">
                  <c:v>9468.2999999999993</c:v>
                </c:pt>
                <c:pt idx="1">
                  <c:v>9675.7000000000007</c:v>
                </c:pt>
                <c:pt idx="2">
                  <c:v>9914.7000000000007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Безвозмездные перечисления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43000"/>
                    <a:satMod val="165000"/>
                  </a:schemeClr>
                </a:gs>
                <a:gs pos="55000">
                  <a:schemeClr val="accent5">
                    <a:tint val="83000"/>
                    <a:satMod val="155000"/>
                  </a:schemeClr>
                </a:gs>
                <a:gs pos="100000">
                  <a:schemeClr val="accent5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5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dLbls>
            <c:showLegendKey val="1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 Проект 2023год</c:v>
                </c:pt>
                <c:pt idx="1">
                  <c:v>Проект 2024 год</c:v>
                </c:pt>
                <c:pt idx="2">
                  <c:v>Проект 2025 год</c:v>
                </c:pt>
              </c:strCache>
            </c:strRef>
          </c:cat>
          <c:val>
            <c:numRef>
              <c:f>Sheet1!$B$3:$D$3</c:f>
              <c:numCache>
                <c:formatCode>#,##0.0</c:formatCode>
                <c:ptCount val="3"/>
                <c:pt idx="0">
                  <c:v>3189.9</c:v>
                </c:pt>
                <c:pt idx="1">
                  <c:v>1980.3</c:v>
                </c:pt>
                <c:pt idx="2">
                  <c:v>1719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841536"/>
        <c:axId val="59855616"/>
      </c:barChart>
      <c:catAx>
        <c:axId val="59841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33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59855616"/>
        <c:crosses val="autoZero"/>
        <c:auto val="1"/>
        <c:lblAlgn val="ctr"/>
        <c:lblOffset val="10"/>
        <c:tickMarkSkip val="1"/>
        <c:noMultiLvlLbl val="0"/>
      </c:catAx>
      <c:valAx>
        <c:axId val="59855616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92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59841536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36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36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ayout>
        <c:manualLayout>
          <c:xMode val="edge"/>
          <c:yMode val="edge"/>
          <c:x val="0.27307300717338412"/>
          <c:y val="0.88011096172559267"/>
          <c:w val="0.72692699282661588"/>
          <c:h val="5.7703879706073498E-2"/>
        </c:manualLayout>
      </c:layout>
      <c:overlay val="0"/>
      <c:spPr>
        <a:noFill/>
        <a:ln w="3383">
          <a:noFill/>
          <a:prstDash val="solid"/>
        </a:ln>
      </c:spPr>
      <c:txPr>
        <a:bodyPr/>
        <a:lstStyle/>
        <a:p>
          <a:pPr>
            <a:defRPr sz="1369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9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5"/>
      <c:rotY val="160"/>
      <c:depthPercent val="1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5939163330840714E-2"/>
          <c:y val="0.13573200771759891"/>
          <c:w val="0.52109994281441074"/>
          <c:h val="0.70944998020177874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2614">
              <a:noFill/>
              <a:prstDash val="solid"/>
            </a:ln>
            <a:effectLst>
              <a:outerShdw blurRad="101600" dist="1041400" dir="5400000" sx="200000" sy="200000" algn="ctr" rotWithShape="0">
                <a:srgbClr val="F79646">
                  <a:lumMod val="20000"/>
                  <a:lumOff val="80000"/>
                  <a:alpha val="30000"/>
                </a:srgbClr>
              </a:outerShdw>
            </a:effectLst>
          </c:spPr>
          <c:dPt>
            <c:idx val="0"/>
            <c:bubble3D val="0"/>
            <c:spPr>
              <a:solidFill>
                <a:srgbClr val="99CC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1"/>
            <c:bubble3D val="0"/>
            <c:spPr>
              <a:solidFill>
                <a:srgbClr val="0070C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2"/>
            <c:bubble3D val="0"/>
            <c:spPr>
              <a:solidFill>
                <a:srgbClr val="FF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3"/>
            <c:bubble3D val="0"/>
            <c:spPr>
              <a:solidFill>
                <a:srgbClr val="00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4"/>
            <c:bubble3D val="0"/>
            <c:spPr>
              <a:solidFill>
                <a:srgbClr val="FF3399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5"/>
            <c:bubble3D val="0"/>
            <c:spPr>
              <a:solidFill>
                <a:srgbClr val="FF99CC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6"/>
            <c:bubble3D val="0"/>
            <c:spPr>
              <a:solidFill>
                <a:srgbClr val="FF99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7"/>
            <c:bubble3D val="0"/>
            <c:spPr>
              <a:solidFill>
                <a:srgbClr val="993366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8"/>
            <c:bubble3D val="0"/>
            <c:spPr>
              <a:solidFill>
                <a:srgbClr val="00FFFF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9"/>
            <c:bubble3D val="0"/>
            <c:spPr>
              <a:solidFill>
                <a:srgbClr val="FF3399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10"/>
            <c:bubble3D val="0"/>
            <c:spPr>
              <a:solidFill>
                <a:srgbClr val="FF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Lbls>
            <c:dLbl>
              <c:idx val="2"/>
              <c:layout>
                <c:manualLayout>
                  <c:x val="-3.4504715543806685E-2"/>
                  <c:y val="-0.13858810041758826"/>
                </c:manualLayout>
              </c:layout>
              <c:dLblPos val="bestFit"/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7.553150334786829E-2"/>
                  <c:y val="-8.6037854934840452E-2"/>
                </c:manualLayout>
              </c:layout>
              <c:dLblPos val="bestFit"/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10"/>
              <c:layout>
                <c:manualLayout>
                  <c:x val="-0.13811264973993409"/>
                  <c:y val="0.13002631833991612"/>
                </c:manualLayout>
              </c:layout>
              <c:dLblPos val="bestFit"/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11"/>
              <c:layout>
                <c:manualLayout>
                  <c:x val="-0.19805333669548045"/>
                  <c:y val="2.6677502223845472E-2"/>
                </c:manualLayout>
              </c:layout>
              <c:dLblPos val="bestFit"/>
              <c:showLegendKey val="1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dLblPos val="bestFit"/>
            <c:showLegendKey val="1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multiLvlStrRef>
              <c:f>Sheet1!$B$1:$M$2</c:f>
              <c:multiLvlStrCache>
                <c:ptCount val="8"/>
                <c:lvl>
                  <c:pt idx="0">
                    <c:v>6 570,3</c:v>
                  </c:pt>
                  <c:pt idx="1">
                    <c:v>252,8</c:v>
                  </c:pt>
                  <c:pt idx="2">
                    <c:v>12,0</c:v>
                  </c:pt>
                  <c:pt idx="3">
                    <c:v>0,0</c:v>
                  </c:pt>
                  <c:pt idx="4">
                    <c:v>802,6</c:v>
                  </c:pt>
                  <c:pt idx="5">
                    <c:v>10,0</c:v>
                  </c:pt>
                  <c:pt idx="6">
                    <c:v>4 931,7</c:v>
                  </c:pt>
                  <c:pt idx="7">
                    <c:v>78,8</c:v>
                  </c:pt>
                </c:lvl>
                <c:lvl>
                  <c:pt idx="0">
                    <c:v>Общегосударственные вопросы - </c:v>
                  </c:pt>
                  <c:pt idx="1">
                    <c:v>Национальная оборона</c:v>
                  </c:pt>
                  <c:pt idx="2">
                    <c:v>Национальная безопасность и правоохранительная деятельность - </c:v>
                  </c:pt>
                  <c:pt idx="3">
                    <c:v>Национальная экономика</c:v>
                  </c:pt>
                  <c:pt idx="4">
                    <c:v>Жилищно-коммунальное хозяйство -        </c:v>
                  </c:pt>
                  <c:pt idx="5">
                    <c:v>Образование - </c:v>
                  </c:pt>
                  <c:pt idx="6">
                    <c:v>Культура, кинематография - </c:v>
                  </c:pt>
                  <c:pt idx="7">
                    <c:v>Социальная политика - </c:v>
                  </c:pt>
                </c:lvl>
              </c:multiLvlStrCache>
            </c:multiLvlStrRef>
          </c:cat>
          <c:val>
            <c:numRef>
              <c:f>Sheet1!$B$2:$M$2</c:f>
              <c:numCache>
                <c:formatCode>#,##0.0</c:formatCode>
                <c:ptCount val="12"/>
                <c:pt idx="0">
                  <c:v>6570.3</c:v>
                </c:pt>
                <c:pt idx="1">
                  <c:v>252.8</c:v>
                </c:pt>
                <c:pt idx="2">
                  <c:v>12</c:v>
                </c:pt>
                <c:pt idx="3">
                  <c:v>0</c:v>
                </c:pt>
                <c:pt idx="4">
                  <c:v>802.6</c:v>
                </c:pt>
                <c:pt idx="5">
                  <c:v>10</c:v>
                </c:pt>
                <c:pt idx="6">
                  <c:v>4931.7</c:v>
                </c:pt>
                <c:pt idx="7">
                  <c:v>78.8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614">
              <a:solidFill>
                <a:schemeClr val="tx1"/>
              </a:solidFill>
              <a:prstDash val="solid"/>
            </a:ln>
          </c:spPr>
          <c:explosion val="11"/>
          <c:dPt>
            <c:idx val="0"/>
            <c:bubble3D val="0"/>
            <c:spPr>
              <a:solidFill>
                <a:schemeClr val="accent1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chemeClr val="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chemeClr val="fol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chemeClr val="bg2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chemeClr val="tx2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rgbClr val="0066CC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7"/>
            <c:bubble3D val="0"/>
            <c:spPr>
              <a:solidFill>
                <a:srgbClr val="CCCCFF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8"/>
            <c:bubble3D val="0"/>
            <c:spPr>
              <a:solidFill>
                <a:srgbClr val="FF0000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9"/>
            <c:bubble3D val="0"/>
            <c:spPr>
              <a:solidFill>
                <a:srgbClr val="FFFF00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10"/>
            <c:bubble3D val="0"/>
            <c:spPr>
              <a:solidFill>
                <a:srgbClr val="00FF00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229">
                <a:noFill/>
              </a:ln>
            </c:spPr>
            <c:txPr>
              <a:bodyPr/>
              <a:lstStyle/>
              <a:p>
                <a:pPr>
                  <a:defRPr sz="193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multiLvlStrRef>
              <c:f>Sheet1!$B$1:$M$2</c:f>
              <c:multiLvlStrCache>
                <c:ptCount val="8"/>
                <c:lvl>
                  <c:pt idx="0">
                    <c:v>6 570,3</c:v>
                  </c:pt>
                  <c:pt idx="1">
                    <c:v>252,8</c:v>
                  </c:pt>
                  <c:pt idx="2">
                    <c:v>12,0</c:v>
                  </c:pt>
                  <c:pt idx="3">
                    <c:v>0,0</c:v>
                  </c:pt>
                  <c:pt idx="4">
                    <c:v>802,6</c:v>
                  </c:pt>
                  <c:pt idx="5">
                    <c:v>10,0</c:v>
                  </c:pt>
                  <c:pt idx="6">
                    <c:v>4 931,7</c:v>
                  </c:pt>
                  <c:pt idx="7">
                    <c:v>78,8</c:v>
                  </c:pt>
                </c:lvl>
                <c:lvl>
                  <c:pt idx="0">
                    <c:v>Общегосударственные вопросы - </c:v>
                  </c:pt>
                  <c:pt idx="1">
                    <c:v>Национальная оборона</c:v>
                  </c:pt>
                  <c:pt idx="2">
                    <c:v>Национальная безопасность и правоохранительная деятельность - </c:v>
                  </c:pt>
                  <c:pt idx="3">
                    <c:v>Национальная экономика</c:v>
                  </c:pt>
                  <c:pt idx="4">
                    <c:v>Жилищно-коммунальное хозяйство -        </c:v>
                  </c:pt>
                  <c:pt idx="5">
                    <c:v>Образование - </c:v>
                  </c:pt>
                  <c:pt idx="6">
                    <c:v>Культура, кинематография - </c:v>
                  </c:pt>
                  <c:pt idx="7">
                    <c:v>Социальная политика - </c:v>
                  </c:pt>
                </c:lvl>
              </c:multiLvlStrCache>
            </c:multiLvlStrRef>
          </c:cat>
          <c:val>
            <c:numRef>
              <c:f>Sheet1!$B$3:$M$3</c:f>
              <c:numCache>
                <c:formatCode>General</c:formatCode>
                <c:ptCount val="12"/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229">
          <a:noFill/>
        </a:ln>
      </c:spPr>
    </c:plotArea>
    <c:legend>
      <c:legendPos val="r"/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egendEntry>
        <c:idx val="10"/>
        <c:delete val="1"/>
      </c:legendEntry>
      <c:layout>
        <c:manualLayout>
          <c:xMode val="edge"/>
          <c:yMode val="edge"/>
          <c:x val="0.61428470173015148"/>
          <c:y val="0"/>
          <c:w val="0.3773025702760876"/>
          <c:h val="0.9286719840342883"/>
        </c:manualLayout>
      </c:layout>
      <c:overlay val="1"/>
      <c:spPr>
        <a:noFill/>
        <a:ln w="3154">
          <a:noFill/>
          <a:prstDash val="solid"/>
        </a:ln>
      </c:spPr>
      <c:txPr>
        <a:bodyPr/>
        <a:lstStyle/>
        <a:p>
          <a:pPr rtl="0">
            <a:defRPr sz="12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03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0209024"/>
        <c:axId val="60210560"/>
      </c:barChart>
      <c:catAx>
        <c:axId val="60209024"/>
        <c:scaling>
          <c:orientation val="minMax"/>
        </c:scaling>
        <c:delete val="1"/>
        <c:axPos val="b"/>
        <c:majorTickMark val="out"/>
        <c:minorTickMark val="none"/>
        <c:tickLblPos val="none"/>
        <c:crossAx val="60210560"/>
        <c:crosses val="autoZero"/>
        <c:auto val="1"/>
        <c:lblAlgn val="ctr"/>
        <c:lblOffset val="100"/>
        <c:noMultiLvlLbl val="0"/>
      </c:catAx>
      <c:valAx>
        <c:axId val="60210560"/>
        <c:scaling>
          <c:orientation val="minMax"/>
          <c:max val="1600000"/>
          <c:min val="800000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6020902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blipFill>
              <a:blip xmlns:r="http://schemas.openxmlformats.org/officeDocument/2006/relationships" r:embed="rId2"/>
              <a:tile tx="0" ty="0" sx="100000" sy="100000" flip="none" algn="tl"/>
            </a:blipFill>
            <a:ln>
              <a:solidFill>
                <a:schemeClr val="accent5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 prstMaterial="dkEdge"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2.1988848095637222E-2"/>
                  <c:y val="-3.39869281045751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99399161920513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3988005997001498E-2"/>
                  <c:y val="-3.92156862745098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0953602131193973E-2"/>
                  <c:y val="-5.22740742198690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 2022 год</c:v>
                </c:pt>
                <c:pt idx="1">
                  <c:v>2023 год</c:v>
                </c:pt>
                <c:pt idx="2">
                  <c:v>2024год</c:v>
                </c:pt>
                <c:pt idx="3">
                  <c:v>2025год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0.0">
                  <c:v>4148.8</c:v>
                </c:pt>
                <c:pt idx="1">
                  <c:v>4991.3</c:v>
                </c:pt>
                <c:pt idx="2">
                  <c:v>4080.4</c:v>
                </c:pt>
                <c:pt idx="3">
                  <c:v>4020.1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0252160"/>
        <c:axId val="60253696"/>
        <c:axId val="0"/>
      </c:bar3DChart>
      <c:catAx>
        <c:axId val="60252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0253696"/>
        <c:crosses val="autoZero"/>
        <c:auto val="1"/>
        <c:lblAlgn val="ctr"/>
        <c:lblOffset val="100"/>
        <c:noMultiLvlLbl val="0"/>
      </c:catAx>
      <c:valAx>
        <c:axId val="60253696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02521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blipFill>
      <a:blip xmlns:r="http://schemas.openxmlformats.org/officeDocument/2006/relationships" r:embed="rId3"/>
      <a:tile tx="0" ty="0" sx="100000" sy="100000" flip="none" algn="tl"/>
    </a:blipFill>
    <a:ln>
      <a:noFill/>
    </a:ln>
    <a:effectLst>
      <a:innerShdw blurRad="114300">
        <a:prstClr val="black"/>
      </a:innerShdw>
    </a:effectLst>
  </c:spPr>
  <c:externalData r:id="rId4">
    <c:autoUpdate val="0"/>
  </c:externalData>
  <c:userShapes r:id="rId5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1631419608347611"/>
          <c:w val="0.51583136482939629"/>
          <c:h val="0.774219392976510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explosion val="3"/>
            <c:spPr>
              <a:solidFill>
                <a:srgbClr val="0070C0"/>
              </a:solidFill>
            </c:spPr>
          </c:dPt>
          <c:dPt>
            <c:idx val="1"/>
            <c:bubble3D val="0"/>
            <c:explosion val="21"/>
            <c:spPr>
              <a:solidFill>
                <a:srgbClr val="FF5050"/>
              </a:solidFill>
            </c:spPr>
          </c:dPt>
          <c:dLbls>
            <c:dLbl>
              <c:idx val="1"/>
              <c:layout>
                <c:manualLayout>
                  <c:x val="-4.1666666666666683E-3"/>
                  <c:y val="8.861669922923343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4.5833333333333441E-2"/>
                  <c:y val="4.5444461143196672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1.9825459317585347E-2"/>
                  <c:y val="-9.8806635606987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6.2944772528433959E-2"/>
                  <c:y val="-4.5823761370061104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0%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Расходы на обеспечение деятельности муниципальных учреждений - 3895,1</c:v>
                </c:pt>
                <c:pt idx="1">
                  <c:v>Расходы на повышение заработной платы работникам муниципальных учреждений культуры - 997,4</c:v>
                </c:pt>
                <c:pt idx="2">
                  <c:v>Мероприятия по организации и проведению конкурсов, торжественных и иных мероприятий - 20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3895.1</c:v>
                </c:pt>
                <c:pt idx="1">
                  <c:v>997.4</c:v>
                </c:pt>
                <c:pt idx="2" formatCode="0.0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9097276902887244"/>
          <c:y val="9.0006333598128027E-2"/>
          <c:w val="0.33750000000000047"/>
          <c:h val="0.85175086416042334"/>
        </c:manualLayout>
      </c:layout>
      <c:overlay val="0"/>
      <c:txPr>
        <a:bodyPr/>
        <a:lstStyle/>
        <a:p>
          <a:pPr>
            <a:defRPr sz="1600" b="1" kern="2300" spc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0"/>
      <c:rotY val="4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5"/>
          <c:y val="4.3082780485361306E-4"/>
          <c:w val="0.91444247594050743"/>
          <c:h val="0.9291302574231916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CCFF33"/>
            </a:solidFill>
          </c:spPr>
          <c:explosion val="25"/>
          <c:dPt>
            <c:idx val="0"/>
            <c:bubble3D val="0"/>
            <c:explosion val="3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1"/>
            <c:bubble3D val="0"/>
            <c:explosion val="21"/>
          </c:dPt>
          <c:dLbls>
            <c:dLbl>
              <c:idx val="0"/>
              <c:layout>
                <c:manualLayout>
                  <c:x val="9.1552930883639652E-2"/>
                  <c:y val="-0.28622442407196685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7662844488188975"/>
                  <c:y val="-0.4541757018843349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4.5904636920384954E-2"/>
                  <c:y val="-0.2412138322920469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5.0061789151356083E-2"/>
                  <c:y val="1.4343094946719053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2.390239501312336E-2"/>
                  <c:y val="-0.22875525116115966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8.0938867016622923E-3"/>
                  <c:y val="-0.44249665428573476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-0.18039216972878391"/>
                  <c:y val="-5.7912524779755385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1.2409776902887139E-2"/>
                  <c:y val="5.5256170785294599E-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0.10224321959755031"/>
                  <c:y val="0.2157196685059149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numFmt formatCode="General" sourceLinked="0"/>
            <c:spPr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c:spPr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Лист1!$A$2:$A$10</c:f>
              <c:strCache>
                <c:ptCount val="9"/>
                <c:pt idx="0">
                  <c:v>«Управление муниципальными финансами и создание условий для эффективного управления муниципальными финансами»</c:v>
                </c:pt>
                <c:pt idx="1">
                  <c:v>«Муниципальная политика»</c:v>
                </c:pt>
                <c:pt idx="2">
                  <c:v>«Обеспечение пожарной безопасности и безопасности людей на водных объектах»</c:v>
                </c:pt>
                <c:pt idx="3">
                  <c:v>«Обеспечение качественными жилищно-коммунальными услугами населения Сулинского сельского поселения»</c:v>
                </c:pt>
                <c:pt idx="4">
                  <c:v>«Информационное общество»</c:v>
                </c:pt>
                <c:pt idx="5">
                  <c:v>«Обеспечение общественного порядка и противодействие преступности»</c:v>
                </c:pt>
                <c:pt idx="6">
                  <c:v>«Развитие культуры»</c:v>
                </c:pt>
                <c:pt idx="7">
                  <c:v>«Социальная поддержка граждан»</c:v>
                </c:pt>
                <c:pt idx="8">
                  <c:v> Реализация функций иных органов местного самоуправления Сулинского сельского поселения
</c:v>
                </c:pt>
              </c:strCache>
            </c:strRef>
          </c:cat>
          <c:val>
            <c:numRef>
              <c:f>Лист1!$B$2:$B$10</c:f>
              <c:numCache>
                <c:formatCode>0.0</c:formatCode>
                <c:ptCount val="9"/>
                <c:pt idx="0">
                  <c:v>6520.5</c:v>
                </c:pt>
                <c:pt idx="1">
                  <c:v>10</c:v>
                </c:pt>
                <c:pt idx="2">
                  <c:v>11</c:v>
                </c:pt>
                <c:pt idx="3">
                  <c:v>783</c:v>
                </c:pt>
                <c:pt idx="4">
                  <c:v>2</c:v>
                </c:pt>
                <c:pt idx="5">
                  <c:v>1</c:v>
                </c:pt>
                <c:pt idx="6">
                  <c:v>4912.5</c:v>
                </c:pt>
                <c:pt idx="7">
                  <c:v>78.8</c:v>
                </c:pt>
                <c:pt idx="8">
                  <c:v>339.4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gradFill rotWithShape="1">
      <a:gsLst>
        <a:gs pos="0">
          <a:schemeClr val="accent1">
            <a:tint val="1000"/>
            <a:satMod val="255000"/>
          </a:schemeClr>
        </a:gs>
        <a:gs pos="55000">
          <a:schemeClr val="accent1">
            <a:tint val="12000"/>
            <a:satMod val="255000"/>
          </a:schemeClr>
        </a:gs>
        <a:gs pos="100000">
          <a:schemeClr val="accent1">
            <a:tint val="45000"/>
            <a:satMod val="250000"/>
          </a:schemeClr>
        </a:gs>
      </a:gsLst>
      <a:path path="circle">
        <a:fillToRect l="-40000" t="-90000" r="140000" b="190000"/>
      </a:path>
    </a:gradFill>
    <a:ln w="9525" cap="flat" cmpd="sng" algn="ctr">
      <a:solidFill>
        <a:schemeClr val="accent1"/>
      </a:solidFill>
      <a:prstDash val="solid"/>
    </a:ln>
    <a:effectLst>
      <a:outerShdw blurRad="51500" dist="25400" dir="5400000" rotWithShape="0">
        <a:srgbClr val="000000">
          <a:alpha val="40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rgbClr val="CCECFF"/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272301196951717"/>
          <c:y val="7.0349564673374679E-2"/>
          <c:w val="0.82592542613576203"/>
          <c:h val="0.7500032584328292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 Сулинского сельского поселения Миллеровского района</c:v>
                </c:pt>
              </c:strCache>
            </c:strRef>
          </c:tx>
          <c:spPr>
            <a:solidFill>
              <a:schemeClr val="accent2"/>
            </a:solidFill>
            <a:ln w="31750" cap="flat" cmpd="sng" algn="ctr">
              <a:solidFill>
                <a:schemeClr val="lt1"/>
              </a:solidFill>
              <a:prstDash val="solid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214702950108423E-2"/>
                  <c:y val="-0.2657028422397275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5915682119453382E-2"/>
                  <c:y val="-3.295587609112199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0068008040409784"/>
                  <c:y val="0.1485241022638563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1271174824424661E-3"/>
                  <c:y val="-4.876668317605973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9.7087905585634023E-3"/>
                  <c:y val="-6.6292815807309424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216405705251372E-2"/>
                  <c:y val="-1.340877691465516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 2024 год</c:v>
                </c:pt>
                <c:pt idx="2">
                  <c:v> 2025 год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9468.2999999999993</c:v>
                </c:pt>
                <c:pt idx="1">
                  <c:v>9675.7000000000007</c:v>
                </c:pt>
                <c:pt idx="2">
                  <c:v>9914.7000000000007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3838080"/>
        <c:axId val="63839616"/>
        <c:axId val="0"/>
      </c:bar3DChart>
      <c:catAx>
        <c:axId val="63838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rgbClr val="7030A0"/>
                </a:solidFill>
                <a:latin typeface="+mn-lt"/>
              </a:defRPr>
            </a:pPr>
            <a:endParaRPr lang="ru-RU"/>
          </a:p>
        </c:txPr>
        <c:crossAx val="63839616"/>
        <c:crosses val="autoZero"/>
        <c:auto val="1"/>
        <c:lblAlgn val="ctr"/>
        <c:lblOffset val="100"/>
        <c:noMultiLvlLbl val="0"/>
      </c:catAx>
      <c:valAx>
        <c:axId val="63839616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63838080"/>
        <c:crosses val="autoZero"/>
        <c:crossBetween val="between"/>
        <c:majorUnit val="50"/>
      </c:valAx>
    </c:plotArea>
    <c:plotVisOnly val="1"/>
    <c:dispBlanksAs val="gap"/>
    <c:showDLblsOverMax val="0"/>
  </c:chart>
  <c:spPr>
    <a:scene3d>
      <a:camera prst="orthographicFront"/>
      <a:lightRig rig="threePt" dir="t"/>
    </a:scene3d>
    <a:sp3d prstMaterial="plastic"/>
  </c:spPr>
  <c:txPr>
    <a:bodyPr/>
    <a:lstStyle/>
    <a:p>
      <a:pPr>
        <a:defRPr sz="1596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203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2743524529020583E-3"/>
          <c:y val="0"/>
          <c:w val="0.99057616839669405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>
              <a:bevelT w="6604000" h="6604000"/>
              <a:bevelB w="6604000" h="6604000"/>
            </a:sp3d>
          </c:spPr>
          <c:explosion val="11"/>
          <c:dPt>
            <c:idx val="0"/>
            <c:bubble3D val="0"/>
            <c:spPr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1"/>
            <c:bubble3D val="0"/>
            <c:spPr>
              <a:solidFill>
                <a:srgbClr val="FF7C8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2"/>
            <c:bubble3D val="0"/>
            <c:spPr>
              <a:solidFill>
                <a:srgbClr val="943C8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3"/>
            <c:bubble3D val="0"/>
            <c:spPr>
              <a:solidFill>
                <a:srgbClr val="00B0F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4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5"/>
            <c:bubble3D val="0"/>
            <c:spPr>
              <a:solidFill>
                <a:srgbClr val="33CC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6"/>
            <c:bubble3D val="0"/>
            <c:spPr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Lbls>
            <c:dLbl>
              <c:idx val="0"/>
              <c:layout>
                <c:manualLayout>
                  <c:x val="9.98590312577355E-2"/>
                  <c:y val="0.1725700068413452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8.2334906257978003E-3"/>
                  <c:y val="-8.661647243873489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1.0067351190998271E-2"/>
                  <c:y val="-1.951903004929278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3.0338977930327452E-3"/>
                  <c:y val="-4.306283219993109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1.610383933948864E-2"/>
                  <c:y val="-3.476898034721286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2.4065003985911895E-2"/>
                  <c:y val="-0.13475768774229796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4.9624054929569283E-2"/>
                  <c:y val="-0.1626054707371697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Лист1!$A$2:$A$8</c:f>
              <c:strCache>
                <c:ptCount val="7"/>
                <c:pt idx="0">
                  <c:v>Налог на доходы  физических лиц- 1245,6</c:v>
                </c:pt>
                <c:pt idx="1">
                  <c:v>Единый сельскохозяйственный налог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Государственная пошлина</c:v>
                </c:pt>
                <c:pt idx="5">
                  <c:v>Доходы, получаемые в виде арендной платы</c:v>
                </c:pt>
                <c:pt idx="6">
                  <c:v>Штрафы, санкции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12.92523473062746</c:v>
                </c:pt>
                <c:pt idx="1">
                  <c:v>9.336417308281316</c:v>
                </c:pt>
                <c:pt idx="2">
                  <c:v>2.4048667659453118</c:v>
                </c:pt>
                <c:pt idx="3">
                  <c:v>36.945386183369763</c:v>
                </c:pt>
                <c:pt idx="4">
                  <c:v>0.1489179683786952</c:v>
                </c:pt>
                <c:pt idx="5">
                  <c:v>38.048012842854575</c:v>
                </c:pt>
                <c:pt idx="6">
                  <c:v>0.19116420054286407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 w="25391">
          <a:noFill/>
        </a:ln>
      </c:spPr>
    </c:plotArea>
    <c:plotVisOnly val="1"/>
    <c:dispBlanksAs val="zero"/>
    <c:showDLblsOverMax val="0"/>
  </c:chart>
  <c:spPr>
    <a:solidFill>
      <a:schemeClr val="tx2">
        <a:lumMod val="60000"/>
        <a:lumOff val="40000"/>
        <a:alpha val="0"/>
      </a:schemeClr>
    </a:solidFill>
  </c:spPr>
  <c:txPr>
    <a:bodyPr/>
    <a:lstStyle/>
    <a:p>
      <a:pPr>
        <a:defRPr sz="1615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40"/>
      <c:rotY val="10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7037184"/>
        <c:axId val="167043072"/>
        <c:axId val="0"/>
      </c:bar3DChart>
      <c:catAx>
        <c:axId val="1670371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crossAx val="167043072"/>
        <c:crosses val="autoZero"/>
        <c:auto val="1"/>
        <c:lblAlgn val="ctr"/>
        <c:lblOffset val="100"/>
        <c:noMultiLvlLbl val="0"/>
      </c:catAx>
      <c:valAx>
        <c:axId val="16704307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670371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2570419155797206E-2"/>
          <c:y val="3.1523161210988887E-2"/>
          <c:w val="0.91577432433568018"/>
          <c:h val="0.77171378424494308"/>
        </c:manualLayout>
      </c:layout>
      <c:bar3DChart>
        <c:barDir val="col"/>
        <c:grouping val="standar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9525" cap="flat" cmpd="sng" algn="ctr">
              <a:solidFill>
                <a:schemeClr val="accent2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4.7744424251779341E-2"/>
                  <c:y val="2.7293421039058401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1245,6</a:t>
                    </a:r>
                    <a:endParaRPr lang="en-US" dirty="0"/>
                  </a:p>
                </c:rich>
              </c:tx>
              <c:showLegendKey val="1"/>
              <c:showVal val="1"/>
              <c:showCatName val="0"/>
              <c:showSerName val="1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-4.2127433163334583E-3"/>
                  <c:y val="-2.7293421039058338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1810"/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Sheet1!$B$1:$E$1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Sheet1!$B$2:$E$2</c:f>
              <c:numCache>
                <c:formatCode>#,##0.0</c:formatCode>
                <c:ptCount val="4"/>
                <c:pt idx="0">
                  <c:v>1245.5999999999999</c:v>
                </c:pt>
                <c:pt idx="1">
                  <c:v>1223.8</c:v>
                </c:pt>
                <c:pt idx="2">
                  <c:v>1250.5</c:v>
                </c:pt>
                <c:pt idx="3">
                  <c:v>1301.4000000000001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5">
                    <a:tint val="43000"/>
                    <a:satMod val="165000"/>
                  </a:schemeClr>
                </a:gs>
                <a:gs pos="55000">
                  <a:schemeClr val="accent5">
                    <a:tint val="83000"/>
                    <a:satMod val="155000"/>
                  </a:schemeClr>
                </a:gs>
                <a:gs pos="100000">
                  <a:schemeClr val="accent5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5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1.4042477721111269E-3"/>
                  <c:y val="5.2165055163518968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5034,5</a:t>
                    </a:r>
                    <a:endParaRPr lang="en-US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</c:dLbl>
            <c:showLegendKey val="1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Sheet1!$B$3:$E$3</c:f>
              <c:numCache>
                <c:formatCode>#,##0.0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167046528"/>
        <c:axId val="167097472"/>
        <c:axId val="167065792"/>
      </c:bar3DChart>
      <c:catAx>
        <c:axId val="167046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33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67097472"/>
        <c:crosses val="autoZero"/>
        <c:auto val="1"/>
        <c:lblAlgn val="ctr"/>
        <c:lblOffset val="10"/>
        <c:tickMarkSkip val="1"/>
        <c:noMultiLvlLbl val="0"/>
      </c:catAx>
      <c:valAx>
        <c:axId val="167097472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92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67046528"/>
        <c:crosses val="autoZero"/>
        <c:crossBetween val="between"/>
      </c:valAx>
      <c:serAx>
        <c:axId val="167065792"/>
        <c:scaling>
          <c:orientation val="minMax"/>
        </c:scaling>
        <c:delete val="1"/>
        <c:axPos val="b"/>
        <c:majorTickMark val="out"/>
        <c:minorTickMark val="none"/>
        <c:tickLblPos val="nextTo"/>
        <c:crossAx val="167097472"/>
        <c:crosses val="autoZero"/>
      </c:serAx>
    </c:plotArea>
    <c:legend>
      <c:legendPos val="b"/>
      <c:legendEntry>
        <c:idx val="0"/>
        <c:txPr>
          <a:bodyPr/>
          <a:lstStyle/>
          <a:p>
            <a:pPr>
              <a:defRPr sz="1369" b="1" i="0" u="none" strike="noStrike" baseline="0">
                <a:solidFill>
                  <a:srgbClr val="FF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369" b="1" i="0" u="none" strike="noStrike" baseline="0">
                <a:solidFill>
                  <a:srgbClr val="53D2FF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ayout>
        <c:manualLayout>
          <c:xMode val="edge"/>
          <c:yMode val="edge"/>
          <c:x val="0.27307300717338412"/>
          <c:y val="0.88011096172559267"/>
          <c:w val="0.51568261283337491"/>
          <c:h val="5.4415934207353037E-2"/>
        </c:manualLayout>
      </c:layout>
      <c:overlay val="0"/>
      <c:spPr>
        <a:noFill/>
        <a:ln w="3383">
          <a:noFill/>
          <a:prstDash val="solid"/>
        </a:ln>
      </c:spPr>
      <c:txPr>
        <a:bodyPr/>
        <a:lstStyle/>
        <a:p>
          <a:pPr>
            <a:defRPr sz="1369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9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6057253476332162E-2"/>
          <c:y val="3.7330083986008566E-2"/>
          <c:w val="0.96788549304733573"/>
          <c:h val="0.94524368768855438"/>
        </c:manualLayout>
      </c:layout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9921152"/>
        <c:axId val="59922688"/>
        <c:axId val="0"/>
      </c:bar3DChart>
      <c:catAx>
        <c:axId val="599211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crossAx val="59922688"/>
        <c:crosses val="autoZero"/>
        <c:auto val="1"/>
        <c:lblAlgn val="ctr"/>
        <c:lblOffset val="100"/>
        <c:noMultiLvlLbl val="0"/>
      </c:catAx>
      <c:valAx>
        <c:axId val="5992268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599211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187410244241806E-2"/>
          <c:y val="2.173331745105932E-2"/>
          <c:w val="0.91577432433568018"/>
          <c:h val="0.79008802339623263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Единый сельскохозяйственный налог</c:v>
                </c:pt>
              </c:strCache>
            </c:strRef>
          </c:tx>
          <c:spPr>
            <a:solidFill>
              <a:srgbClr val="7030A0"/>
            </a:solidFill>
            <a:ln w="9525" cap="flat" cmpd="sng" algn="ctr">
              <a:solidFill>
                <a:schemeClr val="accent2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4.7744424251779188E-2"/>
                  <c:y val="7.9459290719549169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1185,3</a:t>
                    </a:r>
                    <a:endParaRPr lang="ru-RU" dirty="0" smtClean="0"/>
                  </a:p>
                  <a:p>
                    <a:endParaRPr lang="en-US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-4.2127433163334583E-3"/>
                  <c:y val="-2.7293421039058338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1810"/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Sheet1!$B$1:$E$1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Sheet1!$B$2:$E$2</c:f>
              <c:numCache>
                <c:formatCode>#,##0.0</c:formatCode>
                <c:ptCount val="4"/>
                <c:pt idx="0">
                  <c:v>1185.3</c:v>
                </c:pt>
                <c:pt idx="1">
                  <c:v>884</c:v>
                </c:pt>
                <c:pt idx="2">
                  <c:v>919.3</c:v>
                </c:pt>
                <c:pt idx="3">
                  <c:v>956.1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5">
                    <a:tint val="43000"/>
                    <a:satMod val="165000"/>
                  </a:schemeClr>
                </a:gs>
                <a:gs pos="55000">
                  <a:schemeClr val="accent5">
                    <a:tint val="83000"/>
                    <a:satMod val="155000"/>
                  </a:schemeClr>
                </a:gs>
                <a:gs pos="100000">
                  <a:schemeClr val="accent5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5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1.4042477721111269E-3"/>
                  <c:y val="5.2165055163518968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5034,5</a:t>
                    </a:r>
                    <a:endParaRPr lang="en-US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</c:dLbl>
            <c:showLegendKey val="1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Sheet1!$B$3:$E$3</c:f>
              <c:numCache>
                <c:formatCode>#,##0.0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2208"/>
        <c:axId val="59983744"/>
      </c:barChart>
      <c:catAx>
        <c:axId val="59982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33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59983744"/>
        <c:crosses val="autoZero"/>
        <c:auto val="1"/>
        <c:lblAlgn val="ctr"/>
        <c:lblOffset val="10"/>
        <c:tickMarkSkip val="1"/>
        <c:noMultiLvlLbl val="0"/>
      </c:catAx>
      <c:valAx>
        <c:axId val="59983744"/>
        <c:scaling>
          <c:orientation val="minMax"/>
          <c:max val="1400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92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59982208"/>
        <c:crosses val="autoZero"/>
        <c:crossBetween val="between"/>
        <c:majorUnit val="100"/>
      </c:valAx>
      <c:spPr>
        <a:noFill/>
        <a:ln w="25400">
          <a:noFill/>
        </a:ln>
      </c:spPr>
    </c:plotArea>
    <c:legend>
      <c:legendPos val="b"/>
      <c:legendEntry>
        <c:idx val="0"/>
        <c:txPr>
          <a:bodyPr/>
          <a:lstStyle/>
          <a:p>
            <a:pPr>
              <a:defRPr sz="1369" b="1" i="0" u="none" strike="noStrike" baseline="0">
                <a:solidFill>
                  <a:srgbClr val="7030A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369" b="1" i="0" u="none" strike="noStrike" baseline="0">
                <a:solidFill>
                  <a:srgbClr val="7030A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ayout>
        <c:manualLayout>
          <c:xMode val="edge"/>
          <c:yMode val="edge"/>
          <c:x val="0.27307300717338412"/>
          <c:y val="0.88011096172559267"/>
          <c:w val="0.72692699282661588"/>
          <c:h val="5.7703879706073498E-2"/>
        </c:manualLayout>
      </c:layout>
      <c:overlay val="0"/>
      <c:spPr>
        <a:noFill/>
        <a:ln w="3383">
          <a:noFill/>
          <a:prstDash val="solid"/>
        </a:ln>
      </c:spPr>
      <c:txPr>
        <a:bodyPr/>
        <a:lstStyle/>
        <a:p>
          <a:pPr>
            <a:defRPr sz="1369" b="1" i="0" u="none" strike="noStrike" baseline="0">
              <a:solidFill>
                <a:srgbClr val="7030A0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>
      <a:glow rad="228600">
        <a:schemeClr val="accent1">
          <a:satMod val="175000"/>
          <a:alpha val="40000"/>
        </a:schemeClr>
      </a:glow>
    </a:effectLst>
    <a:scene3d>
      <a:camera prst="orthographicFront"/>
      <a:lightRig rig="threePt" dir="t"/>
    </a:scene3d>
    <a:sp3d>
      <a:bevelT/>
    </a:sp3d>
  </c:spPr>
  <c:txPr>
    <a:bodyPr/>
    <a:lstStyle/>
    <a:p>
      <a:pPr>
        <a:defRPr sz="199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056557798115515E-2"/>
          <c:y val="3.7640074671565854E-2"/>
          <c:w val="0.95494344220188865"/>
          <c:h val="0.88990155623976364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24"/>
        <c:axId val="59621760"/>
        <c:axId val="59707776"/>
      </c:barChart>
      <c:catAx>
        <c:axId val="59621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b="1">
                <a:solidFill>
                  <a:srgbClr val="00B050"/>
                </a:solidFill>
              </a:defRPr>
            </a:pPr>
            <a:endParaRPr lang="ru-RU"/>
          </a:p>
        </c:txPr>
        <c:crossAx val="597077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9707776"/>
        <c:scaling>
          <c:orientation val="minMax"/>
          <c:min val="0"/>
        </c:scaling>
        <c:delete val="1"/>
        <c:axPos val="l"/>
        <c:numFmt formatCode="#,##0" sourceLinked="0"/>
        <c:majorTickMark val="out"/>
        <c:minorTickMark val="none"/>
        <c:tickLblPos val="none"/>
        <c:crossAx val="59621760"/>
        <c:crosses val="autoZero"/>
        <c:crossBetween val="between"/>
        <c:majorUnit val="50000"/>
        <c:minorUnit val="100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90"/>
      <c:rotY val="300"/>
      <c:depthPercent val="10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6.8320904743215158E-2"/>
          <c:y val="0"/>
          <c:w val="0.70153722607969982"/>
          <c:h val="0.87414005846144871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1.342732460557234E-3"/>
                  <c:y val="0.216432865731462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084592145015106E-2"/>
                  <c:y val="0.352705410821643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3991272239006378E-3"/>
                  <c:y val="0.293921175684702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7136623027861698E-3"/>
                  <c:y val="0.264529058116232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0741859684457872E-2"/>
                  <c:y val="0.197728580520621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9.3991272239006378E-3"/>
                  <c:y val="0.277889111556446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 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 formatCode="General">
                  <c:v>13709.5</c:v>
                </c:pt>
                <c:pt idx="1">
                  <c:v>12658.2</c:v>
                </c:pt>
                <c:pt idx="2">
                  <c:v>11656</c:v>
                </c:pt>
                <c:pt idx="3" formatCode="General">
                  <c:v>11633.7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168257024"/>
        <c:axId val="168258944"/>
        <c:axId val="0"/>
      </c:bar3DChart>
      <c:catAx>
        <c:axId val="168257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8258944"/>
        <c:crosses val="autoZero"/>
        <c:auto val="1"/>
        <c:lblAlgn val="ctr"/>
        <c:lblOffset val="100"/>
        <c:noMultiLvlLbl val="0"/>
      </c:catAx>
      <c:valAx>
        <c:axId val="16825894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168257024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9F30EA-5AAD-4B4D-9B37-1898C8B1B1C4}" type="doc">
      <dgm:prSet loTypeId="urn:microsoft.com/office/officeart/2005/8/layout/hList7#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E45829-723F-4E4D-9831-F195998B70F6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2000" b="1" dirty="0" smtClean="0">
              <a:solidFill>
                <a:srgbClr val="FFFF00"/>
              </a:solidFill>
              <a:latin typeface="+mn-lt"/>
            </a:rPr>
            <a:t>Повышение налоговых и неналоговых поступлений в бюджет</a:t>
          </a:r>
          <a:endParaRPr lang="ru-RU" sz="2000" b="1" dirty="0">
            <a:solidFill>
              <a:srgbClr val="FFFF00"/>
            </a:solidFill>
            <a:latin typeface="+mn-lt"/>
            <a:cs typeface="Times New Roman" pitchFamily="18" charset="0"/>
          </a:endParaRPr>
        </a:p>
      </dgm:t>
    </dgm:pt>
    <dgm:pt modelId="{9D4F7DBD-8157-41A0-8C10-0BA42EC495F2}" type="parTrans" cxnId="{BB97E43A-CB32-4C28-9BF3-3026B999259A}">
      <dgm:prSet/>
      <dgm:spPr/>
      <dgm:t>
        <a:bodyPr/>
        <a:lstStyle/>
        <a:p>
          <a:endParaRPr lang="ru-RU"/>
        </a:p>
      </dgm:t>
    </dgm:pt>
    <dgm:pt modelId="{914D76AC-028B-4257-BED1-2C2263772DDA}" type="sibTrans" cxnId="{BB97E43A-CB32-4C28-9BF3-3026B999259A}">
      <dgm:prSet/>
      <dgm:spPr/>
      <dgm:t>
        <a:bodyPr/>
        <a:lstStyle/>
        <a:p>
          <a:endParaRPr lang="ru-RU"/>
        </a:p>
      </dgm:t>
    </dgm:pt>
    <dgm:pt modelId="{F0351681-504B-468A-A43A-35239C443A97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+mn-lt"/>
            </a:rPr>
            <a:t>Формирование расходов с учетом их оптимизации и повышения </a:t>
          </a:r>
          <a:r>
            <a:rPr lang="ru-RU" sz="2000" b="1" dirty="0" smtClean="0">
              <a:solidFill>
                <a:srgbClr val="FFFF00"/>
              </a:solidFill>
              <a:latin typeface="+mn-lt"/>
            </a:rPr>
            <a:t>эффективнос</a:t>
          </a:r>
          <a:r>
            <a:rPr lang="ru-RU" sz="2000" dirty="0" smtClean="0">
              <a:solidFill>
                <a:srgbClr val="FFFF00"/>
              </a:solidFill>
              <a:latin typeface="+mn-lt"/>
            </a:rPr>
            <a:t>ти</a:t>
          </a:r>
          <a:endParaRPr lang="ru-RU" sz="2000" dirty="0">
            <a:solidFill>
              <a:srgbClr val="FFFF00"/>
            </a:solidFill>
            <a:latin typeface="+mn-lt"/>
          </a:endParaRPr>
        </a:p>
      </dgm:t>
    </dgm:pt>
    <dgm:pt modelId="{D9E01241-ED2F-43BF-AD0C-3C1C61B771E5}" type="parTrans" cxnId="{8DBB9301-FA28-492D-82F7-7248566C3DAE}">
      <dgm:prSet/>
      <dgm:spPr/>
      <dgm:t>
        <a:bodyPr/>
        <a:lstStyle/>
        <a:p>
          <a:endParaRPr lang="ru-RU"/>
        </a:p>
      </dgm:t>
    </dgm:pt>
    <dgm:pt modelId="{E1C31608-5158-4EC9-9C62-26BAAF099A48}" type="sibTrans" cxnId="{8DBB9301-FA28-492D-82F7-7248566C3DAE}">
      <dgm:prSet/>
      <dgm:spPr/>
      <dgm:t>
        <a:bodyPr/>
        <a:lstStyle/>
        <a:p>
          <a:endParaRPr lang="ru-RU"/>
        </a:p>
      </dgm:t>
    </dgm:pt>
    <dgm:pt modelId="{BE907F90-9D92-45A1-94F8-1DCBD5B9715F}">
      <dgm:prSet phldrT="[Текст]" custT="1"/>
      <dgm:spPr>
        <a:solidFill>
          <a:srgbClr val="99FF66"/>
        </a:solidFill>
      </dgm:spPr>
      <dgm:t>
        <a:bodyPr/>
        <a:lstStyle/>
        <a:p>
          <a:r>
            <a:rPr lang="ru-RU" sz="2400" dirty="0" smtClean="0">
              <a:solidFill>
                <a:srgbClr val="C00000"/>
              </a:solidFill>
              <a:latin typeface="+mn-lt"/>
            </a:rPr>
            <a:t>Проведение взвешенной долговой политики</a:t>
          </a:r>
          <a:endParaRPr lang="ru-RU" sz="2400" dirty="0">
            <a:solidFill>
              <a:srgbClr val="C00000"/>
            </a:solidFill>
            <a:latin typeface="+mn-lt"/>
          </a:endParaRPr>
        </a:p>
      </dgm:t>
    </dgm:pt>
    <dgm:pt modelId="{03FA8934-805C-4CA4-B0FE-FC842D45AFE0}" type="parTrans" cxnId="{D49A4A8E-E13A-48B9-A452-439EA4800B82}">
      <dgm:prSet/>
      <dgm:spPr/>
      <dgm:t>
        <a:bodyPr/>
        <a:lstStyle/>
        <a:p>
          <a:endParaRPr lang="ru-RU"/>
        </a:p>
      </dgm:t>
    </dgm:pt>
    <dgm:pt modelId="{1C6C0DF2-B0CB-4D92-954A-55B02AC860DD}" type="sibTrans" cxnId="{D49A4A8E-E13A-48B9-A452-439EA4800B82}">
      <dgm:prSet/>
      <dgm:spPr/>
      <dgm:t>
        <a:bodyPr/>
        <a:lstStyle/>
        <a:p>
          <a:endParaRPr lang="ru-RU"/>
        </a:p>
      </dgm:t>
    </dgm:pt>
    <dgm:pt modelId="{D7F1AC36-BB02-40D3-9EAC-6004F15E8D99}" type="pres">
      <dgm:prSet presAssocID="{7D9F30EA-5AAD-4B4D-9B37-1898C8B1B1C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32C0C5-E5AF-4E5E-918C-A1BB430E7228}" type="pres">
      <dgm:prSet presAssocID="{7D9F30EA-5AAD-4B4D-9B37-1898C8B1B1C4}" presName="fgShape" presStyleLbl="fgShp" presStyleIdx="0" presStyleCnt="1" custFlipVert="1" custFlipHor="1" custScaleX="1269" custScaleY="10304" custLinFactY="-256120" custLinFactNeighborX="-29559" custLinFactNeighborY="-300000"/>
      <dgm:spPr/>
      <dgm:t>
        <a:bodyPr/>
        <a:lstStyle/>
        <a:p>
          <a:endParaRPr lang="ru-RU"/>
        </a:p>
      </dgm:t>
    </dgm:pt>
    <dgm:pt modelId="{AC9FC888-4E7D-41D5-BF8D-099DDFB49032}" type="pres">
      <dgm:prSet presAssocID="{7D9F30EA-5AAD-4B4D-9B37-1898C8B1B1C4}" presName="linComp" presStyleCnt="0"/>
      <dgm:spPr/>
      <dgm:t>
        <a:bodyPr/>
        <a:lstStyle/>
        <a:p>
          <a:endParaRPr lang="ru-RU"/>
        </a:p>
      </dgm:t>
    </dgm:pt>
    <dgm:pt modelId="{3B03A404-6FA8-44DF-BD0D-938BEE92A850}" type="pres">
      <dgm:prSet presAssocID="{BFE45829-723F-4E4D-9831-F195998B70F6}" presName="compNode" presStyleCnt="0"/>
      <dgm:spPr/>
      <dgm:t>
        <a:bodyPr/>
        <a:lstStyle/>
        <a:p>
          <a:endParaRPr lang="ru-RU"/>
        </a:p>
      </dgm:t>
    </dgm:pt>
    <dgm:pt modelId="{D73F7537-DE83-45D9-AFD1-908328D4D97E}" type="pres">
      <dgm:prSet presAssocID="{BFE45829-723F-4E4D-9831-F195998B70F6}" presName="bkgdShape" presStyleLbl="node1" presStyleIdx="0" presStyleCnt="3" custScaleX="85616"/>
      <dgm:spPr/>
      <dgm:t>
        <a:bodyPr/>
        <a:lstStyle/>
        <a:p>
          <a:endParaRPr lang="ru-RU"/>
        </a:p>
      </dgm:t>
    </dgm:pt>
    <dgm:pt modelId="{A490A214-21F9-4C52-8E3B-F3A359B01D89}" type="pres">
      <dgm:prSet presAssocID="{BFE45829-723F-4E4D-9831-F195998B70F6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ADFE9E-A8A8-41F1-B358-A7A11B6B47E1}" type="pres">
      <dgm:prSet presAssocID="{BFE45829-723F-4E4D-9831-F195998B70F6}" presName="invisiNode" presStyleLbl="node1" presStyleIdx="0" presStyleCnt="3"/>
      <dgm:spPr/>
      <dgm:t>
        <a:bodyPr/>
        <a:lstStyle/>
        <a:p>
          <a:endParaRPr lang="ru-RU"/>
        </a:p>
      </dgm:t>
    </dgm:pt>
    <dgm:pt modelId="{79E796B1-3ABE-4958-A470-95B84B3BA8FB}" type="pres">
      <dgm:prSet presAssocID="{BFE45829-723F-4E4D-9831-F195998B70F6}" presName="imagNode" presStyleLbl="fgImgPlace1" presStyleIdx="0" presStyleCnt="3" custScaleX="83731" custScaleY="8258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32018F6-38F3-4F68-9FD0-50FD7BED2859}" type="pres">
      <dgm:prSet presAssocID="{914D76AC-028B-4257-BED1-2C2263772DD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7D5A4F7-F72A-48AE-87CD-6C7027652D6C}" type="pres">
      <dgm:prSet presAssocID="{F0351681-504B-468A-A43A-35239C443A97}" presName="compNode" presStyleCnt="0"/>
      <dgm:spPr/>
      <dgm:t>
        <a:bodyPr/>
        <a:lstStyle/>
        <a:p>
          <a:endParaRPr lang="ru-RU"/>
        </a:p>
      </dgm:t>
    </dgm:pt>
    <dgm:pt modelId="{01B5A3FF-8112-48C6-9524-2594DAB99429}" type="pres">
      <dgm:prSet presAssocID="{F0351681-504B-468A-A43A-35239C443A97}" presName="bkgdShape" presStyleLbl="node1" presStyleIdx="1" presStyleCnt="3" custScaleX="80551"/>
      <dgm:spPr/>
      <dgm:t>
        <a:bodyPr/>
        <a:lstStyle/>
        <a:p>
          <a:endParaRPr lang="ru-RU"/>
        </a:p>
      </dgm:t>
    </dgm:pt>
    <dgm:pt modelId="{BD834AB3-FAFF-4D74-B8D8-881F0EC6B9AD}" type="pres">
      <dgm:prSet presAssocID="{F0351681-504B-468A-A43A-35239C443A97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F3C681-2C9B-4653-BE31-D8B25A2AB7FA}" type="pres">
      <dgm:prSet presAssocID="{F0351681-504B-468A-A43A-35239C443A97}" presName="invisiNode" presStyleLbl="node1" presStyleIdx="1" presStyleCnt="3"/>
      <dgm:spPr/>
      <dgm:t>
        <a:bodyPr/>
        <a:lstStyle/>
        <a:p>
          <a:endParaRPr lang="ru-RU"/>
        </a:p>
      </dgm:t>
    </dgm:pt>
    <dgm:pt modelId="{E6379D24-0F7F-4C89-AA74-40B94EA75227}" type="pres">
      <dgm:prSet presAssocID="{F0351681-504B-468A-A43A-35239C443A97}" presName="imagNode" presStyleLbl="fgImgPlace1" presStyleIdx="1" presStyleCnt="3" custScaleX="79868" custScaleY="8258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893FC16-622A-4AA0-9276-3766E5F1AA15}" type="pres">
      <dgm:prSet presAssocID="{E1C31608-5158-4EC9-9C62-26BAAF099A4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10443EA-0A22-4998-85A4-5FC07C4410A8}" type="pres">
      <dgm:prSet presAssocID="{BE907F90-9D92-45A1-94F8-1DCBD5B9715F}" presName="compNode" presStyleCnt="0"/>
      <dgm:spPr/>
      <dgm:t>
        <a:bodyPr/>
        <a:lstStyle/>
        <a:p>
          <a:endParaRPr lang="ru-RU"/>
        </a:p>
      </dgm:t>
    </dgm:pt>
    <dgm:pt modelId="{14E9E240-14D8-48CE-A8EF-4C26DD964D0B}" type="pres">
      <dgm:prSet presAssocID="{BE907F90-9D92-45A1-94F8-1DCBD5B9715F}" presName="bkgdShape" presStyleLbl="node1" presStyleIdx="2" presStyleCnt="3" custScaleX="77049"/>
      <dgm:spPr/>
      <dgm:t>
        <a:bodyPr/>
        <a:lstStyle/>
        <a:p>
          <a:endParaRPr lang="ru-RU"/>
        </a:p>
      </dgm:t>
    </dgm:pt>
    <dgm:pt modelId="{272D07C4-E4A0-4649-AFF9-320ECA914488}" type="pres">
      <dgm:prSet presAssocID="{BE907F90-9D92-45A1-94F8-1DCBD5B9715F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AF8028-0A1F-4B6B-BA86-08AA83130861}" type="pres">
      <dgm:prSet presAssocID="{BE907F90-9D92-45A1-94F8-1DCBD5B9715F}" presName="invisiNode" presStyleLbl="node1" presStyleIdx="2" presStyleCnt="3"/>
      <dgm:spPr/>
      <dgm:t>
        <a:bodyPr/>
        <a:lstStyle/>
        <a:p>
          <a:endParaRPr lang="ru-RU"/>
        </a:p>
      </dgm:t>
    </dgm:pt>
    <dgm:pt modelId="{801EDB75-7215-4290-9F39-D09130BB9918}" type="pres">
      <dgm:prSet presAssocID="{BE907F90-9D92-45A1-94F8-1DCBD5B9715F}" presName="imagNode" presStyleLbl="fgImgPlace1" presStyleIdx="2" presStyleCnt="3" custScaleX="85206" custScaleY="8258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BB97E43A-CB32-4C28-9BF3-3026B999259A}" srcId="{7D9F30EA-5AAD-4B4D-9B37-1898C8B1B1C4}" destId="{BFE45829-723F-4E4D-9831-F195998B70F6}" srcOrd="0" destOrd="0" parTransId="{9D4F7DBD-8157-41A0-8C10-0BA42EC495F2}" sibTransId="{914D76AC-028B-4257-BED1-2C2263772DDA}"/>
    <dgm:cxn modelId="{FCE99B69-BED3-44DC-9B4C-98E72C896783}" type="presOf" srcId="{F0351681-504B-468A-A43A-35239C443A97}" destId="{01B5A3FF-8112-48C6-9524-2594DAB99429}" srcOrd="0" destOrd="0" presId="urn:microsoft.com/office/officeart/2005/8/layout/hList7#2"/>
    <dgm:cxn modelId="{52A36C5F-442A-405D-AAC4-1CDB38AFABE0}" type="presOf" srcId="{914D76AC-028B-4257-BED1-2C2263772DDA}" destId="{E32018F6-38F3-4F68-9FD0-50FD7BED2859}" srcOrd="0" destOrd="0" presId="urn:microsoft.com/office/officeart/2005/8/layout/hList7#2"/>
    <dgm:cxn modelId="{8DBB9301-FA28-492D-82F7-7248566C3DAE}" srcId="{7D9F30EA-5AAD-4B4D-9B37-1898C8B1B1C4}" destId="{F0351681-504B-468A-A43A-35239C443A97}" srcOrd="1" destOrd="0" parTransId="{D9E01241-ED2F-43BF-AD0C-3C1C61B771E5}" sibTransId="{E1C31608-5158-4EC9-9C62-26BAAF099A48}"/>
    <dgm:cxn modelId="{C5C975CD-4B7D-4AA6-9F9B-E83B130B3C4B}" type="presOf" srcId="{BE907F90-9D92-45A1-94F8-1DCBD5B9715F}" destId="{14E9E240-14D8-48CE-A8EF-4C26DD964D0B}" srcOrd="0" destOrd="0" presId="urn:microsoft.com/office/officeart/2005/8/layout/hList7#2"/>
    <dgm:cxn modelId="{3EDBF4FD-7DD4-4EF3-BE9D-862C0BA1F08D}" type="presOf" srcId="{BFE45829-723F-4E4D-9831-F195998B70F6}" destId="{A490A214-21F9-4C52-8E3B-F3A359B01D89}" srcOrd="1" destOrd="0" presId="urn:microsoft.com/office/officeart/2005/8/layout/hList7#2"/>
    <dgm:cxn modelId="{7E5FE03F-B5AC-4410-AFBD-1247EC1958A2}" type="presOf" srcId="{F0351681-504B-468A-A43A-35239C443A97}" destId="{BD834AB3-FAFF-4D74-B8D8-881F0EC6B9AD}" srcOrd="1" destOrd="0" presId="urn:microsoft.com/office/officeart/2005/8/layout/hList7#2"/>
    <dgm:cxn modelId="{79CB92D9-CC56-4E39-84EA-E5692F448B8A}" type="presOf" srcId="{E1C31608-5158-4EC9-9C62-26BAAF099A48}" destId="{D893FC16-622A-4AA0-9276-3766E5F1AA15}" srcOrd="0" destOrd="0" presId="urn:microsoft.com/office/officeart/2005/8/layout/hList7#2"/>
    <dgm:cxn modelId="{D49A4A8E-E13A-48B9-A452-439EA4800B82}" srcId="{7D9F30EA-5AAD-4B4D-9B37-1898C8B1B1C4}" destId="{BE907F90-9D92-45A1-94F8-1DCBD5B9715F}" srcOrd="2" destOrd="0" parTransId="{03FA8934-805C-4CA4-B0FE-FC842D45AFE0}" sibTransId="{1C6C0DF2-B0CB-4D92-954A-55B02AC860DD}"/>
    <dgm:cxn modelId="{F2061F9D-9788-41A1-B4E5-626B01ECEC34}" type="presOf" srcId="{BE907F90-9D92-45A1-94F8-1DCBD5B9715F}" destId="{272D07C4-E4A0-4649-AFF9-320ECA914488}" srcOrd="1" destOrd="0" presId="urn:microsoft.com/office/officeart/2005/8/layout/hList7#2"/>
    <dgm:cxn modelId="{A85BD9F3-217E-416B-A45E-45A851EA2404}" type="presOf" srcId="{BFE45829-723F-4E4D-9831-F195998B70F6}" destId="{D73F7537-DE83-45D9-AFD1-908328D4D97E}" srcOrd="0" destOrd="0" presId="urn:microsoft.com/office/officeart/2005/8/layout/hList7#2"/>
    <dgm:cxn modelId="{C18F94C0-A146-4255-BD34-1D02D94F8D2A}" type="presOf" srcId="{7D9F30EA-5AAD-4B4D-9B37-1898C8B1B1C4}" destId="{D7F1AC36-BB02-40D3-9EAC-6004F15E8D99}" srcOrd="0" destOrd="0" presId="urn:microsoft.com/office/officeart/2005/8/layout/hList7#2"/>
    <dgm:cxn modelId="{B3B3CAD2-643F-483A-AC48-5C9D27C0AE1F}" type="presParOf" srcId="{D7F1AC36-BB02-40D3-9EAC-6004F15E8D99}" destId="{9132C0C5-E5AF-4E5E-918C-A1BB430E7228}" srcOrd="0" destOrd="0" presId="urn:microsoft.com/office/officeart/2005/8/layout/hList7#2"/>
    <dgm:cxn modelId="{8241F920-F8AB-4049-B239-876810A22784}" type="presParOf" srcId="{D7F1AC36-BB02-40D3-9EAC-6004F15E8D99}" destId="{AC9FC888-4E7D-41D5-BF8D-099DDFB49032}" srcOrd="1" destOrd="0" presId="urn:microsoft.com/office/officeart/2005/8/layout/hList7#2"/>
    <dgm:cxn modelId="{022A535C-B324-48CC-98D0-979B9F422206}" type="presParOf" srcId="{AC9FC888-4E7D-41D5-BF8D-099DDFB49032}" destId="{3B03A404-6FA8-44DF-BD0D-938BEE92A850}" srcOrd="0" destOrd="0" presId="urn:microsoft.com/office/officeart/2005/8/layout/hList7#2"/>
    <dgm:cxn modelId="{C19ACD92-19E6-456C-89E1-902B8172A2F1}" type="presParOf" srcId="{3B03A404-6FA8-44DF-BD0D-938BEE92A850}" destId="{D73F7537-DE83-45D9-AFD1-908328D4D97E}" srcOrd="0" destOrd="0" presId="urn:microsoft.com/office/officeart/2005/8/layout/hList7#2"/>
    <dgm:cxn modelId="{AB824435-CA85-4FDD-A7CF-5C8429ADCD96}" type="presParOf" srcId="{3B03A404-6FA8-44DF-BD0D-938BEE92A850}" destId="{A490A214-21F9-4C52-8E3B-F3A359B01D89}" srcOrd="1" destOrd="0" presId="urn:microsoft.com/office/officeart/2005/8/layout/hList7#2"/>
    <dgm:cxn modelId="{99B49B4E-DFAE-4F47-96B0-0BA37E5290F1}" type="presParOf" srcId="{3B03A404-6FA8-44DF-BD0D-938BEE92A850}" destId="{8FADFE9E-A8A8-41F1-B358-A7A11B6B47E1}" srcOrd="2" destOrd="0" presId="urn:microsoft.com/office/officeart/2005/8/layout/hList7#2"/>
    <dgm:cxn modelId="{E34B854F-9FC6-4C99-B999-26B001ADEA3A}" type="presParOf" srcId="{3B03A404-6FA8-44DF-BD0D-938BEE92A850}" destId="{79E796B1-3ABE-4958-A470-95B84B3BA8FB}" srcOrd="3" destOrd="0" presId="urn:microsoft.com/office/officeart/2005/8/layout/hList7#2"/>
    <dgm:cxn modelId="{5A1C8ED6-688D-4FAD-AAB3-463EA0CC091B}" type="presParOf" srcId="{AC9FC888-4E7D-41D5-BF8D-099DDFB49032}" destId="{E32018F6-38F3-4F68-9FD0-50FD7BED2859}" srcOrd="1" destOrd="0" presId="urn:microsoft.com/office/officeart/2005/8/layout/hList7#2"/>
    <dgm:cxn modelId="{2633C9F5-75B9-4072-96C4-AB5D73183030}" type="presParOf" srcId="{AC9FC888-4E7D-41D5-BF8D-099DDFB49032}" destId="{A7D5A4F7-F72A-48AE-87CD-6C7027652D6C}" srcOrd="2" destOrd="0" presId="urn:microsoft.com/office/officeart/2005/8/layout/hList7#2"/>
    <dgm:cxn modelId="{789BD1FA-9E9D-4721-A57C-1AD887530F32}" type="presParOf" srcId="{A7D5A4F7-F72A-48AE-87CD-6C7027652D6C}" destId="{01B5A3FF-8112-48C6-9524-2594DAB99429}" srcOrd="0" destOrd="0" presId="urn:microsoft.com/office/officeart/2005/8/layout/hList7#2"/>
    <dgm:cxn modelId="{F35CE952-9ECB-42A2-9A71-91B5E98FFEA8}" type="presParOf" srcId="{A7D5A4F7-F72A-48AE-87CD-6C7027652D6C}" destId="{BD834AB3-FAFF-4D74-B8D8-881F0EC6B9AD}" srcOrd="1" destOrd="0" presId="urn:microsoft.com/office/officeart/2005/8/layout/hList7#2"/>
    <dgm:cxn modelId="{1ED8CC33-02B3-400B-9894-72EC9DAB72FD}" type="presParOf" srcId="{A7D5A4F7-F72A-48AE-87CD-6C7027652D6C}" destId="{C8F3C681-2C9B-4653-BE31-D8B25A2AB7FA}" srcOrd="2" destOrd="0" presId="urn:microsoft.com/office/officeart/2005/8/layout/hList7#2"/>
    <dgm:cxn modelId="{2749D2DA-392B-4459-ACA7-973A32902EB3}" type="presParOf" srcId="{A7D5A4F7-F72A-48AE-87CD-6C7027652D6C}" destId="{E6379D24-0F7F-4C89-AA74-40B94EA75227}" srcOrd="3" destOrd="0" presId="urn:microsoft.com/office/officeart/2005/8/layout/hList7#2"/>
    <dgm:cxn modelId="{895596CE-F6C3-43AD-8CBC-E688517A0F86}" type="presParOf" srcId="{AC9FC888-4E7D-41D5-BF8D-099DDFB49032}" destId="{D893FC16-622A-4AA0-9276-3766E5F1AA15}" srcOrd="3" destOrd="0" presId="urn:microsoft.com/office/officeart/2005/8/layout/hList7#2"/>
    <dgm:cxn modelId="{511D7AED-1EBD-4B19-A751-919B19AA8988}" type="presParOf" srcId="{AC9FC888-4E7D-41D5-BF8D-099DDFB49032}" destId="{A10443EA-0A22-4998-85A4-5FC07C4410A8}" srcOrd="4" destOrd="0" presId="urn:microsoft.com/office/officeart/2005/8/layout/hList7#2"/>
    <dgm:cxn modelId="{D277CEF3-89D0-40F1-B9CA-7734F70F7AFD}" type="presParOf" srcId="{A10443EA-0A22-4998-85A4-5FC07C4410A8}" destId="{14E9E240-14D8-48CE-A8EF-4C26DD964D0B}" srcOrd="0" destOrd="0" presId="urn:microsoft.com/office/officeart/2005/8/layout/hList7#2"/>
    <dgm:cxn modelId="{58A173BA-EAC0-4D28-92CF-9CB04CA29FAB}" type="presParOf" srcId="{A10443EA-0A22-4998-85A4-5FC07C4410A8}" destId="{272D07C4-E4A0-4649-AFF9-320ECA914488}" srcOrd="1" destOrd="0" presId="urn:microsoft.com/office/officeart/2005/8/layout/hList7#2"/>
    <dgm:cxn modelId="{0D835E6F-77FF-4415-9DB3-7A71EA7893E3}" type="presParOf" srcId="{A10443EA-0A22-4998-85A4-5FC07C4410A8}" destId="{C7AF8028-0A1F-4B6B-BA86-08AA83130861}" srcOrd="2" destOrd="0" presId="urn:microsoft.com/office/officeart/2005/8/layout/hList7#2"/>
    <dgm:cxn modelId="{85E79C21-B323-4AA3-A798-FD201BB1CE18}" type="presParOf" srcId="{A10443EA-0A22-4998-85A4-5FC07C4410A8}" destId="{801EDB75-7215-4290-9F39-D09130BB9918}" srcOrd="3" destOrd="0" presId="urn:microsoft.com/office/officeart/2005/8/layout/hList7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0239BA-D30D-42D9-95F7-1477AF7261C5}" type="doc">
      <dgm:prSet loTypeId="urn:microsoft.com/office/officeart/2005/8/layout/chevron2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782FD21-6C09-4BC0-934D-3C01247185B7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3BA93B2A-7107-49CF-9B3E-47E8BF97AD80}" type="parTrans" cxnId="{CED3C681-D41E-4775-9E8C-0CC72EBE352F}">
      <dgm:prSet/>
      <dgm:spPr/>
      <dgm:t>
        <a:bodyPr/>
        <a:lstStyle/>
        <a:p>
          <a:endParaRPr lang="ru-RU"/>
        </a:p>
      </dgm:t>
    </dgm:pt>
    <dgm:pt modelId="{101D608E-9EBC-40B6-91D9-6FFF31D19B2F}" type="sibTrans" cxnId="{CED3C681-D41E-4775-9E8C-0CC72EBE352F}">
      <dgm:prSet/>
      <dgm:spPr/>
      <dgm:t>
        <a:bodyPr/>
        <a:lstStyle/>
        <a:p>
          <a:endParaRPr lang="ru-RU"/>
        </a:p>
      </dgm:t>
    </dgm:pt>
    <dgm:pt modelId="{ACF5097F-CC5B-4366-ABE7-38687129F656}">
      <dgm:prSet phldrT="[Текст]" custT="1"/>
      <dgm:spPr/>
      <dgm:t>
        <a:bodyPr/>
        <a:lstStyle/>
        <a:p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2616B00B-F7C0-4234-86E7-8EDE1A3DF7B4}" type="parTrans" cxnId="{DAC3DEE0-9F83-4CC8-B18E-6F48B1BB4651}">
      <dgm:prSet/>
      <dgm:spPr/>
      <dgm:t>
        <a:bodyPr/>
        <a:lstStyle/>
        <a:p>
          <a:endParaRPr lang="ru-RU"/>
        </a:p>
      </dgm:t>
    </dgm:pt>
    <dgm:pt modelId="{68A32AD1-FA7D-46F8-A155-4CDC1D3CEAC9}" type="sibTrans" cxnId="{DAC3DEE0-9F83-4CC8-B18E-6F48B1BB4651}">
      <dgm:prSet/>
      <dgm:spPr/>
      <dgm:t>
        <a:bodyPr/>
        <a:lstStyle/>
        <a:p>
          <a:endParaRPr lang="ru-RU"/>
        </a:p>
      </dgm:t>
    </dgm:pt>
    <dgm:pt modelId="{333612F3-69F1-4CC0-ACEA-154FBD023C22}">
      <dgm:prSet custT="1"/>
      <dgm:spPr>
        <a:solidFill>
          <a:schemeClr val="accent1">
            <a:lumMod val="60000"/>
            <a:lumOff val="40000"/>
            <a:alpha val="89804"/>
          </a:schemeClr>
        </a:solidFill>
      </dgm:spPr>
      <dgm:t>
        <a:bodyPr/>
        <a:lstStyle/>
        <a:p>
          <a:r>
            <a:rPr lang="ru-RU" sz="16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План мероприятий по росту доходного потенциала бюджета Сулинского сельского поселения Миллеровского района до 2025 года,  утвержденный распоряжением Администрации Сулинского сельского поселения от 31.05.2019 № 44</a:t>
          </a:r>
          <a:endParaRPr lang="ru-RU" sz="1600" b="1" dirty="0">
            <a:solidFill>
              <a:srgbClr val="FFFF00"/>
            </a:solidFill>
          </a:endParaRPr>
        </a:p>
      </dgm:t>
    </dgm:pt>
    <dgm:pt modelId="{7C648A16-2C70-40A2-9902-C7019F970936}" type="parTrans" cxnId="{F0FA317E-D0B6-4C80-A3EC-A14865C76CD9}">
      <dgm:prSet/>
      <dgm:spPr/>
      <dgm:t>
        <a:bodyPr/>
        <a:lstStyle/>
        <a:p>
          <a:endParaRPr lang="ru-RU"/>
        </a:p>
      </dgm:t>
    </dgm:pt>
    <dgm:pt modelId="{251F4F98-B6F1-4839-A86B-13A0221B67AC}" type="sibTrans" cxnId="{F0FA317E-D0B6-4C80-A3EC-A14865C76CD9}">
      <dgm:prSet/>
      <dgm:spPr/>
      <dgm:t>
        <a:bodyPr/>
        <a:lstStyle/>
        <a:p>
          <a:endParaRPr lang="ru-RU"/>
        </a:p>
      </dgm:t>
    </dgm:pt>
    <dgm:pt modelId="{B24A4114-075E-404F-8B16-9D176DA92767}">
      <dgm:prSet custT="1"/>
      <dgm:spPr>
        <a:solidFill>
          <a:srgbClr val="99FF66">
            <a:alpha val="89804"/>
          </a:srgbClr>
        </a:solidFill>
      </dgm:spPr>
      <dgm:t>
        <a:bodyPr/>
        <a:lstStyle/>
        <a:p>
          <a:r>
            <a:rPr lang="ru-RU" sz="1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План мероприятий по оптимизации расходов бюджета Сулинского сельского поселения Миллеровского района и сокращению  муниципального долга Сулинского сельского поселения до 2024года,                                                                          утвержденный распоряжением Администрации Сулинского сельского поселения от 31.05.2019 № 44</a:t>
          </a:r>
          <a:endParaRPr lang="ru-RU" sz="1600" dirty="0">
            <a:solidFill>
              <a:srgbClr val="FF0000"/>
            </a:solidFill>
          </a:endParaRPr>
        </a:p>
      </dgm:t>
    </dgm:pt>
    <dgm:pt modelId="{3F31DA21-2726-404D-AE3E-3E3365DB5EE6}" type="parTrans" cxnId="{26122576-91C7-4B66-BA4F-AB7E4BC61A3D}">
      <dgm:prSet/>
      <dgm:spPr/>
      <dgm:t>
        <a:bodyPr/>
        <a:lstStyle/>
        <a:p>
          <a:endParaRPr lang="ru-RU"/>
        </a:p>
      </dgm:t>
    </dgm:pt>
    <dgm:pt modelId="{270C50DE-424C-441D-A24D-6E7D981051B3}" type="sibTrans" cxnId="{26122576-91C7-4B66-BA4F-AB7E4BC61A3D}">
      <dgm:prSet/>
      <dgm:spPr/>
      <dgm:t>
        <a:bodyPr/>
        <a:lstStyle/>
        <a:p>
          <a:endParaRPr lang="ru-RU"/>
        </a:p>
      </dgm:t>
    </dgm:pt>
    <dgm:pt modelId="{6CDFB346-5AE3-475E-BC66-186028DEC05D}" type="pres">
      <dgm:prSet presAssocID="{B90239BA-D30D-42D9-95F7-1477AF7261C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A2A39D-2EAF-4B4F-92AC-7B916275B1B5}" type="pres">
      <dgm:prSet presAssocID="{ACF5097F-CC5B-4366-ABE7-38687129F656}" presName="composite" presStyleCnt="0"/>
      <dgm:spPr/>
      <dgm:t>
        <a:bodyPr/>
        <a:lstStyle/>
        <a:p>
          <a:endParaRPr lang="ru-RU"/>
        </a:p>
      </dgm:t>
    </dgm:pt>
    <dgm:pt modelId="{09D480C1-C8E8-4CE7-8873-41C175F67275}" type="pres">
      <dgm:prSet presAssocID="{ACF5097F-CC5B-4366-ABE7-38687129F656}" presName="parentText" presStyleLbl="alignNode1" presStyleIdx="0" presStyleCnt="2" custScaleY="97498" custLinFactNeighborX="7802" custLinFactNeighborY="-97550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CA80EEC5-8180-463D-AB43-E20FC1CCE0B0}" type="pres">
      <dgm:prSet presAssocID="{ACF5097F-CC5B-4366-ABE7-38687129F656}" presName="descendantText" presStyleLbl="alignAcc1" presStyleIdx="0" presStyleCnt="2" custScaleX="98356" custScaleY="136394" custLinFactY="-9014" custLinFactNeighborX="49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DE8F24-526C-4B06-8BA3-1A3B3552AAA3}" type="pres">
      <dgm:prSet presAssocID="{68A32AD1-FA7D-46F8-A155-4CDC1D3CEAC9}" presName="sp" presStyleCnt="0"/>
      <dgm:spPr/>
      <dgm:t>
        <a:bodyPr/>
        <a:lstStyle/>
        <a:p>
          <a:endParaRPr lang="ru-RU"/>
        </a:p>
      </dgm:t>
    </dgm:pt>
    <dgm:pt modelId="{C452401A-080E-446F-8B74-994BE4F30FB4}" type="pres">
      <dgm:prSet presAssocID="{B782FD21-6C09-4BC0-934D-3C01247185B7}" presName="composite" presStyleCnt="0"/>
      <dgm:spPr/>
      <dgm:t>
        <a:bodyPr/>
        <a:lstStyle/>
        <a:p>
          <a:endParaRPr lang="ru-RU"/>
        </a:p>
      </dgm:t>
    </dgm:pt>
    <dgm:pt modelId="{9B6A0A72-3C0F-4B82-A7E6-2BA4A15A1DC4}" type="pres">
      <dgm:prSet presAssocID="{B782FD21-6C09-4BC0-934D-3C01247185B7}" presName="parentText" presStyleLbl="alignNode1" presStyleIdx="1" presStyleCnt="2" custLinFactNeighborX="7881" custLinFactNeighborY="-8212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9A9BA3CA-42DC-4E24-BA14-1B2C342C1B46}" type="pres">
      <dgm:prSet presAssocID="{B782FD21-6C09-4BC0-934D-3C01247185B7}" presName="descendantText" presStyleLbl="alignAcc1" presStyleIdx="1" presStyleCnt="2" custScaleX="98954" custScaleY="142325" custLinFactNeighborX="262" custLinFactNeighborY="85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D3C681-D41E-4775-9E8C-0CC72EBE352F}" srcId="{B90239BA-D30D-42D9-95F7-1477AF7261C5}" destId="{B782FD21-6C09-4BC0-934D-3C01247185B7}" srcOrd="1" destOrd="0" parTransId="{3BA93B2A-7107-49CF-9B3E-47E8BF97AD80}" sibTransId="{101D608E-9EBC-40B6-91D9-6FFF31D19B2F}"/>
    <dgm:cxn modelId="{8FA14BE3-DBFE-433D-97D6-DC7A12617151}" type="presOf" srcId="{B90239BA-D30D-42D9-95F7-1477AF7261C5}" destId="{6CDFB346-5AE3-475E-BC66-186028DEC05D}" srcOrd="0" destOrd="0" presId="urn:microsoft.com/office/officeart/2005/8/layout/chevron2"/>
    <dgm:cxn modelId="{F0FA317E-D0B6-4C80-A3EC-A14865C76CD9}" srcId="{ACF5097F-CC5B-4366-ABE7-38687129F656}" destId="{333612F3-69F1-4CC0-ACEA-154FBD023C22}" srcOrd="0" destOrd="0" parTransId="{7C648A16-2C70-40A2-9902-C7019F970936}" sibTransId="{251F4F98-B6F1-4839-A86B-13A0221B67AC}"/>
    <dgm:cxn modelId="{DAC3DEE0-9F83-4CC8-B18E-6F48B1BB4651}" srcId="{B90239BA-D30D-42D9-95F7-1477AF7261C5}" destId="{ACF5097F-CC5B-4366-ABE7-38687129F656}" srcOrd="0" destOrd="0" parTransId="{2616B00B-F7C0-4234-86E7-8EDE1A3DF7B4}" sibTransId="{68A32AD1-FA7D-46F8-A155-4CDC1D3CEAC9}"/>
    <dgm:cxn modelId="{62F46040-DC3D-4F32-A166-9FD6523AD614}" type="presOf" srcId="{333612F3-69F1-4CC0-ACEA-154FBD023C22}" destId="{CA80EEC5-8180-463D-AB43-E20FC1CCE0B0}" srcOrd="0" destOrd="0" presId="urn:microsoft.com/office/officeart/2005/8/layout/chevron2"/>
    <dgm:cxn modelId="{9C20B933-541E-4996-BFA6-04EC9A4A54B5}" type="presOf" srcId="{B24A4114-075E-404F-8B16-9D176DA92767}" destId="{9A9BA3CA-42DC-4E24-BA14-1B2C342C1B46}" srcOrd="0" destOrd="0" presId="urn:microsoft.com/office/officeart/2005/8/layout/chevron2"/>
    <dgm:cxn modelId="{26122576-91C7-4B66-BA4F-AB7E4BC61A3D}" srcId="{B782FD21-6C09-4BC0-934D-3C01247185B7}" destId="{B24A4114-075E-404F-8B16-9D176DA92767}" srcOrd="0" destOrd="0" parTransId="{3F31DA21-2726-404D-AE3E-3E3365DB5EE6}" sibTransId="{270C50DE-424C-441D-A24D-6E7D981051B3}"/>
    <dgm:cxn modelId="{E63985C4-94E8-4498-AEFF-66E1C034FFB7}" type="presOf" srcId="{B782FD21-6C09-4BC0-934D-3C01247185B7}" destId="{9B6A0A72-3C0F-4B82-A7E6-2BA4A15A1DC4}" srcOrd="0" destOrd="0" presId="urn:microsoft.com/office/officeart/2005/8/layout/chevron2"/>
    <dgm:cxn modelId="{16DC8D87-5856-4CF7-82F9-23A6BA576B08}" type="presOf" srcId="{ACF5097F-CC5B-4366-ABE7-38687129F656}" destId="{09D480C1-C8E8-4CE7-8873-41C175F67275}" srcOrd="0" destOrd="0" presId="urn:microsoft.com/office/officeart/2005/8/layout/chevron2"/>
    <dgm:cxn modelId="{849AFF4B-8829-4DD7-B6EF-5682AEB4015B}" type="presParOf" srcId="{6CDFB346-5AE3-475E-BC66-186028DEC05D}" destId="{EDA2A39D-2EAF-4B4F-92AC-7B916275B1B5}" srcOrd="0" destOrd="0" presId="urn:microsoft.com/office/officeart/2005/8/layout/chevron2"/>
    <dgm:cxn modelId="{7A535621-3417-4356-A905-C443EAB85AA5}" type="presParOf" srcId="{EDA2A39D-2EAF-4B4F-92AC-7B916275B1B5}" destId="{09D480C1-C8E8-4CE7-8873-41C175F67275}" srcOrd="0" destOrd="0" presId="urn:microsoft.com/office/officeart/2005/8/layout/chevron2"/>
    <dgm:cxn modelId="{C5286DCF-5ACA-43ED-97AD-780C20F98B90}" type="presParOf" srcId="{EDA2A39D-2EAF-4B4F-92AC-7B916275B1B5}" destId="{CA80EEC5-8180-463D-AB43-E20FC1CCE0B0}" srcOrd="1" destOrd="0" presId="urn:microsoft.com/office/officeart/2005/8/layout/chevron2"/>
    <dgm:cxn modelId="{1DCF2736-5B68-4932-B98B-CF3A25D7843E}" type="presParOf" srcId="{6CDFB346-5AE3-475E-BC66-186028DEC05D}" destId="{07DE8F24-526C-4B06-8BA3-1A3B3552AAA3}" srcOrd="1" destOrd="0" presId="urn:microsoft.com/office/officeart/2005/8/layout/chevron2"/>
    <dgm:cxn modelId="{9E60DC5A-8AB9-400F-851F-D170249324FB}" type="presParOf" srcId="{6CDFB346-5AE3-475E-BC66-186028DEC05D}" destId="{C452401A-080E-446F-8B74-994BE4F30FB4}" srcOrd="2" destOrd="0" presId="urn:microsoft.com/office/officeart/2005/8/layout/chevron2"/>
    <dgm:cxn modelId="{EC7FEEA8-2E40-4707-AB8E-2408B195A71A}" type="presParOf" srcId="{C452401A-080E-446F-8B74-994BE4F30FB4}" destId="{9B6A0A72-3C0F-4B82-A7E6-2BA4A15A1DC4}" srcOrd="0" destOrd="0" presId="urn:microsoft.com/office/officeart/2005/8/layout/chevron2"/>
    <dgm:cxn modelId="{B07C9474-E386-4CD7-9B8D-EFF525BABE77}" type="presParOf" srcId="{C452401A-080E-446F-8B74-994BE4F30FB4}" destId="{9A9BA3CA-42DC-4E24-BA14-1B2C342C1B46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3F7537-DE83-45D9-AFD1-908328D4D97E}">
      <dsp:nvSpPr>
        <dsp:cNvPr id="0" name=""/>
        <dsp:cNvSpPr/>
      </dsp:nvSpPr>
      <dsp:spPr>
        <a:xfrm>
          <a:off x="316566" y="0"/>
          <a:ext cx="2923834" cy="2911872"/>
        </a:xfrm>
        <a:prstGeom prst="roundRect">
          <a:avLst>
            <a:gd name="adj" fmla="val 10000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00"/>
              </a:solidFill>
              <a:latin typeface="+mn-lt"/>
            </a:rPr>
            <a:t>Повышение налоговых и неналоговых поступлений в бюджет</a:t>
          </a:r>
          <a:endParaRPr lang="ru-RU" sz="2000" b="1" kern="1200" dirty="0">
            <a:solidFill>
              <a:srgbClr val="FFFF00"/>
            </a:solidFill>
            <a:latin typeface="+mn-lt"/>
            <a:cs typeface="Times New Roman" pitchFamily="18" charset="0"/>
          </a:endParaRPr>
        </a:p>
      </dsp:txBody>
      <dsp:txXfrm>
        <a:off x="316566" y="1164748"/>
        <a:ext cx="2923834" cy="1164748"/>
      </dsp:txXfrm>
    </dsp:sp>
    <dsp:sp modelId="{79E796B1-3ABE-4958-A470-95B84B3BA8FB}">
      <dsp:nvSpPr>
        <dsp:cNvPr id="0" name=""/>
        <dsp:cNvSpPr/>
      </dsp:nvSpPr>
      <dsp:spPr>
        <a:xfrm>
          <a:off x="1372533" y="259130"/>
          <a:ext cx="811900" cy="80081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B5A3FF-8112-48C6-9524-2594DAB99429}">
      <dsp:nvSpPr>
        <dsp:cNvPr id="0" name=""/>
        <dsp:cNvSpPr/>
      </dsp:nvSpPr>
      <dsp:spPr>
        <a:xfrm>
          <a:off x="3342853" y="0"/>
          <a:ext cx="2750861" cy="2911872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+mn-lt"/>
            </a:rPr>
            <a:t>Формирование расходов с учетом их оптимизации и повышения </a:t>
          </a:r>
          <a:r>
            <a:rPr lang="ru-RU" sz="2000" b="1" kern="1200" dirty="0" smtClean="0">
              <a:solidFill>
                <a:srgbClr val="FFFF00"/>
              </a:solidFill>
              <a:latin typeface="+mn-lt"/>
            </a:rPr>
            <a:t>эффективнос</a:t>
          </a:r>
          <a:r>
            <a:rPr lang="ru-RU" sz="2000" kern="1200" dirty="0" smtClean="0">
              <a:solidFill>
                <a:srgbClr val="FFFF00"/>
              </a:solidFill>
              <a:latin typeface="+mn-lt"/>
            </a:rPr>
            <a:t>ти</a:t>
          </a:r>
          <a:endParaRPr lang="ru-RU" sz="2000" kern="1200" dirty="0">
            <a:solidFill>
              <a:srgbClr val="FFFF00"/>
            </a:solidFill>
            <a:latin typeface="+mn-lt"/>
          </a:endParaRPr>
        </a:p>
      </dsp:txBody>
      <dsp:txXfrm>
        <a:off x="3342853" y="1164748"/>
        <a:ext cx="2750861" cy="1164748"/>
      </dsp:txXfrm>
    </dsp:sp>
    <dsp:sp modelId="{E6379D24-0F7F-4C89-AA74-40B94EA75227}">
      <dsp:nvSpPr>
        <dsp:cNvPr id="0" name=""/>
        <dsp:cNvSpPr/>
      </dsp:nvSpPr>
      <dsp:spPr>
        <a:xfrm>
          <a:off x="4331062" y="259130"/>
          <a:ext cx="774442" cy="80081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E9E240-14D8-48CE-A8EF-4C26DD964D0B}">
      <dsp:nvSpPr>
        <dsp:cNvPr id="0" name=""/>
        <dsp:cNvSpPr/>
      </dsp:nvSpPr>
      <dsp:spPr>
        <a:xfrm>
          <a:off x="6196166" y="0"/>
          <a:ext cx="2631266" cy="2911872"/>
        </a:xfrm>
        <a:prstGeom prst="roundRect">
          <a:avLst>
            <a:gd name="adj" fmla="val 10000"/>
          </a:avLst>
        </a:prstGeom>
        <a:solidFill>
          <a:srgbClr val="99FF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C00000"/>
              </a:solidFill>
              <a:latin typeface="+mn-lt"/>
            </a:rPr>
            <a:t>Проведение взвешенной долговой политики</a:t>
          </a:r>
          <a:endParaRPr lang="ru-RU" sz="2400" kern="1200" dirty="0">
            <a:solidFill>
              <a:srgbClr val="C00000"/>
            </a:solidFill>
            <a:latin typeface="+mn-lt"/>
          </a:endParaRPr>
        </a:p>
      </dsp:txBody>
      <dsp:txXfrm>
        <a:off x="6196166" y="1164748"/>
        <a:ext cx="2631266" cy="1164748"/>
      </dsp:txXfrm>
    </dsp:sp>
    <dsp:sp modelId="{801EDB75-7215-4290-9F39-D09130BB9918}">
      <dsp:nvSpPr>
        <dsp:cNvPr id="0" name=""/>
        <dsp:cNvSpPr/>
      </dsp:nvSpPr>
      <dsp:spPr>
        <a:xfrm>
          <a:off x="7098698" y="259130"/>
          <a:ext cx="826202" cy="80081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32C0C5-E5AF-4E5E-918C-A1BB430E7228}">
      <dsp:nvSpPr>
        <dsp:cNvPr id="0" name=""/>
        <dsp:cNvSpPr/>
      </dsp:nvSpPr>
      <dsp:spPr>
        <a:xfrm flipH="1" flipV="1">
          <a:off x="2206743" y="96359"/>
          <a:ext cx="99409" cy="4500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D480C1-C8E8-4CE7-8873-41C175F67275}">
      <dsp:nvSpPr>
        <dsp:cNvPr id="0" name=""/>
        <dsp:cNvSpPr/>
      </dsp:nvSpPr>
      <dsp:spPr>
        <a:xfrm rot="5400000">
          <a:off x="-178735" y="328467"/>
          <a:ext cx="2329253" cy="1672318"/>
        </a:xfrm>
        <a:prstGeom prst="bevel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358772" y="209040"/>
        <a:ext cx="1254238" cy="1911173"/>
      </dsp:txXfrm>
    </dsp:sp>
    <dsp:sp modelId="{CA80EEC5-8180-463D-AB43-E20FC1CCE0B0}">
      <dsp:nvSpPr>
        <dsp:cNvPr id="0" name=""/>
        <dsp:cNvSpPr/>
      </dsp:nvSpPr>
      <dsp:spPr>
        <a:xfrm rot="5400000">
          <a:off x="4351329" y="-2562545"/>
          <a:ext cx="2118018" cy="7243109"/>
        </a:xfrm>
        <a:prstGeom prst="round2SameRect">
          <a:avLst/>
        </a:prstGeom>
        <a:solidFill>
          <a:schemeClr val="accent1">
            <a:lumMod val="60000"/>
            <a:lumOff val="40000"/>
            <a:alpha val="89804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План мероприятий по росту доходного потенциала бюджета Сулинского сельского поселения Миллеровского района до 2025 года,  утвержденный распоряжением Администрации Сулинского сельского поселения от 31.05.2019 № 44</a:t>
          </a:r>
          <a:endParaRPr lang="ru-RU" sz="1600" b="1" kern="1200" dirty="0">
            <a:solidFill>
              <a:srgbClr val="FFFF00"/>
            </a:solidFill>
          </a:endParaRPr>
        </a:p>
      </dsp:txBody>
      <dsp:txXfrm rot="-5400000">
        <a:off x="1788784" y="103393"/>
        <a:ext cx="7139716" cy="1911232"/>
      </dsp:txXfrm>
    </dsp:sp>
    <dsp:sp modelId="{9B6A0A72-3C0F-4B82-A7E6-2BA4A15A1DC4}">
      <dsp:nvSpPr>
        <dsp:cNvPr id="0" name=""/>
        <dsp:cNvSpPr/>
      </dsp:nvSpPr>
      <dsp:spPr>
        <a:xfrm rot="5400000">
          <a:off x="-207301" y="2869007"/>
          <a:ext cx="2389027" cy="1672318"/>
        </a:xfrm>
        <a:prstGeom prst="bevel">
          <a:avLst/>
        </a:prstGeom>
        <a:solidFill>
          <a:schemeClr val="accent5">
            <a:hueOff val="13490330"/>
            <a:satOff val="-760"/>
            <a:lumOff val="-3000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360093" y="2719693"/>
        <a:ext cx="1254238" cy="1970947"/>
      </dsp:txXfrm>
    </dsp:sp>
    <dsp:sp modelId="{9A9BA3CA-42DC-4E24-BA14-1B2C342C1B46}">
      <dsp:nvSpPr>
        <dsp:cNvPr id="0" name=""/>
        <dsp:cNvSpPr/>
      </dsp:nvSpPr>
      <dsp:spPr>
        <a:xfrm rot="5400000">
          <a:off x="4287862" y="-27855"/>
          <a:ext cx="2210118" cy="7287147"/>
        </a:xfrm>
        <a:prstGeom prst="round2SameRect">
          <a:avLst/>
        </a:prstGeom>
        <a:solidFill>
          <a:srgbClr val="99FF66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План мероприятий по оптимизации расходов бюджета Сулинского сельского поселения Миллеровского района и сокращению  муниципального долга Сулинского сельского поселения до 2024года,                                                                          утвержденный распоряжением Администрации Сулинского сельского поселения от 31.05.2019 № 44</a:t>
          </a:r>
          <a:endParaRPr lang="ru-RU" sz="1600" kern="1200" dirty="0">
            <a:solidFill>
              <a:srgbClr val="FF0000"/>
            </a:solidFill>
          </a:endParaRPr>
        </a:p>
      </dsp:txBody>
      <dsp:txXfrm rot="-5400000">
        <a:off x="1749348" y="2618549"/>
        <a:ext cx="7179258" cy="19943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2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4" name="Line 3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0" y="-2204864"/>
          <a:ext cx="0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9050">
          <a:solidFill>
            <a:srgbClr val="333399"/>
          </a:solidFill>
          <a:prstDash val="lgDash"/>
          <a:round/>
          <a:headEnd/>
          <a:tailEnd type="stealth" w="med" len="med"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endParaRPr lang="ru-RU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0.00061</cdr:x>
      <cdr:y>0.00992</cdr:y>
    </cdr:from>
    <cdr:to>
      <cdr:x>0.24673</cdr:x>
      <cdr:y>0.27302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5670" y="68677"/>
          <a:ext cx="2320790" cy="14603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0.57546</cdr:x>
      <cdr:y>0.00069</cdr:y>
    </cdr:from>
    <cdr:to>
      <cdr:x>0.89102</cdr:x>
      <cdr:y>0.12377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5336343" y="9344"/>
          <a:ext cx="2887404" cy="6902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0.75244</cdr:x>
      <cdr:y>0.39489</cdr:y>
    </cdr:from>
    <cdr:to>
      <cdr:x>0.99325</cdr:x>
      <cdr:y>0.59861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6951582" y="2208451"/>
          <a:ext cx="2278396" cy="11361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0.04829</cdr:x>
      <cdr:y>0.5034</cdr:y>
    </cdr:from>
    <cdr:to>
      <cdr:x>0.28696</cdr:x>
      <cdr:y>0.63189</cdr:y>
    </cdr:to>
    <cdr:sp macro="" textlink="">
      <cdr:nvSpPr>
        <cdr:cNvPr id="31" name="TextBox 30"/>
        <cdr:cNvSpPr txBox="1"/>
      </cdr:nvSpPr>
      <cdr:spPr>
        <a:xfrm xmlns:a="http://schemas.openxmlformats.org/drawingml/2006/main">
          <a:off x="474540" y="2815354"/>
          <a:ext cx="2214376" cy="7132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0.12441</cdr:x>
      <cdr:y>0.64286</cdr:y>
    </cdr:from>
    <cdr:to>
      <cdr:x>0.36276</cdr:x>
      <cdr:y>0.84218</cdr:y>
    </cdr:to>
    <cdr:sp macro="" textlink="">
      <cdr:nvSpPr>
        <cdr:cNvPr id="33" name="TextBox 32"/>
        <cdr:cNvSpPr txBox="1"/>
      </cdr:nvSpPr>
      <cdr:spPr>
        <a:xfrm xmlns:a="http://schemas.openxmlformats.org/drawingml/2006/main">
          <a:off x="936104" y="3240360"/>
          <a:ext cx="1793424" cy="10046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4" name="Line 3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0" y="-2204864"/>
          <a:ext cx="0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9050">
          <a:solidFill>
            <a:srgbClr val="333399"/>
          </a:solidFill>
          <a:prstDash val="lgDash"/>
          <a:round/>
          <a:headEnd/>
          <a:tailEnd type="stealth" w="med" len="med"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endParaRPr lang="ru-RU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0.24901</cdr:x>
      <cdr:y>0.80815</cdr:y>
    </cdr:from>
    <cdr:to>
      <cdr:x>0.34005</cdr:x>
      <cdr:y>0.96208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2166380" y="3024336"/>
          <a:ext cx="792088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0.25472</cdr:x>
      <cdr:y>0.71678</cdr:y>
    </cdr:from>
    <cdr:to>
      <cdr:x>0.34762</cdr:x>
      <cdr:y>0.82724</cdr:y>
    </cdr:to>
    <cdr:sp macro="" textlink="">
      <cdr:nvSpPr>
        <cdr:cNvPr id="2" name="TextBox 1"/>
        <cdr:cNvSpPr txBox="1"/>
      </cdr:nvSpPr>
      <cdr:spPr>
        <a:xfrm xmlns:a="http://schemas.openxmlformats.org/drawingml/2006/main" rot="19926440">
          <a:off x="2216118" y="2682409"/>
          <a:ext cx="808213" cy="4133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0.25506</cdr:x>
      <cdr:y>0.72126</cdr:y>
    </cdr:from>
    <cdr:to>
      <cdr:x>0.36016</cdr:x>
      <cdr:y>0.84183</cdr:y>
    </cdr:to>
    <cdr:sp macro="" textlink="">
      <cdr:nvSpPr>
        <cdr:cNvPr id="3" name="TextBox 2"/>
        <cdr:cNvSpPr txBox="1"/>
      </cdr:nvSpPr>
      <cdr:spPr>
        <a:xfrm xmlns:a="http://schemas.openxmlformats.org/drawingml/2006/main" rot="20025674">
          <a:off x="2219011" y="2699168"/>
          <a:ext cx="914400" cy="4512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4" name="Line 3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0" y="-2204864"/>
          <a:ext cx="0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9050">
          <a:solidFill>
            <a:srgbClr val="333399"/>
          </a:solidFill>
          <a:prstDash val="lgDash"/>
          <a:round/>
          <a:headEnd/>
          <a:tailEnd type="stealth" w="med" len="med"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endParaRPr lang="ru-RU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0.37186</cdr:x>
      <cdr:y>0.34419</cdr:y>
    </cdr:from>
    <cdr:to>
      <cdr:x>0.44536</cdr:x>
      <cdr:y>0.40944</cdr:y>
    </cdr:to>
    <cdr:sp macro="" textlink="">
      <cdr:nvSpPr>
        <cdr:cNvPr id="4" name="Прямая со стрелкой 3"/>
        <cdr:cNvSpPr/>
      </cdr:nvSpPr>
      <cdr:spPr>
        <a:xfrm xmlns:a="http://schemas.openxmlformats.org/drawingml/2006/main" flipV="1">
          <a:off x="1457288" y="1573852"/>
          <a:ext cx="288033" cy="298356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4F81BD">
              <a:shade val="95000"/>
              <a:satMod val="105000"/>
            </a:srgbClr>
          </a:solidFill>
          <a:prstDash val="solid"/>
          <a:tailEnd type="stealth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0.71162</cdr:x>
      <cdr:y>0.3501</cdr:y>
    </cdr:from>
    <cdr:to>
      <cdr:x>0.79381</cdr:x>
      <cdr:y>0.46704</cdr:y>
    </cdr:to>
    <cdr:sp macro="" textlink="">
      <cdr:nvSpPr>
        <cdr:cNvPr id="5" name="TextBox 4"/>
        <cdr:cNvSpPr txBox="1"/>
      </cdr:nvSpPr>
      <cdr:spPr>
        <a:xfrm xmlns:a="http://schemas.openxmlformats.org/drawingml/2006/main" rot="2727529">
          <a:off x="3601918" y="1772589"/>
          <a:ext cx="568053" cy="4242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0.26397</cdr:x>
      <cdr:y>0.31461</cdr:y>
    </cdr:from>
    <cdr:to>
      <cdr:x>0.48237</cdr:x>
      <cdr:y>0.37082</cdr:y>
    </cdr:to>
    <cdr:sp macro="" textlink="">
      <cdr:nvSpPr>
        <cdr:cNvPr id="6" name="TextBox 1"/>
        <cdr:cNvSpPr txBox="1"/>
      </cdr:nvSpPr>
      <cdr:spPr>
        <a:xfrm xmlns:a="http://schemas.openxmlformats.org/drawingml/2006/main" rot="2511313">
          <a:off x="1034477" y="1707353"/>
          <a:ext cx="855911" cy="3050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100" dirty="0" smtClean="0"/>
            <a:t>      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0.5556</cdr:x>
      <cdr:y>0.28346</cdr:y>
    </cdr:from>
    <cdr:to>
      <cdr:x>0.61073</cdr:x>
      <cdr:y>0.31495</cdr:y>
    </cdr:to>
    <cdr:sp macro="" textlink="">
      <cdr:nvSpPr>
        <cdr:cNvPr id="7" name="Прямая со стрелкой 6"/>
        <cdr:cNvSpPr/>
      </cdr:nvSpPr>
      <cdr:spPr>
        <a:xfrm xmlns:a="http://schemas.openxmlformats.org/drawingml/2006/main">
          <a:off x="2177369" y="1296144"/>
          <a:ext cx="216024" cy="14401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stealt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0.4849</cdr:x>
      <cdr:y>0.23204</cdr:y>
    </cdr:from>
    <cdr:to>
      <cdr:x>0.68843</cdr:x>
      <cdr:y>0.30052</cdr:y>
    </cdr:to>
    <cdr:sp macro="" textlink="">
      <cdr:nvSpPr>
        <cdr:cNvPr id="8" name="TextBox 1"/>
        <cdr:cNvSpPr txBox="1"/>
      </cdr:nvSpPr>
      <cdr:spPr>
        <a:xfrm xmlns:a="http://schemas.openxmlformats.org/drawingml/2006/main" rot="2304644">
          <a:off x="1900300" y="1061024"/>
          <a:ext cx="797620" cy="3131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endParaRPr lang="ru-RU" sz="110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0.60637</cdr:x>
      <cdr:y>0.03865</cdr:y>
    </cdr:from>
    <cdr:to>
      <cdr:x>0.88986</cdr:x>
      <cdr:y>0.10306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544616" y="216024"/>
          <a:ext cx="2592289" cy="3600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1100" b="1" dirty="0" smtClean="0">
              <a:latin typeface="Arial" pitchFamily="34" charset="0"/>
              <a:cs typeface="Arial" pitchFamily="34" charset="0"/>
            </a:rPr>
            <a:t>тыс. рублей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0.14563</cdr:x>
      <cdr:y>0.43803</cdr:y>
    </cdr:from>
    <cdr:to>
      <cdr:x>0.35038</cdr:x>
      <cdr:y>0.60163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331640" y="2448272"/>
          <a:ext cx="1872208" cy="9144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4912,5</a:t>
          </a:r>
        </a:p>
        <a:p xmlns:a="http://schemas.openxmlformats.org/drawingml/2006/main">
          <a:pPr algn="ctr"/>
          <a:r>
            <a: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20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0.74412</cdr:x>
      <cdr:y>0.0773</cdr:y>
    </cdr:from>
    <cdr:to>
      <cdr:x>0.92524</cdr:x>
      <cdr:y>0.12883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6804248" y="432048"/>
          <a:ext cx="1656162" cy="2880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1100" b="1" dirty="0" smtClean="0">
              <a:latin typeface="Arial" pitchFamily="34" charset="0"/>
              <a:cs typeface="Arial" pitchFamily="34" charset="0"/>
            </a:rPr>
            <a:t>тыс. рублей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C43F3F-7A0D-4E80-B2D1-B7727BA61617}" type="datetime1">
              <a:rPr lang="ru-RU"/>
              <a:pPr>
                <a:defRPr/>
              </a:pPr>
              <a:t>21.11.2022</a:t>
            </a:fld>
            <a:endParaRPr lang="ru-RU" dirty="0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11175E-E1BD-4FB8-80D5-5DE56E1FAE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56694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09E055-51D2-44B5-BB8A-3F74EDCFADB4}" type="datetime1">
              <a:rPr lang="ru-RU"/>
              <a:pPr>
                <a:defRPr/>
              </a:pPr>
              <a:t>21.11.2022</a:t>
            </a:fld>
            <a:endParaRPr lang="ru-RU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861441"/>
            <a:ext cx="568198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F09A586-B2C8-4A12-BA8E-0E156BDB00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67962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6865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6865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C7441-E0B3-439C-8325-54F8CA5C5B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585D3-CF7E-42CC-A34B-39C88C2BF3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4513" y="214313"/>
            <a:ext cx="1817687" cy="60944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9863" y="214313"/>
            <a:ext cx="5302250" cy="60944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8708C-360A-4A37-BDF8-74EAE3AC49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A90EDF4-DD20-4DCF-B072-AD6FCF01C45E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B2FA0F-FF47-451C-B87B-620190FDCF6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74D41A-3A0D-413C-9EF9-6CA93514A03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7C8E7C-0361-4305-A587-A5116F97FAB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5FCAD9E-4683-4811-AE3A-049D2791325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55D3CCD1-9326-4A02-BDB6-FE0C93390EF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65E16B-CEAE-4E87-AF93-2693D21954C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7B3599-3657-4A23-859D-E0EF92DC4F9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CF373-D2D7-4B41-B251-126AAF6FD1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3AAE42-29CA-4A96-BBE2-BE8B1CE4010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A3277F-35ED-4052-9210-A16970609FD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5A0C3C-0287-49BC-8075-26406B54F4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498F7-B7EE-461A-B5C1-5BD47CA1553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5B473-999B-4FA7-9E65-B12FCABB75E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EF813-B8F0-4DB6-877F-B9BFA9DEE6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D24EA-A5EE-44FC-8109-203593FB0CB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2DC0CA8-4552-4DBA-83EF-D5FE054F3EA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98106-BE66-4603-8AB4-C630BA99F0A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0E73E-393A-4B9B-AB30-D385CE0F713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D7355-850B-4754-BAD4-CAFF4DD43A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FBD0E-FCE8-463A-8858-F1741EC2A10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4ACB9-6B1B-4733-8D06-528C1D05A3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765F6-082A-467E-91F0-594766DC446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77E83-EA08-4D9D-AACC-0F2A089A074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22DEC-130C-4521-AE93-8C8A5B1220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0793A-56C9-498E-A70F-38D3F5D1C8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9FD61-6BB8-4979-A4C0-776DD6C0332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2DC33-0CC9-41FC-92E7-2441844BA9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AA3DCE-A4F2-4A93-A30A-37FDDE2FA2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15BB7-4990-4FF4-9EF0-9916C24EB1F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9863" y="1709738"/>
            <a:ext cx="3559175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1438" y="1709738"/>
            <a:ext cx="3560762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5A042-1C1C-4EB5-BC3E-11C3658785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15890-CD32-4330-B054-6E98C7CE1C8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A75F8-9409-4318-97A3-6291DFC8907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6A337-3633-4B12-8BEB-5DA97BD342D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6C16A-535B-4ABC-A105-7658BD06305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7EF45-CC39-46E4-8B1E-F5CB0DE0296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1AF90-C082-4DC6-A0D4-C9C3EE8A1B6C}" type="datetime1">
              <a:rPr lang="ru-RU" smtClean="0"/>
              <a:pPr>
                <a:defRPr/>
              </a:pPr>
              <a:t>21.11.2022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B968D-4D6C-45D9-9298-414BFE4F79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BC50C-F025-4D88-9684-3B96976DEF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68B5F-9977-4F3C-82F2-812503EC12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EBCAC-853C-43A3-916F-6ACF39FF2F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3A1F7-9AAC-4179-A222-1F88C2C950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9863" y="214313"/>
            <a:ext cx="72723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9863" y="1709738"/>
            <a:ext cx="7272337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0" y="6237288"/>
            <a:ext cx="5762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A026FC8-E8C6-4B3E-BF1D-DACF36C04D91}" type="datetime1">
              <a:rPr lang="ru-RU" smtClean="0">
                <a:solidFill>
                  <a:srgbClr val="C0504D"/>
                </a:solidFill>
              </a:rPr>
              <a:pPr/>
              <a:t>21.11.2022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84F73A47-0D46-4241-BFFF-87763C757D7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21.11.2022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2E7B9F55-912A-4666-8831-141DED8881E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21.11.2022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  <p:sldLayoutId id="2147484077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5.xml"/><Relationship Id="rId4" Type="http://schemas.openxmlformats.org/officeDocument/2006/relationships/chart" Target="../charts/char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4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635194" y="827711"/>
            <a:ext cx="5854939" cy="3293403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620688"/>
            <a:ext cx="8458200" cy="1830065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i="1" spc="150" dirty="0" smtClean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Администрация Сулинского сельского поселения</a:t>
            </a: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45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121115"/>
            <a:ext cx="8964488" cy="2736885"/>
          </a:xfr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/>
            <a:r>
              <a:rPr lang="ru-RU" sz="26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Проект бюджета Сулинского сельского поселения Миллеровского района</a:t>
            </a:r>
          </a:p>
          <a:p>
            <a:pPr algn="ctr" eaLnBrk="1" hangingPunct="1"/>
            <a:r>
              <a:rPr lang="ru-RU" sz="2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на 2023 год и на плановый период </a:t>
            </a:r>
          </a:p>
          <a:p>
            <a:pPr algn="ctr" eaLnBrk="1" hangingPunct="1"/>
            <a:r>
              <a:rPr lang="ru-RU" sz="2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2024 и 2025 годов</a:t>
            </a:r>
          </a:p>
          <a:p>
            <a:pPr algn="ctr" eaLnBrk="1" hangingPunct="1"/>
            <a:r>
              <a:rPr lang="ru-RU" sz="1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(материалы подготовлены с учетом приказа Минфина России от 22.09.2015 № 145н </a:t>
            </a:r>
          </a:p>
          <a:p>
            <a:pPr algn="ctr" eaLnBrk="1" hangingPunct="1"/>
            <a:r>
              <a:rPr lang="ru-RU" sz="1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«Об утверждении методических рекомендаций по представлению бюджетов субъектов Российской Федерации и местных бюджетов и отчетов об их исполнении в доступной для граждан форме»)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908" y="2780928"/>
            <a:ext cx="9113513" cy="569387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marL="64008" lvl="0" algn="ctr" fontAlgn="auto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defRPr/>
            </a:pPr>
            <a:r>
              <a:rPr lang="en-US" sz="31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~ </a:t>
            </a:r>
            <a:r>
              <a:rPr lang="ru-RU" sz="31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ПРОЕКТ БЮДЖЕТА  ДЛЯ  ГРАЖДАН</a:t>
            </a:r>
            <a:r>
              <a:rPr lang="en-US" sz="31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31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~</a:t>
            </a:r>
            <a:endParaRPr lang="ru-RU" sz="3100" b="1" dirty="0" smtClean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95963" y="260350"/>
            <a:ext cx="3529012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438" name="Прямоугольник 11"/>
          <p:cNvSpPr>
            <a:spLocks noChangeArrowheads="1"/>
          </p:cNvSpPr>
          <p:nvPr/>
        </p:nvSpPr>
        <p:spPr bwMode="auto">
          <a:xfrm>
            <a:off x="7524328" y="1556792"/>
            <a:ext cx="16196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тыс. </a:t>
            </a:r>
            <a:r>
              <a:rPr lang="ru-RU" sz="1400" b="1" dirty="0"/>
              <a:t>рублей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93610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Собственные доходы проекта бюджета Сулинского сельского поселения Миллеровского района</a:t>
            </a:r>
          </a:p>
        </p:txBody>
      </p:sp>
      <p:graphicFrame>
        <p:nvGraphicFramePr>
          <p:cNvPr id="9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1077675"/>
              </p:ext>
            </p:extLst>
          </p:nvPr>
        </p:nvGraphicFramePr>
        <p:xfrm>
          <a:off x="0" y="2132856"/>
          <a:ext cx="9396536" cy="450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" name="Содержимое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2178088"/>
              </p:ext>
            </p:extLst>
          </p:nvPr>
        </p:nvGraphicFramePr>
        <p:xfrm>
          <a:off x="323528" y="620688"/>
          <a:ext cx="8064896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7543800" y="1484784"/>
            <a:ext cx="1600200" cy="995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Всего </a:t>
            </a:r>
            <a:r>
              <a:rPr lang="ru-RU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7742,2</a:t>
            </a:r>
            <a:r>
              <a:rPr lang="ru-RU" b="1" dirty="0" smtClean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    </a:t>
            </a:r>
            <a:r>
              <a:rPr lang="ru-RU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тыс. рублей</a:t>
            </a:r>
            <a:endParaRPr lang="ru-RU" b="1" dirty="0">
              <a:solidFill>
                <a:srgbClr val="FF0000"/>
              </a:solidFill>
              <a:latin typeface="Cambria Math" pitchFamily="18" charset="0"/>
              <a:ea typeface="Cambria Math" pitchFamily="18" charset="0"/>
              <a:cs typeface="Arial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0" y="548680"/>
            <a:ext cx="9144000" cy="72008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Проекта бюджета Сулинского сельского поселения Миллеровского района 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ГОДУ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724525" y="260350"/>
            <a:ext cx="3419475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Номер слайда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1510F-C643-4AA0-8380-EABBD49AD4DE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41" name="TextBox 37"/>
          <p:cNvSpPr txBox="1">
            <a:spLocks noChangeArrowheads="1"/>
          </p:cNvSpPr>
          <p:nvPr/>
        </p:nvSpPr>
        <p:spPr bwMode="auto">
          <a:xfrm>
            <a:off x="506851" y="5820469"/>
            <a:ext cx="41764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Налог на имущество физ. лиц -227,7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grpSp>
        <p:nvGrpSpPr>
          <p:cNvPr id="2" name="Группа 47"/>
          <p:cNvGrpSpPr>
            <a:grpSpLocks/>
          </p:cNvGrpSpPr>
          <p:nvPr/>
        </p:nvGrpSpPr>
        <p:grpSpPr bwMode="auto">
          <a:xfrm>
            <a:off x="467544" y="5373216"/>
            <a:ext cx="8136904" cy="1171872"/>
            <a:chOff x="677110" y="5013167"/>
            <a:chExt cx="7954460" cy="1236390"/>
          </a:xfrm>
        </p:grpSpPr>
        <p:sp>
          <p:nvSpPr>
            <p:cNvPr id="20515" name="TextBox 31"/>
            <p:cNvSpPr txBox="1">
              <a:spLocks noChangeArrowheads="1"/>
            </p:cNvSpPr>
            <p:nvPr/>
          </p:nvSpPr>
          <p:spPr bwMode="auto">
            <a:xfrm>
              <a:off x="683568" y="5013169"/>
              <a:ext cx="4146757" cy="324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solidFill>
                    <a:prstClr val="black"/>
                  </a:solidFill>
                  <a:cs typeface="Arial" charset="0"/>
                </a:rPr>
                <a:t>Налог на доходы физических лиц – </a:t>
              </a:r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1223,8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11" name="TextBox 34"/>
            <p:cNvSpPr txBox="1">
              <a:spLocks noChangeArrowheads="1"/>
            </p:cNvSpPr>
            <p:nvPr/>
          </p:nvSpPr>
          <p:spPr bwMode="auto">
            <a:xfrm>
              <a:off x="683568" y="5241087"/>
              <a:ext cx="4357936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Единый сельскохозяйственный налог –884,0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09" name="TextBox 35"/>
            <p:cNvSpPr txBox="1">
              <a:spLocks noChangeArrowheads="1"/>
            </p:cNvSpPr>
            <p:nvPr/>
          </p:nvSpPr>
          <p:spPr bwMode="auto">
            <a:xfrm>
              <a:off x="5406195" y="5013167"/>
              <a:ext cx="3225375" cy="552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Доходы получаемые в виде арендной платы – 3602,5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03" name="TextBox 37"/>
            <p:cNvSpPr txBox="1">
              <a:spLocks noChangeArrowheads="1"/>
            </p:cNvSpPr>
            <p:nvPr/>
          </p:nvSpPr>
          <p:spPr bwMode="auto">
            <a:xfrm>
              <a:off x="677110" y="5924835"/>
              <a:ext cx="3577342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Государственная пошлина– 14,1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29" name="TextBox 37"/>
          <p:cNvSpPr txBox="1">
            <a:spLocks noChangeArrowheads="1"/>
          </p:cNvSpPr>
          <p:nvPr/>
        </p:nvSpPr>
        <p:spPr bwMode="auto">
          <a:xfrm>
            <a:off x="567424" y="6047604"/>
            <a:ext cx="48136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Земельный налог– 3498,1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0" name="TextBox 35"/>
          <p:cNvSpPr txBox="1">
            <a:spLocks noChangeArrowheads="1"/>
          </p:cNvSpPr>
          <p:nvPr/>
        </p:nvSpPr>
        <p:spPr bwMode="auto">
          <a:xfrm>
            <a:off x="5305096" y="5786100"/>
            <a:ext cx="32993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Штрафы, санкции– 18,1</a:t>
            </a:r>
          </a:p>
          <a:p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79512" y="5445224"/>
            <a:ext cx="144016" cy="144016"/>
          </a:xfrm>
          <a:prstGeom prst="rect">
            <a:avLst/>
          </a:prstGeom>
          <a:solidFill>
            <a:srgbClr val="1FD15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179512" y="5661248"/>
            <a:ext cx="144016" cy="144016"/>
          </a:xfrm>
          <a:prstGeom prst="rect">
            <a:avLst/>
          </a:prstGeom>
          <a:solidFill>
            <a:srgbClr val="FB998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179512" y="5877272"/>
            <a:ext cx="144016" cy="144016"/>
          </a:xfrm>
          <a:prstGeom prst="rect">
            <a:avLst/>
          </a:prstGeom>
          <a:solidFill>
            <a:srgbClr val="95358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179512" y="6093296"/>
            <a:ext cx="144016" cy="1440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179512" y="6309320"/>
            <a:ext cx="144016" cy="1440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5004048" y="5445224"/>
            <a:ext cx="144016" cy="144016"/>
          </a:xfrm>
          <a:prstGeom prst="rect">
            <a:avLst/>
          </a:prstGeom>
          <a:solidFill>
            <a:srgbClr val="53D2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5004048" y="5877272"/>
            <a:ext cx="144016" cy="14401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692696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kern="0" dirty="0">
                <a:solidFill>
                  <a:srgbClr val="2683C6">
                    <a:lumMod val="75000"/>
                  </a:srgbClr>
                </a:solidFill>
                <a:latin typeface="Trebuchet MS,Bold" charset="0"/>
                <a:cs typeface="Times New Roman" panose="02020603050405020304" pitchFamily="18" charset="0"/>
              </a:rPr>
              <a:t>ДИНАМИКА ПОСТУПЛЕНИЙ НАЛОГА НА ДОХОДЫ ФИЗИЧЕСКИХ ЛИЦ В БЮДЖЕТ </a:t>
            </a:r>
            <a:r>
              <a:rPr lang="ru-RU" b="1" kern="0" dirty="0" smtClean="0">
                <a:solidFill>
                  <a:srgbClr val="2683C6">
                    <a:lumMod val="75000"/>
                  </a:srgbClr>
                </a:solidFill>
                <a:latin typeface="Trebuchet MS,Bold" charset="0"/>
                <a:cs typeface="Times New Roman" panose="02020603050405020304" pitchFamily="18" charset="0"/>
              </a:rPr>
              <a:t>СУЛИНСКОГО СЕЛЬСКОГО ПОСЕЛЕНИЯ МИЛЛЕРОВСКОГО </a:t>
            </a:r>
            <a:r>
              <a:rPr lang="ru-RU" b="1" kern="0" dirty="0">
                <a:solidFill>
                  <a:srgbClr val="2683C6">
                    <a:lumMod val="75000"/>
                  </a:srgbClr>
                </a:solidFill>
                <a:latin typeface="Trebuchet MS,Bold" charset="0"/>
                <a:cs typeface="Times New Roman" panose="02020603050405020304" pitchFamily="18" charset="0"/>
              </a:rPr>
              <a:t>РАЙОНА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875073940"/>
              </p:ext>
            </p:extLst>
          </p:nvPr>
        </p:nvGraphicFramePr>
        <p:xfrm>
          <a:off x="173372" y="2060848"/>
          <a:ext cx="8700118" cy="3742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3879317"/>
              </p:ext>
            </p:extLst>
          </p:nvPr>
        </p:nvGraphicFramePr>
        <p:xfrm>
          <a:off x="925803" y="1591054"/>
          <a:ext cx="7632848" cy="4934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70497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692696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kern="0" dirty="0">
                <a:solidFill>
                  <a:srgbClr val="2683C6">
                    <a:lumMod val="75000"/>
                  </a:srgbClr>
                </a:solidFill>
                <a:latin typeface="Trebuchet MS,Bold" charset="0"/>
                <a:cs typeface="Times New Roman" panose="02020603050405020304" pitchFamily="18" charset="0"/>
              </a:rPr>
              <a:t>ДИНАМИКА ПОСТУПЛЕНИЙ </a:t>
            </a:r>
            <a:r>
              <a:rPr lang="ru-RU" b="1" kern="0" dirty="0" smtClean="0">
                <a:solidFill>
                  <a:srgbClr val="2683C6">
                    <a:lumMod val="75000"/>
                  </a:srgbClr>
                </a:solidFill>
                <a:latin typeface="Trebuchet MS,Bold" charset="0"/>
                <a:cs typeface="Times New Roman" panose="02020603050405020304" pitchFamily="18" charset="0"/>
              </a:rPr>
              <a:t>ЕДИНОГО СЕЛЬСКОХОЗЯЙСТВЕННОГО НАЛОГА В </a:t>
            </a:r>
            <a:r>
              <a:rPr lang="ru-RU" b="1" kern="0" dirty="0">
                <a:solidFill>
                  <a:srgbClr val="2683C6">
                    <a:lumMod val="75000"/>
                  </a:srgbClr>
                </a:solidFill>
                <a:latin typeface="Trebuchet MS,Bold" charset="0"/>
                <a:cs typeface="Times New Roman" panose="02020603050405020304" pitchFamily="18" charset="0"/>
              </a:rPr>
              <a:t>БЮДЖЕТ </a:t>
            </a:r>
            <a:r>
              <a:rPr lang="ru-RU" b="1" kern="0" dirty="0" smtClean="0">
                <a:solidFill>
                  <a:srgbClr val="2683C6">
                    <a:lumMod val="75000"/>
                  </a:srgbClr>
                </a:solidFill>
                <a:latin typeface="Trebuchet MS,Bold" charset="0"/>
                <a:cs typeface="Times New Roman" panose="02020603050405020304" pitchFamily="18" charset="0"/>
              </a:rPr>
              <a:t>СУЛИНСКОГО СЕЛЬСКОГО ПОСЕЛЕНИЯ МИЛЛЕРОВСКОГО </a:t>
            </a:r>
            <a:r>
              <a:rPr lang="ru-RU" b="1" kern="0" dirty="0">
                <a:solidFill>
                  <a:srgbClr val="2683C6">
                    <a:lumMod val="75000"/>
                  </a:srgbClr>
                </a:solidFill>
                <a:latin typeface="Trebuchet MS,Bold" charset="0"/>
                <a:cs typeface="Times New Roman" panose="02020603050405020304" pitchFamily="18" charset="0"/>
              </a:rPr>
              <a:t>РАЙОНА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950180241"/>
              </p:ext>
            </p:extLst>
          </p:nvPr>
        </p:nvGraphicFramePr>
        <p:xfrm>
          <a:off x="173372" y="2060848"/>
          <a:ext cx="8700118" cy="3742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8609383"/>
              </p:ext>
            </p:extLst>
          </p:nvPr>
        </p:nvGraphicFramePr>
        <p:xfrm>
          <a:off x="19291" y="1616026"/>
          <a:ext cx="9177736" cy="4941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2978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51710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rgbClr val="4F81BD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Объем безвозмездных поступлений от других бюджетов бюджетной системы Российской Федерации в бюджет Сулинского сельского поселения Миллеровского района</a:t>
            </a:r>
            <a:r>
              <a:rPr lang="ru-RU" sz="1800" dirty="0">
                <a:latin typeface="Calibri"/>
                <a:ea typeface="Times New Roman"/>
                <a:cs typeface="Times New Roman"/>
              </a:rPr>
              <a:t/>
            </a:r>
            <a:br>
              <a:rPr lang="ru-RU" sz="1800" dirty="0">
                <a:latin typeface="Calibri"/>
                <a:ea typeface="Times New Roman"/>
                <a:cs typeface="Times New Roman"/>
              </a:rPr>
            </a:b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0604190"/>
              </p:ext>
            </p:extLst>
          </p:nvPr>
        </p:nvGraphicFramePr>
        <p:xfrm>
          <a:off x="457200" y="3178474"/>
          <a:ext cx="8229599" cy="2723950"/>
        </p:xfrm>
        <a:graphic>
          <a:graphicData uri="http://schemas.openxmlformats.org/drawingml/2006/table">
            <a:tbl>
              <a:tblPr firstRow="1" firstCol="1" bandRow="1"/>
              <a:tblGrid>
                <a:gridCol w="3682752"/>
                <a:gridCol w="1314764"/>
                <a:gridCol w="1077186"/>
                <a:gridCol w="1077186"/>
                <a:gridCol w="1077711"/>
              </a:tblGrid>
              <a:tr h="7071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2022 год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Проект 2023</a:t>
                      </a:r>
                      <a:r>
                        <a:rPr lang="ru-RU" sz="1500" b="1" baseline="0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год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Проект 2024</a:t>
                      </a:r>
                      <a:r>
                        <a:rPr lang="ru-RU" sz="1500" b="1" baseline="0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год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Проект 2025 год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4340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2630,0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3189,9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1980,3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1719,0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5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Дотации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2387,2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2936,9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1718,8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1718,8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Субвенции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242,8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253,0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261,5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0,2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8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Субсидии и иные межбюджетные трансферты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958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-837893"/>
            <a:ext cx="8424936" cy="734699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620688"/>
            <a:ext cx="7416824" cy="136815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Динамика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расходов </a:t>
            </a:r>
            <a:b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бюджета Сулинского сельского поселения Миллеровского района               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1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66273576"/>
              </p:ext>
            </p:extLst>
          </p:nvPr>
        </p:nvGraphicFramePr>
        <p:xfrm>
          <a:off x="-353573" y="421739"/>
          <a:ext cx="9468544" cy="4563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6900" name="Rectangle 4"/>
          <p:cNvSpPr>
            <a:spLocks noChangeArrowheads="1"/>
          </p:cNvSpPr>
          <p:nvPr/>
        </p:nvSpPr>
        <p:spPr bwMode="auto">
          <a:xfrm>
            <a:off x="323528" y="1988840"/>
            <a:ext cx="136815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796136" y="260648"/>
            <a:ext cx="295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739876875"/>
              </p:ext>
            </p:extLst>
          </p:nvPr>
        </p:nvGraphicFramePr>
        <p:xfrm>
          <a:off x="227776" y="1988840"/>
          <a:ext cx="8736711" cy="3946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672"/>
            <a:ext cx="9144000" cy="10953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Сулинского сельского поселения Миллеровского района в 2023 году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 12658,2</a:t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 </a:t>
            </a:r>
            <a:r>
              <a:rPr lang="ru-RU" sz="25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тыс. рублей</a:t>
            </a:r>
            <a:endParaRPr lang="ru-RU" sz="20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0" name="Object 5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903416591"/>
              </p:ext>
            </p:extLst>
          </p:nvPr>
        </p:nvGraphicFramePr>
        <p:xfrm>
          <a:off x="86296" y="1556792"/>
          <a:ext cx="9057704" cy="54376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796136" y="260648"/>
            <a:ext cx="3024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660232" y="1052736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/>
              <a:t>тыс. рублей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8457"/>
            <a:ext cx="5436096" cy="3960439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76673"/>
            <a:ext cx="8892480" cy="792087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Сулинского сельского поселения Миллеровского района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социальную сферу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 2023 году – 4991,3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тыс.рублей</a:t>
            </a:r>
            <a:endParaRPr lang="ru-RU" sz="1600" b="1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6136" y="260648"/>
            <a:ext cx="3024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00186" y="5635069"/>
            <a:ext cx="1656184" cy="7823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Культура, кинематография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(98,4%)</a:t>
            </a:r>
            <a:endParaRPr lang="ru-RU" sz="14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68170" y="5805264"/>
            <a:ext cx="1472652" cy="84224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</a:p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(1,6%)</a:t>
            </a:r>
            <a:endParaRPr lang="ru-RU" sz="1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:p14="http://schemas.microsoft.com/office/powerpoint/2010/main" val="3287408434"/>
              </p:ext>
            </p:extLst>
          </p:nvPr>
        </p:nvGraphicFramePr>
        <p:xfrm>
          <a:off x="1475656" y="3231715"/>
          <a:ext cx="5976664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4" name="Диаграмма 33"/>
          <p:cNvGraphicFramePr/>
          <p:nvPr>
            <p:extLst>
              <p:ext uri="{D42A27DB-BD31-4B8C-83A1-F6EECF244321}">
                <p14:modId xmlns:p14="http://schemas.microsoft.com/office/powerpoint/2010/main" val="2385852057"/>
              </p:ext>
            </p:extLst>
          </p:nvPr>
        </p:nvGraphicFramePr>
        <p:xfrm>
          <a:off x="5130935" y="1628800"/>
          <a:ext cx="3918930" cy="4788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3400"/>
            <a:ext cx="8712968" cy="1095400"/>
          </a:xfrm>
        </p:spPr>
        <p:txBody>
          <a:bodyPr>
            <a:normAutofit/>
          </a:bodyPr>
          <a:lstStyle/>
          <a:p>
            <a:pPr algn="ctr"/>
            <a:r>
              <a:rPr lang="ru-RU" sz="2700" b="1" u="sng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Структура расходов по разделу </a:t>
            </a:r>
            <a:r>
              <a:rPr lang="ru-RU" sz="2700" b="1" u="sng" kern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«Культура, кинематография</a:t>
            </a:r>
            <a: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» </a:t>
            </a:r>
            <a:r>
              <a:rPr lang="ru-RU" sz="2700" b="1" u="sng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на 2023 год</a:t>
            </a:r>
            <a:r>
              <a:rPr lang="ru-RU" sz="27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  </a:t>
            </a:r>
            <a:r>
              <a:rPr lang="ru-RU" sz="27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 </a:t>
            </a:r>
            <a:r>
              <a:rPr lang="ru-RU" sz="27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        </a:t>
            </a:r>
            <a:endPara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785509573"/>
              </p:ext>
            </p:extLst>
          </p:nvPr>
        </p:nvGraphicFramePr>
        <p:xfrm>
          <a:off x="-23664" y="1484784"/>
          <a:ext cx="9144000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796136" y="260648"/>
            <a:ext cx="3024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796136" y="116634"/>
            <a:ext cx="30963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dirty="0" smtClean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1860" name="AutoShape 4" descr="На утилизацию можно жаловаться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648072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по разделу «Социальная политика» на 2023 год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576901" y="2522051"/>
            <a:ext cx="4240275" cy="302983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innerShdw blurRad="114300">
              <a:prstClr val="black"/>
            </a:innerShdw>
          </a:effectLst>
          <a:extLst/>
        </p:spPr>
      </p:pic>
      <p:sp>
        <p:nvSpPr>
          <p:cNvPr id="3" name="Прямоугольник 2"/>
          <p:cNvSpPr/>
          <p:nvPr/>
        </p:nvSpPr>
        <p:spPr>
          <a:xfrm>
            <a:off x="4211960" y="2682642"/>
            <a:ext cx="446449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1400" b="1" dirty="0">
              <a:solidFill>
                <a:srgbClr val="C0504D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endParaRPr lang="ru-RU" sz="1400" b="1" dirty="0" smtClean="0">
              <a:solidFill>
                <a:srgbClr val="C0504D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endParaRPr lang="ru-RU" sz="1400" b="1" dirty="0">
              <a:solidFill>
                <a:srgbClr val="C0504D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endParaRPr lang="ru-RU" sz="1400" b="1" dirty="0" smtClean="0">
              <a:solidFill>
                <a:srgbClr val="C0504D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endParaRPr lang="ru-RU" sz="1400" b="1" dirty="0">
              <a:solidFill>
                <a:srgbClr val="C0504D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5508104" y="1844824"/>
            <a:ext cx="3024336" cy="3816424"/>
          </a:xfrm>
          <a:prstGeom prst="wedgeRoundRectCallout">
            <a:avLst>
              <a:gd name="adj1" fmla="val -93299"/>
              <a:gd name="adj2" fmla="val 6239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Выплата государственной пенсии за выслугу лет лицам, замещавшим муниципальные должности муниципальной службы: </a:t>
            </a:r>
          </a:p>
          <a:p>
            <a:pPr algn="ctr"/>
            <a:r>
              <a:rPr lang="ru-RU" dirty="0" smtClean="0"/>
              <a:t>2023 год -                                 78,8 </a:t>
            </a:r>
            <a:r>
              <a:rPr lang="ru-RU" dirty="0" err="1" smtClean="0"/>
              <a:t>тыс.рублей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303" y="3644643"/>
            <a:ext cx="3280865" cy="3024336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6" name="TextBox 5"/>
          <p:cNvSpPr txBox="1"/>
          <p:nvPr/>
        </p:nvSpPr>
        <p:spPr>
          <a:xfrm>
            <a:off x="5796136" y="260648"/>
            <a:ext cx="309634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59087" y="682377"/>
            <a:ext cx="3888432" cy="1306464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12192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Положение послания Президента Федеральному Собранию, определяющие бюджетную политику</a:t>
            </a:r>
            <a:endParaRPr lang="en-US" sz="1600" b="1" kern="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932040" y="682377"/>
            <a:ext cx="3672408" cy="1306464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областного закона </a:t>
            </a:r>
            <a:r>
              <a:rPr lang="en-US" sz="1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</a:t>
            </a:r>
            <a:r>
              <a:rPr lang="ru-RU" sz="1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en-US" sz="1600" b="1" kern="0" spc="-18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областном</a:t>
            </a:r>
            <a:r>
              <a:rPr lang="en-US" sz="1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бюджете</a:t>
            </a:r>
            <a:r>
              <a:rPr lang="en-US" sz="1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1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r>
              <a:rPr lang="en-US" sz="1600" b="1" kern="0" spc="-14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r>
              <a:rPr lang="en-US" sz="1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6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1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плановый</a:t>
            </a:r>
            <a:r>
              <a:rPr lang="en-US" sz="1600" b="1" kern="0" spc="-1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</a:t>
            </a:r>
            <a:r>
              <a:rPr lang="en-US" sz="1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r>
              <a:rPr lang="en-US" sz="1600" b="1" kern="0" spc="-14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1600" b="1" kern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en-US" sz="16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  <a:r>
              <a:rPr lang="en-US" sz="1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algn="ctr"/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39552" y="3573016"/>
            <a:ext cx="2088232" cy="3024336"/>
          </a:xfrm>
          <a:prstGeom prst="roundRect">
            <a:avLst/>
          </a:prstGeom>
          <a:solidFill>
            <a:srgbClr val="CCFF3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Муниципальные программы Сулинского сельского  поселения</a:t>
            </a:r>
            <a:endParaRPr lang="ru-RU" sz="1400" b="1" i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084168" y="4221087"/>
            <a:ext cx="2808312" cy="2454969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</a:t>
            </a:r>
            <a:r>
              <a:rPr lang="en-US" sz="1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</a:t>
            </a:r>
            <a:r>
              <a:rPr lang="en-US" sz="1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бюджетной</a:t>
            </a:r>
            <a:r>
              <a:rPr lang="en-US" sz="1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4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налоговой</a:t>
            </a:r>
            <a:r>
              <a:rPr lang="en-US" sz="1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политики</a:t>
            </a:r>
            <a:r>
              <a:rPr lang="ru-RU" sz="1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Сулинского сельского поселения </a:t>
            </a:r>
            <a:r>
              <a:rPr lang="en-US" sz="1400" b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14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2023-2025 </a:t>
            </a:r>
            <a:r>
              <a:rPr lang="en-US" sz="14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  <a:r>
              <a:rPr lang="ru-RU" sz="1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en-US" sz="1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4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</a:t>
            </a:r>
            <a:r>
              <a:rPr lang="ru-RU" sz="1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Сулинского сельского поселения </a:t>
            </a:r>
            <a:r>
              <a:rPr lang="en-US" sz="14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</a:t>
            </a:r>
            <a:r>
              <a:rPr lang="en-US" sz="14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en-US" sz="1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8.10.2022 № 85</a:t>
            </a:r>
            <a:r>
              <a:rPr lang="en-US" sz="14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400" kern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Двойная стрелка влево/вправо 15"/>
          <p:cNvSpPr/>
          <p:nvPr/>
        </p:nvSpPr>
        <p:spPr>
          <a:xfrm>
            <a:off x="107504" y="1628800"/>
            <a:ext cx="9036496" cy="1944216"/>
          </a:xfrm>
          <a:prstGeom prst="left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Основа формирования бюджета Сулинского сельского поселения Миллеровского района</a:t>
            </a:r>
            <a:b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</a:br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на 2023 год и на плановый период 2024 и 2025 годов</a:t>
            </a:r>
          </a:p>
          <a:p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6160" y="2864386"/>
            <a:ext cx="3083030" cy="1911645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4325" y="925221"/>
            <a:ext cx="3131894" cy="223224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37" name="Прямоугольник 36"/>
          <p:cNvSpPr/>
          <p:nvPr/>
        </p:nvSpPr>
        <p:spPr>
          <a:xfrm>
            <a:off x="765151" y="1428986"/>
            <a:ext cx="4176464" cy="63186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Расходы на мероприятия в области коммунального хозяйства – 0,0 тыс. рублей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295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39552" y="637749"/>
            <a:ext cx="8496944" cy="648072"/>
          </a:xfrm>
          <a:prstGeom prst="rect">
            <a:avLst/>
          </a:prstGeom>
          <a:solidFill>
            <a:schemeClr val="lt1">
              <a:alpha val="7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Расходы по разделу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«жилищно-коммунальное хозяйство»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в 2023 году –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Times New Roman" pitchFamily="18" charset="0"/>
              </a:rPr>
              <a:t>783,0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Times New Roman" pitchFamily="18" charset="0"/>
              </a:rPr>
              <a:t>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тыс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. рублей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5877256" y="1124744"/>
            <a:ext cx="1502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n-lt"/>
              </a:rPr>
              <a:t>млн. рублей</a:t>
            </a:r>
            <a:endParaRPr lang="ru-RU" dirty="0">
              <a:latin typeface="+mn-lt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4572000" y="3952323"/>
            <a:ext cx="4032448" cy="62880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/>
                <a:ea typeface="Times New Roman"/>
              </a:rPr>
              <a:t>Расходы на озеленение территории </a:t>
            </a:r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поселения – 5,0 тыс. рублей  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995936" y="3157469"/>
            <a:ext cx="4752528" cy="5760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/>
                <a:ea typeface="Times New Roman"/>
              </a:rPr>
              <a:t>Расходы на содержание мест </a:t>
            </a:r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захоронения- 22,5 тыс. рублей  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292080" y="5373217"/>
            <a:ext cx="3024336" cy="61507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/>
                <a:ea typeface="Times New Roman"/>
              </a:rPr>
              <a:t>Расходы на прочие мероприятия по </a:t>
            </a:r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благоустройству- 24,0 </a:t>
            </a:r>
            <a:r>
              <a:rPr lang="ru-RU" sz="1400" dirty="0" err="1" smtClean="0">
                <a:solidFill>
                  <a:schemeClr val="tx1"/>
                </a:solidFill>
                <a:latin typeface="Times New Roman"/>
                <a:ea typeface="Times New Roman"/>
              </a:rPr>
              <a:t>тыс.рублей</a:t>
            </a:r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162869" y="4776031"/>
            <a:ext cx="4896544" cy="4680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/>
                <a:ea typeface="Times New Roman"/>
              </a:rPr>
              <a:t>Расходы на ремонт и содержание сетей уличного </a:t>
            </a:r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освещения (лимит уличного освещения) – 731,5 </a:t>
            </a:r>
            <a:r>
              <a:rPr lang="ru-RU" sz="1400" dirty="0" err="1" smtClean="0">
                <a:solidFill>
                  <a:schemeClr val="tx1"/>
                </a:solidFill>
                <a:latin typeface="Times New Roman"/>
                <a:ea typeface="Times New Roman"/>
              </a:rPr>
              <a:t>тыс.рублей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11560" y="2240868"/>
            <a:ext cx="4896544" cy="4680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Разработка проектной документации на строительство и реконструкцию объектов газификации– 0,0 </a:t>
            </a:r>
            <a:r>
              <a:rPr lang="ru-RU" sz="1400" dirty="0" err="1" smtClean="0">
                <a:solidFill>
                  <a:schemeClr val="tx1"/>
                </a:solidFill>
                <a:latin typeface="Times New Roman"/>
                <a:ea typeface="Times New Roman"/>
              </a:rPr>
              <a:t>тыс.рублей</a:t>
            </a:r>
            <a:endParaRPr lang="ru-RU" sz="14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44008" y="260648"/>
            <a:ext cx="410445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8680"/>
            <a:ext cx="8928992" cy="720080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7715250" algn="l"/>
              </a:tabLst>
            </a:pPr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Сулинского сельского поселения Миллеровского района, формируемые </a:t>
            </a: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 рамках муниципальных программ Сулинского сельского поселения</a:t>
            </a:r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и непрограммные расходы (</a:t>
            </a:r>
            <a:r>
              <a:rPr lang="ru-RU" sz="1600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тыс.рублей</a:t>
            </a:r>
            <a:r>
              <a:rPr lang="ru-RU" sz="18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b="1" spc="-15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9799492"/>
              </p:ext>
            </p:extLst>
          </p:nvPr>
        </p:nvGraphicFramePr>
        <p:xfrm>
          <a:off x="323528" y="1021201"/>
          <a:ext cx="8352928" cy="586832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752528"/>
                <a:gridCol w="1224136"/>
                <a:gridCol w="1152128"/>
                <a:gridCol w="1224136"/>
              </a:tblGrid>
              <a:tr h="360040">
                <a:tc>
                  <a:txBody>
                    <a:bodyPr/>
                    <a:lstStyle/>
                    <a:p>
                      <a:endParaRPr lang="ru-RU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Проект 2023 год</a:t>
                      </a:r>
                      <a:endParaRPr lang="ru-RU" sz="1400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Проект 2024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Проект 2025год</a:t>
                      </a:r>
                    </a:p>
                  </a:txBody>
                  <a:tcPr/>
                </a:tc>
              </a:tr>
              <a:tr h="552272">
                <a:tc>
                  <a:txBody>
                    <a:bodyPr/>
                    <a:lstStyle/>
                    <a:p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</a:t>
                      </a:r>
                      <a:r>
                        <a:rPr lang="ru-RU" sz="12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Управление муниципальными финансами и создание условий для эффективного управления муниципальными финансами»</a:t>
                      </a:r>
                      <a:endParaRPr lang="ru-RU" sz="1200" b="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6520,5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6269,4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6241,2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62488">
                <a:tc>
                  <a:txBody>
                    <a:bodyPr/>
                    <a:lstStyle/>
                    <a:p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«Муниципальная политика»</a:t>
                      </a:r>
                      <a:endParaRPr lang="ru-RU" sz="1400" b="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10,0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89736">
                <a:tc>
                  <a:txBody>
                    <a:bodyPr/>
                    <a:lstStyle/>
                    <a:p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«Обеспечение пожарной безопасности и безопасности людей на водных объектах»</a:t>
                      </a:r>
                      <a:endParaRPr lang="ru-RU" sz="1400" b="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11,0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19648">
                <a:tc>
                  <a:txBody>
                    <a:bodyPr/>
                    <a:lstStyle/>
                    <a:p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</a:t>
                      </a:r>
                      <a:r>
                        <a:rPr lang="ru-RU" sz="13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Обеспечение качественными жилищно-коммунальными услугами населения Сулинского сельского поселения»</a:t>
                      </a:r>
                      <a:endParaRPr lang="ru-RU" sz="1300" b="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783,0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719,1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747,9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24866">
                <a:tc>
                  <a:txBody>
                    <a:bodyPr/>
                    <a:lstStyle/>
                    <a:p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«Информационное общество»</a:t>
                      </a:r>
                      <a:endParaRPr lang="ru-RU" sz="1400" b="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2,0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99366">
                <a:tc>
                  <a:txBody>
                    <a:bodyPr/>
                    <a:lstStyle/>
                    <a:p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«Обеспечение общественного порядка</a:t>
                      </a:r>
                      <a:r>
                        <a:rPr lang="ru-RU" sz="1400" b="0" i="1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и противодействие преступности</a:t>
                      </a:r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»</a:t>
                      </a:r>
                      <a:endParaRPr lang="ru-RU" sz="1400" b="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1,0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41246"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</a:pPr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«Развитие культуры»</a:t>
                      </a:r>
                      <a:endParaRPr lang="ru-RU" sz="1400" b="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4912,5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4060,1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3999,1</a:t>
                      </a:r>
                    </a:p>
                    <a:p>
                      <a:pPr lvl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361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«Социальная поддержка граждан»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78,8</a:t>
                      </a:r>
                    </a:p>
                    <a:p>
                      <a:pPr algn="r"/>
                      <a:endParaRPr lang="ru-RU" sz="1400" b="1" i="1" dirty="0" smtClean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Обеспечение жильем граждан, проживающих и работающих в сельской местности</a:t>
                      </a:r>
                      <a:endParaRPr kumimoji="0" lang="ru-RU" sz="1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299">
                <a:tc>
                  <a:txBody>
                    <a:bodyPr/>
                    <a:lstStyle/>
                    <a:p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Реализация функций иных органов местного самоуправления Сулинского сельского поселения</a:t>
                      </a:r>
                      <a:endParaRPr lang="ru-RU" sz="1200" b="0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339,4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607,4</a:t>
                      </a:r>
                      <a:endParaRPr lang="ru-RU" sz="1400" b="0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645,5</a:t>
                      </a:r>
                      <a:endParaRPr lang="ru-RU" sz="1400" b="0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2404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Программные</a:t>
                      </a:r>
                      <a:r>
                        <a:rPr lang="ru-RU" sz="1200" b="1" i="1" baseline="0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расходы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Непрограммные расходы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12318,8</a:t>
                      </a:r>
                    </a:p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339,4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11048,6</a:t>
                      </a:r>
                    </a:p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607,4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10988,2</a:t>
                      </a:r>
                    </a:p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645,5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3400"/>
            <a:ext cx="8712968" cy="6633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kern="0" dirty="0" smtClean="0">
                <a:solidFill>
                  <a:srgbClr val="EAA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Структура расходов </a:t>
            </a:r>
            <a:r>
              <a:rPr lang="ru-RU" sz="2700" b="1" kern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по муниципальным программам </a:t>
            </a:r>
            <a:r>
              <a:rPr lang="ru-RU" sz="27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Миллеровского района в 2023 году   </a:t>
            </a:r>
            <a:r>
              <a:rPr lang="ru-RU" sz="27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       </a:t>
            </a:r>
            <a:endPara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4008288731"/>
              </p:ext>
            </p:extLst>
          </p:nvPr>
        </p:nvGraphicFramePr>
        <p:xfrm>
          <a:off x="0" y="1268760"/>
          <a:ext cx="9144000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64088" y="260648"/>
            <a:ext cx="34563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96136" y="260648"/>
            <a:ext cx="295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8680"/>
            <a:ext cx="8928992" cy="936104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7715250" algn="l"/>
              </a:tabLst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муниципального долга </a:t>
            </a: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Сулинского сельского поселения на 2023-2025годы</a:t>
            </a:r>
            <a:endParaRPr lang="ru-RU" sz="2800" b="1" spc="-15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6949125"/>
              </p:ext>
            </p:extLst>
          </p:nvPr>
        </p:nvGraphicFramePr>
        <p:xfrm>
          <a:off x="323528" y="2348879"/>
          <a:ext cx="8568955" cy="222567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210247"/>
                <a:gridCol w="1339677"/>
                <a:gridCol w="1339677"/>
                <a:gridCol w="1339677"/>
                <a:gridCol w="1339677"/>
              </a:tblGrid>
              <a:tr h="1036957"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Наименование </a:t>
                      </a:r>
                    </a:p>
                    <a:p>
                      <a:pPr algn="ctr"/>
                      <a:r>
                        <a:rPr lang="ru-RU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вида долгового обязательства</a:t>
                      </a:r>
                      <a:endParaRPr lang="ru-RU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Бюджет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(на 01.01.2023)</a:t>
                      </a:r>
                    </a:p>
                    <a:p>
                      <a:pPr algn="ctr"/>
                      <a:endParaRPr lang="ru-RU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Проект бюджета</a:t>
                      </a:r>
                    </a:p>
                    <a:p>
                      <a:pPr algn="ctr"/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(на 01.01.2024)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Проект бюджета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(на 01.01.2025)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Проект бюджета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(на 01.01.2026)</a:t>
                      </a:r>
                    </a:p>
                  </a:txBody>
                  <a:tcPr/>
                </a:tc>
              </a:tr>
              <a:tr h="911624">
                <a:tc>
                  <a:txBody>
                    <a:bodyPr/>
                    <a:lstStyle/>
                    <a:p>
                      <a:r>
                        <a:rPr lang="ru-RU" sz="2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Муниципальный долг,</a:t>
                      </a:r>
                    </a:p>
                    <a:p>
                      <a:r>
                        <a:rPr lang="ru-RU" sz="2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всего</a:t>
                      </a:r>
                      <a:endParaRPr lang="ru-RU" sz="24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24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2400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2400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2400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596336" y="1628801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</a:t>
            </a:r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1520" y="548680"/>
            <a:ext cx="85689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Особенности составления  проекта бюджета Сулинского сельского поселения Миллеровского района на 2023 год и на плановый период 2024 и 2025 годов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l" rotWithShape="0">
                  <a:schemeClr val="tx1">
                    <a:lumMod val="95000"/>
                    <a:lumOff val="5000"/>
                  </a:schemeClr>
                </a:outerShdw>
              </a:effectLst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gray">
          <a:xfrm>
            <a:off x="-252536" y="1484784"/>
            <a:ext cx="8424936" cy="64807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" name="Rectangle 17"/>
          <p:cNvSpPr>
            <a:spLocks noChangeArrowheads="1"/>
          </p:cNvSpPr>
          <p:nvPr/>
        </p:nvSpPr>
        <p:spPr bwMode="gray">
          <a:xfrm>
            <a:off x="0" y="2204864"/>
            <a:ext cx="7380312" cy="789766"/>
          </a:xfrm>
          <a:prstGeom prst="rect">
            <a:avLst/>
          </a:prstGeom>
          <a:gradFill rotWithShape="1">
            <a:gsLst>
              <a:gs pos="0">
                <a:srgbClr val="99CC00">
                  <a:gamma/>
                  <a:tint val="0"/>
                  <a:invGamma/>
                  <a:alpha val="0"/>
                </a:srgbClr>
              </a:gs>
              <a:gs pos="100000">
                <a:srgbClr val="99CC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467544" y="2132856"/>
            <a:ext cx="6840760" cy="1074653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У</a:t>
            </a:r>
            <a:r>
              <a:rPr lang="en-US" sz="1596" b="1" kern="0" spc="-35" dirty="0" err="1">
                <a:solidFill>
                  <a:sysClr val="windowText" lastClr="000000"/>
                </a:solidFill>
                <a:latin typeface="Times New Roman,Bold"/>
              </a:rPr>
              <a:t>т</a:t>
            </a:r>
            <a:r>
              <a:rPr lang="en-US" sz="1596" b="1" kern="0" spc="-30" dirty="0" err="1">
                <a:solidFill>
                  <a:sysClr val="windowText" lastClr="000000"/>
                </a:solidFill>
                <a:latin typeface="Times New Roman,Bold"/>
              </a:rPr>
              <a:t>о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чнение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 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о</a:t>
            </a:r>
            <a:r>
              <a:rPr lang="en-US" sz="1596" b="1" kern="0" spc="-30" dirty="0" err="1">
                <a:solidFill>
                  <a:sysClr val="windowText" lastClr="000000"/>
                </a:solidFill>
                <a:latin typeface="Times New Roman,Bold"/>
              </a:rPr>
              <a:t>б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ъема</a:t>
            </a:r>
            <a:r>
              <a:rPr lang="en-US" sz="1596" b="1" kern="0" spc="-14" dirty="0">
                <a:solidFill>
                  <a:sysClr val="windowText" lastClr="000000"/>
                </a:solidFill>
                <a:latin typeface="Times New Roman,Bold"/>
              </a:rPr>
              <a:t> </a:t>
            </a:r>
            <a:r>
              <a:rPr lang="en-US" sz="1596" b="1" kern="0" spc="-17" dirty="0" err="1">
                <a:solidFill>
                  <a:sysClr val="windowText" lastClr="000000"/>
                </a:solidFill>
                <a:latin typeface="Times New Roman,Bold"/>
              </a:rPr>
              <a:t>б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езво</a:t>
            </a:r>
            <a:r>
              <a:rPr lang="en-US" sz="1596" b="1" kern="0" spc="-30" dirty="0" err="1">
                <a:solidFill>
                  <a:sysClr val="windowText" lastClr="000000"/>
                </a:solidFill>
                <a:latin typeface="Times New Roman,Bold"/>
              </a:rPr>
              <a:t>з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ме</a:t>
            </a:r>
            <a:r>
              <a:rPr lang="en-US" sz="1596" b="1" kern="0" spc="-30" dirty="0" err="1">
                <a:solidFill>
                  <a:sysClr val="windowText" lastClr="000000"/>
                </a:solidFill>
                <a:latin typeface="Times New Roman,Bold"/>
              </a:rPr>
              <a:t>з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дных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 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пос</a:t>
            </a:r>
            <a:r>
              <a:rPr lang="en-US" sz="1596" b="1" kern="0" spc="-39" dirty="0" err="1">
                <a:solidFill>
                  <a:sysClr val="windowText" lastClr="000000"/>
                </a:solidFill>
                <a:latin typeface="Times New Roman,Bold"/>
              </a:rPr>
              <a:t>т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уплений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 </a:t>
            </a:r>
            <a:r>
              <a:rPr lang="en-US" sz="1596" b="1" kern="0" spc="-17" dirty="0" err="1">
                <a:solidFill>
                  <a:sysClr val="windowText" lastClr="000000"/>
                </a:solidFill>
                <a:latin typeface="Times New Roman,Bold"/>
              </a:rPr>
              <a:t>к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о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 2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"/>
              </a:rPr>
              <a:t>-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му 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ч</a:t>
            </a:r>
            <a:r>
              <a:rPr lang="en-US" sz="1596" b="1" kern="0" spc="-19" dirty="0" err="1">
                <a:solidFill>
                  <a:sysClr val="windowText" lastClr="000000"/>
                </a:solidFill>
                <a:latin typeface="Times New Roman,Bold"/>
              </a:rPr>
              <a:t>т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ению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 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б</a:t>
            </a:r>
            <a:r>
              <a:rPr lang="en-US" sz="1596" b="1" kern="0" spc="-90" dirty="0" err="1">
                <a:solidFill>
                  <a:sysClr val="windowText" lastClr="000000"/>
                </a:solidFill>
                <a:latin typeface="Times New Roman,Bold"/>
              </a:rPr>
              <a:t>ю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д</a:t>
            </a:r>
            <a:r>
              <a:rPr lang="en-US" sz="1596" b="1" kern="0" spc="-31" dirty="0" err="1">
                <a:solidFill>
                  <a:sysClr val="windowText" lastClr="000000"/>
                </a:solidFill>
                <a:latin typeface="Times New Roman,Bold"/>
              </a:rPr>
              <a:t>ж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ета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 в 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со</a:t>
            </a:r>
            <a:r>
              <a:rPr lang="en-US" sz="1596" b="1" kern="0" spc="-17" dirty="0" err="1">
                <a:solidFill>
                  <a:sysClr val="windowText" lastClr="000000"/>
                </a:solidFill>
                <a:latin typeface="Times New Roman,Bold"/>
              </a:rPr>
              <a:t>о</a:t>
            </a:r>
            <a:r>
              <a:rPr lang="en-US" sz="1596" b="1" kern="0" spc="-15" dirty="0" err="1">
                <a:solidFill>
                  <a:sysClr val="windowText" lastClr="000000"/>
                </a:solidFill>
                <a:latin typeface="Times New Roman,Bold"/>
              </a:rPr>
              <a:t>т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ветс</a:t>
            </a:r>
            <a:r>
              <a:rPr lang="en-US" sz="1596" b="1" kern="0" spc="-15" dirty="0" err="1">
                <a:solidFill>
                  <a:sysClr val="windowText" lastClr="000000"/>
                </a:solidFill>
                <a:latin typeface="Times New Roman,Bold"/>
              </a:rPr>
              <a:t>т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вии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 с 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проек</a:t>
            </a:r>
            <a:r>
              <a:rPr lang="en-US" sz="1596" b="1" kern="0" spc="-35" dirty="0" err="1">
                <a:solidFill>
                  <a:sysClr val="windowText" lastClr="000000"/>
                </a:solidFill>
                <a:latin typeface="Times New Roman,Bold"/>
              </a:rPr>
              <a:t>т</a:t>
            </a:r>
            <a:r>
              <a:rPr lang="en-US" sz="1596" b="1" kern="0" spc="-30" dirty="0" err="1">
                <a:solidFill>
                  <a:sysClr val="windowText" lastClr="000000"/>
                </a:solidFill>
                <a:latin typeface="Times New Roman,Bold"/>
              </a:rPr>
              <a:t>о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м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 </a:t>
            </a:r>
            <a:r>
              <a:rPr lang="ru-RU" sz="1596" b="1" kern="0" dirty="0">
                <a:solidFill>
                  <a:sysClr val="windowText" lastClr="000000"/>
                </a:solidFill>
                <a:latin typeface="Times New Roman,Bold"/>
              </a:rPr>
              <a:t>областного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 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за</a:t>
            </a:r>
            <a:r>
              <a:rPr lang="en-US" sz="1596" b="1" kern="0" spc="-19" dirty="0" err="1">
                <a:solidFill>
                  <a:sysClr val="windowText" lastClr="000000"/>
                </a:solidFill>
                <a:latin typeface="Times New Roman,Bold"/>
              </a:rPr>
              <a:t>к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она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 «О</a:t>
            </a:r>
            <a:r>
              <a:rPr lang="ru-RU" sz="1596" b="1" kern="0" dirty="0">
                <a:solidFill>
                  <a:sysClr val="windowText" lastClr="000000"/>
                </a:solidFill>
                <a:latin typeface="Times New Roman,Bold"/>
              </a:rPr>
              <a:t>б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 </a:t>
            </a:r>
            <a:r>
              <a:rPr lang="ru-RU" sz="1596" b="1" kern="0" dirty="0">
                <a:solidFill>
                  <a:sysClr val="windowText" lastClr="000000"/>
                </a:solidFill>
                <a:latin typeface="Times New Roman,Bold"/>
              </a:rPr>
              <a:t>областном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 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б</a:t>
            </a:r>
            <a:r>
              <a:rPr lang="en-US" sz="1596" b="1" kern="0" spc="-90" dirty="0" err="1">
                <a:solidFill>
                  <a:sysClr val="windowText" lastClr="000000"/>
                </a:solidFill>
                <a:latin typeface="Times New Roman,Bold"/>
              </a:rPr>
              <a:t>ю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д</a:t>
            </a:r>
            <a:r>
              <a:rPr lang="en-US" sz="1596" b="1" kern="0" spc="-31" dirty="0" err="1">
                <a:solidFill>
                  <a:sysClr val="windowText" lastClr="000000"/>
                </a:solidFill>
                <a:latin typeface="Times New Roman,Bold"/>
              </a:rPr>
              <a:t>ж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е</a:t>
            </a:r>
            <a:r>
              <a:rPr lang="en-US" sz="1596" b="1" kern="0" spc="-15" dirty="0" err="1">
                <a:solidFill>
                  <a:sysClr val="windowText" lastClr="000000"/>
                </a:solidFill>
                <a:latin typeface="Times New Roman,Bold"/>
              </a:rPr>
              <a:t>т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е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 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на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 </a:t>
            </a:r>
            <a:r>
              <a:rPr lang="ru-RU" sz="1596" b="1" kern="0" dirty="0" smtClean="0">
                <a:solidFill>
                  <a:sysClr val="windowText" lastClr="000000"/>
                </a:solidFill>
                <a:latin typeface="Times New Roman,Bold"/>
              </a:rPr>
              <a:t>2023 год и на плановый период 2024 и 2025 годов»</a:t>
            </a:r>
            <a:endParaRPr lang="en-US" sz="1596" b="1" kern="0" dirty="0">
              <a:solidFill>
                <a:sysClr val="windowText" lastClr="000000"/>
              </a:solidFill>
              <a:latin typeface="Times New Roman,Bold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436096" y="260648"/>
            <a:ext cx="331236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gray">
          <a:xfrm>
            <a:off x="0" y="3861048"/>
            <a:ext cx="8316416" cy="720080"/>
          </a:xfrm>
          <a:prstGeom prst="rect">
            <a:avLst/>
          </a:prstGeom>
          <a:gradFill rotWithShape="1">
            <a:gsLst>
              <a:gs pos="0">
                <a:srgbClr val="FF6699">
                  <a:gamma/>
                  <a:tint val="0"/>
                  <a:invGamma/>
                  <a:alpha val="0"/>
                </a:srgbClr>
              </a:gs>
              <a:gs pos="100000">
                <a:srgbClr val="FF6699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467544" y="3861048"/>
            <a:ext cx="7344816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реализации Указа Президента Российской Федерации от 07.05.2018 №204 «О национальных целях и стратегических задачах развития Российской Федерации на период до 2025 года»</a:t>
            </a:r>
            <a:endParaRPr lang="en-US" sz="16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539552" y="1484784"/>
            <a:ext cx="6984776" cy="584775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Б</a:t>
            </a:r>
            <a:r>
              <a:rPr lang="en-US" sz="1596" b="1" kern="0" spc="-90" dirty="0" err="1">
                <a:solidFill>
                  <a:sysClr val="windowText" lastClr="000000"/>
                </a:solidFill>
                <a:latin typeface="Times New Roman,Bold"/>
              </a:rPr>
              <a:t>ю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д</a:t>
            </a:r>
            <a:r>
              <a:rPr lang="en-US" sz="1596" b="1" kern="0" spc="-31" dirty="0" err="1">
                <a:solidFill>
                  <a:sysClr val="windowText" lastClr="000000"/>
                </a:solidFill>
                <a:latin typeface="Times New Roman,Bold"/>
              </a:rPr>
              <a:t>ж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е</a:t>
            </a:r>
            <a:r>
              <a:rPr lang="en-US" sz="1596" b="1" kern="0" spc="-15" dirty="0" err="1">
                <a:solidFill>
                  <a:sysClr val="windowText" lastClr="000000"/>
                </a:solidFill>
                <a:latin typeface="Times New Roman,Bold"/>
              </a:rPr>
              <a:t>т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 </a:t>
            </a:r>
            <a:r>
              <a:rPr lang="en-US" sz="1596" b="1" kern="0" spc="-23" dirty="0" err="1">
                <a:solidFill>
                  <a:sysClr val="windowText" lastClr="000000"/>
                </a:solidFill>
                <a:latin typeface="Times New Roman,Bold"/>
              </a:rPr>
              <a:t>с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фо</a:t>
            </a:r>
            <a:r>
              <a:rPr lang="en-US" sz="1596" b="1" kern="0" spc="-23" dirty="0" err="1">
                <a:solidFill>
                  <a:sysClr val="windowText" lastClr="000000"/>
                </a:solidFill>
                <a:latin typeface="Times New Roman,Bold"/>
              </a:rPr>
              <a:t>р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мир</a:t>
            </a:r>
            <a:r>
              <a:rPr lang="en-US" sz="1596" b="1" kern="0" spc="-30" dirty="0" err="1">
                <a:solidFill>
                  <a:sysClr val="windowText" lastClr="000000"/>
                </a:solidFill>
                <a:latin typeface="Times New Roman,Bold"/>
              </a:rPr>
              <a:t>о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ван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 с 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уче</a:t>
            </a:r>
            <a:r>
              <a:rPr lang="en-US" sz="1596" b="1" kern="0" spc="-39" dirty="0" err="1">
                <a:solidFill>
                  <a:sysClr val="windowText" lastClr="000000"/>
                </a:solidFill>
                <a:latin typeface="Times New Roman,Bold"/>
              </a:rPr>
              <a:t>т</a:t>
            </a:r>
            <a:r>
              <a:rPr lang="en-US" sz="1596" b="1" kern="0" spc="-30" dirty="0" err="1">
                <a:solidFill>
                  <a:sysClr val="windowText" lastClr="000000"/>
                </a:solidFill>
                <a:latin typeface="Times New Roman,Bold"/>
              </a:rPr>
              <a:t>о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м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 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и</a:t>
            </a:r>
            <a:r>
              <a:rPr lang="en-US" sz="1596" b="1" kern="0" spc="-25" dirty="0" err="1">
                <a:solidFill>
                  <a:sysClr val="windowText" lastClr="000000"/>
                </a:solidFill>
                <a:latin typeface="Times New Roman,Bold"/>
              </a:rPr>
              <a:t>з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менений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, 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внесенных</a:t>
            </a:r>
            <a:r>
              <a:rPr lang="en-US" sz="1596" b="1" kern="0" spc="-14" dirty="0">
                <a:solidFill>
                  <a:sysClr val="windowText" lastClr="000000"/>
                </a:solidFill>
                <a:latin typeface="Times New Roman,Bold"/>
              </a:rPr>
              <a:t> 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в 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б</a:t>
            </a:r>
            <a:r>
              <a:rPr lang="en-US" sz="1596" b="1" kern="0" spc="-90" dirty="0" err="1">
                <a:solidFill>
                  <a:sysClr val="windowText" lastClr="000000"/>
                </a:solidFill>
                <a:latin typeface="Times New Roman,Bold"/>
              </a:rPr>
              <a:t>ю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д</a:t>
            </a:r>
            <a:r>
              <a:rPr lang="en-US" sz="1596" b="1" kern="0" spc="-31" dirty="0" err="1">
                <a:solidFill>
                  <a:sysClr val="windowText" lastClr="000000"/>
                </a:solidFill>
                <a:latin typeface="Times New Roman,Bold"/>
              </a:rPr>
              <a:t>ж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е</a:t>
            </a:r>
            <a:r>
              <a:rPr lang="en-US" sz="1596" b="1" kern="0" spc="-15" dirty="0" err="1">
                <a:solidFill>
                  <a:sysClr val="windowText" lastClr="000000"/>
                </a:solidFill>
                <a:latin typeface="Times New Roman,Bold"/>
              </a:rPr>
              <a:t>т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ное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 и 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нало</a:t>
            </a:r>
            <a:r>
              <a:rPr lang="en-US" sz="1596" b="1" kern="0" spc="-39" dirty="0" err="1">
                <a:solidFill>
                  <a:sysClr val="windowText" lastClr="000000"/>
                </a:solidFill>
                <a:latin typeface="Times New Roman,Bold"/>
              </a:rPr>
              <a:t>г</a:t>
            </a:r>
            <a:r>
              <a:rPr lang="en-US" sz="1596" b="1" kern="0" spc="-30" dirty="0" err="1">
                <a:solidFill>
                  <a:sysClr val="windowText" lastClr="000000"/>
                </a:solidFill>
                <a:latin typeface="Times New Roman,Bold"/>
              </a:rPr>
              <a:t>о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вое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 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за</a:t>
            </a:r>
            <a:r>
              <a:rPr lang="en-US" sz="1596" b="1" kern="0" spc="-19" dirty="0" err="1">
                <a:solidFill>
                  <a:sysClr val="windowText" lastClr="000000"/>
                </a:solidFill>
                <a:latin typeface="Times New Roman,Bold"/>
              </a:rPr>
              <a:t>к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он</a:t>
            </a:r>
            <a:r>
              <a:rPr lang="en-US" sz="1596" b="1" kern="0" spc="-36" dirty="0" err="1">
                <a:solidFill>
                  <a:sysClr val="windowText" lastClr="000000"/>
                </a:solidFill>
                <a:latin typeface="Times New Roman,Bold"/>
              </a:rPr>
              <a:t>о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д</a:t>
            </a:r>
            <a:r>
              <a:rPr lang="en-US" sz="1596" b="1" kern="0" spc="-33" dirty="0" err="1">
                <a:solidFill>
                  <a:sysClr val="windowText" lastClr="000000"/>
                </a:solidFill>
                <a:latin typeface="Times New Roman,Bold"/>
              </a:rPr>
              <a:t>а</a:t>
            </a:r>
            <a:r>
              <a:rPr lang="en-US" sz="1596" b="1" kern="0" spc="-15" dirty="0" err="1">
                <a:solidFill>
                  <a:sysClr val="windowText" lastClr="000000"/>
                </a:solidFill>
                <a:latin typeface="Times New Roman,Bold"/>
              </a:rPr>
              <a:t>т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ельс</a:t>
            </a:r>
            <a:r>
              <a:rPr lang="en-US" sz="1596" b="1" kern="0" spc="-15" dirty="0" err="1">
                <a:solidFill>
                  <a:sysClr val="windowText" lastClr="000000"/>
                </a:solidFill>
                <a:latin typeface="Times New Roman,Bold"/>
              </a:rPr>
              <a:t>т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во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 </a:t>
            </a:r>
            <a:r>
              <a:rPr lang="en-US" sz="1596" kern="0" dirty="0">
                <a:solidFill>
                  <a:sysClr val="windowText" lastClr="000000"/>
                </a:solidFill>
                <a:latin typeface="Georgia"/>
              </a:rPr>
              <a:t> </a:t>
            </a:r>
          </a:p>
        </p:txBody>
      </p:sp>
      <p:sp>
        <p:nvSpPr>
          <p:cNvPr id="43" name="Rectangle 10"/>
          <p:cNvSpPr>
            <a:spLocks noChangeArrowheads="1"/>
          </p:cNvSpPr>
          <p:nvPr/>
        </p:nvSpPr>
        <p:spPr bwMode="gray">
          <a:xfrm>
            <a:off x="467544" y="4725144"/>
            <a:ext cx="7776864" cy="100811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Рисунок 30" descr="37816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4329" y="1268759"/>
            <a:ext cx="1152128" cy="864097"/>
          </a:xfrm>
          <a:prstGeom prst="rect">
            <a:avLst/>
          </a:prstGeom>
        </p:spPr>
      </p:pic>
      <p:pic>
        <p:nvPicPr>
          <p:cNvPr id="46" name="Рисунок 45" descr="37816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1988840"/>
            <a:ext cx="1368151" cy="1152128"/>
          </a:xfrm>
          <a:prstGeom prst="rect">
            <a:avLst/>
          </a:prstGeom>
        </p:spPr>
      </p:pic>
      <p:pic>
        <p:nvPicPr>
          <p:cNvPr id="48" name="Рисунок 47" descr="37816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12361" y="3645024"/>
            <a:ext cx="1224135" cy="936104"/>
          </a:xfrm>
          <a:prstGeom prst="rect">
            <a:avLst/>
          </a:prstGeom>
        </p:spPr>
      </p:pic>
      <p:pic>
        <p:nvPicPr>
          <p:cNvPr id="49" name="Рисунок 48" descr="37816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84368" y="4509120"/>
            <a:ext cx="1259632" cy="122413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67544" y="4725144"/>
            <a:ext cx="7344816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95358A"/>
                </a:solidFill>
                <a:latin typeface="Times New Roman" pitchFamily="18" charset="0"/>
                <a:cs typeface="Times New Roman" pitchFamily="18" charset="0"/>
              </a:rPr>
              <a:t>Параметры бюджета сформированы в соответствии с Планом мероприятий по росту доходного потенциала Сулинского сельского поселения, Плана мероприятий по оптимизации расходов </a:t>
            </a:r>
            <a:r>
              <a:rPr lang="ru-RU" sz="1400" b="1" dirty="0">
                <a:solidFill>
                  <a:srgbClr val="95358A"/>
                </a:solidFill>
                <a:latin typeface="Times New Roman" pitchFamily="18" charset="0"/>
                <a:cs typeface="Times New Roman" pitchFamily="18" charset="0"/>
              </a:rPr>
              <a:t>Сулинского сельского поселения </a:t>
            </a:r>
            <a:r>
              <a:rPr lang="ru-RU" sz="1400" b="1" dirty="0" smtClean="0">
                <a:solidFill>
                  <a:srgbClr val="95358A"/>
                </a:solidFill>
                <a:latin typeface="Times New Roman" pitchFamily="18" charset="0"/>
                <a:cs typeface="Times New Roman" pitchFamily="18" charset="0"/>
              </a:rPr>
              <a:t>и сокращению муниципального долга Сулинского сельского поселения до 2025года</a:t>
            </a:r>
            <a:endParaRPr lang="en-US" sz="1400" b="1" dirty="0">
              <a:solidFill>
                <a:srgbClr val="95358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gray">
          <a:xfrm>
            <a:off x="395536" y="5877272"/>
            <a:ext cx="7776864" cy="692696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7544" y="5877272"/>
            <a:ext cx="7488832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Соблюдение условий в соответствии с заключенными соглашениями по предоставлению из областного бюджета дотаций на выравнивание бюджетной обеспеченности и бюджетных кредитов 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Рисунок 22" descr="37816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19865" y="5661248"/>
            <a:ext cx="1224135" cy="93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Сулинского сельского поселения на 2023-2025 годы 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672144" y="260648"/>
            <a:ext cx="295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59632" y="1412776"/>
            <a:ext cx="6480720" cy="9144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Утверждены постановлением Администрации Сулинского сельского поселения от 28.10.2022 № 85</a:t>
            </a:r>
            <a:endParaRPr lang="ru-RU" sz="2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9512" y="2636912"/>
            <a:ext cx="3240360" cy="144016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Стратегия социально-экономического развития Сулинского сельского поселения на период до 2030 года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539371" y="2636912"/>
            <a:ext cx="3217874" cy="144016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6213" indent="-176213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</a:rPr>
              <a:t>  Сбалансированность бюджета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</a:rPr>
              <a:t>  Устойчивость бюджетной системы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3491880" y="2780928"/>
            <a:ext cx="1872208" cy="1152128"/>
          </a:xfrm>
          <a:prstGeom prst="right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Constantia" pitchFamily="18" charset="0"/>
              </a:rPr>
              <a:t>Приоритетные цели</a:t>
            </a:r>
            <a:endParaRPr lang="ru-RU" sz="1400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4869160"/>
            <a:ext cx="8136904" cy="17281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 indent="-92075">
              <a:buFont typeface="Arial" pitchFamily="34" charset="0"/>
              <a:buChar char="•"/>
            </a:pPr>
            <a:r>
              <a:rPr lang="ru-RU" i="1" dirty="0" smtClean="0">
                <a:solidFill>
                  <a:schemeClr val="tx1"/>
                </a:solidFill>
              </a:rPr>
              <a:t>Создание условий для проведения эффективной бюджетной политики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ru-RU" i="1" dirty="0" smtClean="0">
                <a:solidFill>
                  <a:schemeClr val="tx1"/>
                </a:solidFill>
              </a:rPr>
              <a:t>Повышение качества организации бюджетного процесса на муниципальном уровне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39552" y="4509120"/>
            <a:ext cx="5472608" cy="57606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Monotype Corsiva" pitchFamily="66" charset="0"/>
              </a:rPr>
              <a:t>Ключевые задачи</a:t>
            </a:r>
            <a:endParaRPr lang="ru-RU" sz="28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>Основные приоритеты Сулинского сельского поселения</a:t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endParaRPr lang="ru-RU" sz="3200" b="1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483125788"/>
              </p:ext>
            </p:extLst>
          </p:nvPr>
        </p:nvGraphicFramePr>
        <p:xfrm>
          <a:off x="0" y="3501008"/>
          <a:ext cx="9144000" cy="2911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2852936"/>
            <a:ext cx="9144000" cy="4320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normalizeH="0" baseline="0" noProof="0" dirty="0" smtClean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Пути реализации бюджетной политики</a:t>
            </a:r>
            <a:endParaRPr kumimoji="0" lang="ru-RU" sz="3200" b="1" i="0" u="none" strike="noStrike" kern="1200" normalizeH="0" baseline="0" noProof="0" dirty="0">
              <a:ln w="1905"/>
              <a:solidFill>
                <a:schemeClr val="accent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3608" y="1628800"/>
            <a:ext cx="7416824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Обеспечение социального благополучия населения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220072" y="260648"/>
            <a:ext cx="352839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" name="Схема 29"/>
          <p:cNvGraphicFramePr/>
          <p:nvPr>
            <p:extLst>
              <p:ext uri="{D42A27DB-BD31-4B8C-83A1-F6EECF244321}">
                <p14:modId xmlns:p14="http://schemas.microsoft.com/office/powerpoint/2010/main" val="1237749998"/>
              </p:ext>
            </p:extLst>
          </p:nvPr>
        </p:nvGraphicFramePr>
        <p:xfrm>
          <a:off x="107504" y="1484784"/>
          <a:ext cx="903649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692696"/>
            <a:ext cx="9144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Меры, принимаемые для обеспечения сбалансированности бюджета Сулинского сельского поселения Миллеровского района </a:t>
            </a: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+mj-lt"/>
            </a:endParaRPr>
          </a:p>
        </p:txBody>
      </p:sp>
      <p:pic>
        <p:nvPicPr>
          <p:cNvPr id="9" name="Рисунок 8" descr="800px-Checkbox-red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1988840"/>
            <a:ext cx="675694" cy="450181"/>
          </a:xfrm>
          <a:prstGeom prst="rect">
            <a:avLst/>
          </a:prstGeom>
        </p:spPr>
      </p:pic>
      <p:pic>
        <p:nvPicPr>
          <p:cNvPr id="11" name="Рисунок 10" descr="800px-Checkbox-red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4653136"/>
            <a:ext cx="675694" cy="450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1000" contrast="8000"/>
          </a:blip>
          <a:srcRect/>
          <a:stretch>
            <a:fillRect/>
          </a:stretch>
        </p:blipFill>
        <p:spPr bwMode="auto">
          <a:xfrm>
            <a:off x="3735001" y="620688"/>
            <a:ext cx="5157479" cy="623731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864" y="614239"/>
            <a:ext cx="8229600" cy="79208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характеристики проекта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бюджета Сулинского сельского поселения Миллеровского района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2023-2025 годы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64088" y="260648"/>
            <a:ext cx="33843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7903333"/>
              </p:ext>
            </p:extLst>
          </p:nvPr>
        </p:nvGraphicFramePr>
        <p:xfrm>
          <a:off x="179512" y="1772816"/>
          <a:ext cx="8677469" cy="4780531"/>
        </p:xfrm>
        <a:graphic>
          <a:graphicData uri="http://schemas.openxmlformats.org/drawingml/2006/table">
            <a:tbl>
              <a:tblPr/>
              <a:tblGrid>
                <a:gridCol w="2484782"/>
                <a:gridCol w="2088232"/>
                <a:gridCol w="1850937"/>
                <a:gridCol w="2253518"/>
              </a:tblGrid>
              <a:tr h="320258">
                <a:tc rowSpan="2"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Показатель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400" b="1" kern="1200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Проект бюджета</a:t>
                      </a:r>
                      <a:endParaRPr kumimoji="0" lang="ru-RU" sz="2400" b="1" kern="1200" dirty="0">
                        <a:solidFill>
                          <a:srgbClr val="00B0F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3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2023 год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2024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2025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345">
                <a:tc>
                  <a:txBody>
                    <a:bodyPr/>
                    <a:lstStyle/>
                    <a:p>
                      <a:pPr marL="400050" indent="-400050" algn="l">
                        <a:spcAft>
                          <a:spcPts val="0"/>
                        </a:spcAft>
                        <a:buAutoNum type="romanUcPeriod"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Доходы</a:t>
                      </a:r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marL="400050" indent="-400050" algn="l">
                        <a:spcAft>
                          <a:spcPts val="0"/>
                        </a:spcAft>
                        <a:buAutoNum type="romanUcPeriod"/>
                      </a:pPr>
                      <a:endParaRPr lang="ru-RU" sz="1800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12658,2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11656,0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11633,7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5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 них: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36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sz="1600" b="1" dirty="0">
                        <a:solidFill>
                          <a:srgbClr val="00B05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9468,3</a:t>
                      </a:r>
                      <a:endParaRPr kumimoji="0" lang="ru-RU" sz="16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9675,7</a:t>
                      </a:r>
                      <a:endParaRPr kumimoji="0" lang="ru-RU" sz="16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9914,7</a:t>
                      </a:r>
                      <a:endParaRPr kumimoji="0" lang="ru-RU" sz="16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11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3189,9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1980,3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1719,0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дотация</a:t>
                      </a:r>
                      <a:endParaRPr lang="ru-RU" sz="1600" b="1" i="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2936,9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1718,8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1718,8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субвенции</a:t>
                      </a:r>
                      <a:endParaRPr lang="ru-RU" sz="1600" b="1" i="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253,0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261,5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0,2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5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Расходы, 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12658,2</a:t>
                      </a:r>
                      <a:endParaRPr kumimoji="0" lang="ru-RU" sz="1800" b="1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11656,0</a:t>
                      </a:r>
                      <a:endParaRPr kumimoji="0" lang="ru-RU" sz="1800" b="1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11633,7</a:t>
                      </a:r>
                      <a:endParaRPr kumimoji="0" lang="ru-RU" sz="1800" b="1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2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III</a:t>
                      </a:r>
                      <a:r>
                        <a:rPr lang="ru-RU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18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Дефицит, Профицит</a:t>
                      </a:r>
                      <a:endParaRPr lang="ru-RU" sz="18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baseline="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baseline="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800" b="1" kern="1200" baseline="0" dirty="0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800" b="1" kern="1200" dirty="0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628800"/>
            <a:ext cx="129614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692696"/>
            <a:ext cx="9144000" cy="50405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Основные параметры проекта 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бюджета Сулинского сельского поселения Миллеровского района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500" b="1" dirty="0" smtClean="0">
                <a:solidFill>
                  <a:srgbClr val="1FD15A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2023 год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96136" y="260648"/>
            <a:ext cx="309634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971600" y="1196752"/>
            <a:ext cx="23762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Доходы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бюджета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12658,2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5868144" y="1196752"/>
            <a:ext cx="266429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Расходы бюджета </a:t>
            </a:r>
          </a:p>
          <a:p>
            <a:pPr algn="ctr"/>
            <a:r>
              <a:rPr lang="ru-RU" sz="1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12658,2</a:t>
            </a:r>
            <a:endParaRPr lang="ru-RU" sz="17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8028384" y="1556792"/>
            <a:ext cx="154781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2" name="Блок-схема: альтернативный процесс 1"/>
          <p:cNvSpPr/>
          <p:nvPr/>
        </p:nvSpPr>
        <p:spPr>
          <a:xfrm>
            <a:off x="318964" y="1807290"/>
            <a:ext cx="4464496" cy="487214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Налог на доходы физических лиц -1223,8</a:t>
            </a:r>
            <a:endParaRPr lang="ru-RU" sz="1600" dirty="0"/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323528" y="2996952"/>
            <a:ext cx="4623234" cy="432048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Налог на имущество физических лиц – 227,7</a:t>
            </a:r>
            <a:endParaRPr lang="ru-RU" sz="1600" dirty="0"/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400615" y="3564632"/>
            <a:ext cx="4464496" cy="432048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Земельный налог – 3498,1</a:t>
            </a:r>
            <a:endParaRPr lang="ru-RU" dirty="0"/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318964" y="2451001"/>
            <a:ext cx="4627798" cy="401935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Единый сельскохозяйственный налог -884,0</a:t>
            </a:r>
            <a:endParaRPr lang="ru-RU" sz="1600" dirty="0"/>
          </a:p>
        </p:txBody>
      </p:sp>
      <p:sp>
        <p:nvSpPr>
          <p:cNvPr id="20" name="Блок-схема: альтернативный процесс 19"/>
          <p:cNvSpPr/>
          <p:nvPr/>
        </p:nvSpPr>
        <p:spPr>
          <a:xfrm>
            <a:off x="419411" y="4172071"/>
            <a:ext cx="4464496" cy="387623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Государственная пошлина – 14,1</a:t>
            </a:r>
            <a:endParaRPr lang="ru-RU" dirty="0"/>
          </a:p>
        </p:txBody>
      </p:sp>
      <p:sp>
        <p:nvSpPr>
          <p:cNvPr id="21" name="Блок-схема: альтернативный процесс 20"/>
          <p:cNvSpPr/>
          <p:nvPr/>
        </p:nvSpPr>
        <p:spPr>
          <a:xfrm>
            <a:off x="482316" y="4653136"/>
            <a:ext cx="4464496" cy="495635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Доходы, получаемые в виде арендной платы – 3602,5</a:t>
            </a:r>
            <a:endParaRPr lang="ru-RU" sz="1600" dirty="0"/>
          </a:p>
        </p:txBody>
      </p:sp>
      <p:sp>
        <p:nvSpPr>
          <p:cNvPr id="22" name="Блок-схема: альтернативный процесс 21"/>
          <p:cNvSpPr/>
          <p:nvPr/>
        </p:nvSpPr>
        <p:spPr>
          <a:xfrm>
            <a:off x="371023" y="5877272"/>
            <a:ext cx="4464496" cy="487214"/>
          </a:xfrm>
          <a:prstGeom prst="flowChartAlternate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Безвозмездные перечисления -3189,9</a:t>
            </a:r>
          </a:p>
          <a:p>
            <a:pPr algn="ctr"/>
            <a:r>
              <a:rPr lang="ru-RU" dirty="0"/>
              <a:t>,</a:t>
            </a:r>
          </a:p>
        </p:txBody>
      </p:sp>
      <p:sp>
        <p:nvSpPr>
          <p:cNvPr id="23" name="Блок-схема: альтернативный процесс 22"/>
          <p:cNvSpPr/>
          <p:nvPr/>
        </p:nvSpPr>
        <p:spPr>
          <a:xfrm>
            <a:off x="482316" y="5229200"/>
            <a:ext cx="4464496" cy="495635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Штрафы, санкции- 18,1</a:t>
            </a:r>
            <a:endParaRPr lang="ru-RU" dirty="0"/>
          </a:p>
        </p:txBody>
      </p:sp>
      <p:sp>
        <p:nvSpPr>
          <p:cNvPr id="3" name="Блок-схема: альтернативный процесс 2"/>
          <p:cNvSpPr/>
          <p:nvPr/>
        </p:nvSpPr>
        <p:spPr>
          <a:xfrm>
            <a:off x="5220072" y="1843084"/>
            <a:ext cx="3582218" cy="505796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Общегосударственные вопросы – 6570,3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5" name="Блок-схема: альтернативный процесс 24"/>
          <p:cNvSpPr/>
          <p:nvPr/>
        </p:nvSpPr>
        <p:spPr>
          <a:xfrm>
            <a:off x="5076056" y="2996953"/>
            <a:ext cx="3960440" cy="360040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Национальная безопасность -12,0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Блок-схема: альтернативный процесс 25"/>
          <p:cNvSpPr/>
          <p:nvPr/>
        </p:nvSpPr>
        <p:spPr>
          <a:xfrm>
            <a:off x="4946812" y="3501009"/>
            <a:ext cx="3945668" cy="495672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Национальная – экономика- 0,0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Блок-схема: альтернативный процесс 26"/>
          <p:cNvSpPr/>
          <p:nvPr/>
        </p:nvSpPr>
        <p:spPr>
          <a:xfrm>
            <a:off x="5138973" y="4653136"/>
            <a:ext cx="3960440" cy="44342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Культура, кинематография -4931,7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Блок-схема: альтернативный процесс 27"/>
          <p:cNvSpPr/>
          <p:nvPr/>
        </p:nvSpPr>
        <p:spPr>
          <a:xfrm>
            <a:off x="5465117" y="5229200"/>
            <a:ext cx="3366194" cy="360040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Образование– 10,0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1" name="Блок-схема: альтернативный процесс 30"/>
          <p:cNvSpPr/>
          <p:nvPr/>
        </p:nvSpPr>
        <p:spPr>
          <a:xfrm>
            <a:off x="5324771" y="2451001"/>
            <a:ext cx="3366194" cy="329927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Национальная оборона – 252,8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4" name="Блок-схема: альтернативный процесс 23"/>
          <p:cNvSpPr/>
          <p:nvPr/>
        </p:nvSpPr>
        <p:spPr>
          <a:xfrm>
            <a:off x="5367932" y="5724835"/>
            <a:ext cx="3676948" cy="548443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Социальная политика – 78,8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9" name="Блок-схема: альтернативный процесс 28"/>
          <p:cNvSpPr/>
          <p:nvPr/>
        </p:nvSpPr>
        <p:spPr>
          <a:xfrm>
            <a:off x="5588496" y="4077072"/>
            <a:ext cx="3366194" cy="482621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Жилищно-коммунальное хозяйство -802,6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598" y="1772816"/>
            <a:ext cx="2955850" cy="261638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36712"/>
            <a:ext cx="8928100" cy="379413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Динамика доходов 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Сулинского сельского поселения Миллеровского района</a:t>
            </a:r>
            <a:endParaRPr lang="ru-RU" sz="1800" b="1" i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0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2016237"/>
              </p:ext>
            </p:extLst>
          </p:nvPr>
        </p:nvGraphicFramePr>
        <p:xfrm>
          <a:off x="0" y="1628800"/>
          <a:ext cx="9043988" cy="4653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1780" name="Rectangle 4"/>
          <p:cNvSpPr>
            <a:spLocks noChangeArrowheads="1"/>
          </p:cNvSpPr>
          <p:nvPr/>
        </p:nvSpPr>
        <p:spPr bwMode="auto">
          <a:xfrm>
            <a:off x="611560" y="1916832"/>
            <a:ext cx="125978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220072" y="293837"/>
            <a:ext cx="36004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 Box 19"/>
          <p:cNvSpPr txBox="1">
            <a:spLocks noChangeArrowheads="1"/>
          </p:cNvSpPr>
          <p:nvPr/>
        </p:nvSpPr>
        <p:spPr bwMode="auto">
          <a:xfrm>
            <a:off x="4283968" y="4293096"/>
            <a:ext cx="21602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 smtClean="0"/>
              <a:t>      </a:t>
            </a:r>
            <a:endParaRPr lang="ru-RU" dirty="0" smtClean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theme/theme1.xml><?xml version="1.0" encoding="utf-8"?>
<a:theme xmlns:a="http://schemas.openxmlformats.org/drawingml/2006/main" name="10195094">
  <a:themeElements>
    <a:clrScheme name="10195094 2">
      <a:dk1>
        <a:srgbClr val="464646"/>
      </a:dk1>
      <a:lt1>
        <a:srgbClr val="FFFFFF"/>
      </a:lt1>
      <a:dk2>
        <a:srgbClr val="000000"/>
      </a:dk2>
      <a:lt2>
        <a:srgbClr val="808080"/>
      </a:lt2>
      <a:accent1>
        <a:srgbClr val="F15D5F"/>
      </a:accent1>
      <a:accent2>
        <a:srgbClr val="3366FF"/>
      </a:accent2>
      <a:accent3>
        <a:srgbClr val="FFFFFF"/>
      </a:accent3>
      <a:accent4>
        <a:srgbClr val="3A3A3A"/>
      </a:accent4>
      <a:accent5>
        <a:srgbClr val="F7B6B6"/>
      </a:accent5>
      <a:accent6>
        <a:srgbClr val="2D5CE7"/>
      </a:accent6>
      <a:hlink>
        <a:srgbClr val="F15D5F"/>
      </a:hlink>
      <a:folHlink>
        <a:srgbClr val="909090"/>
      </a:folHlink>
    </a:clrScheme>
    <a:fontScheme name="1019509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195094 1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3399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2D8A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95094 2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66FF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5CE7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9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нтеграл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B9F25"/>
    </a:hlink>
    <a:folHlink>
      <a:srgbClr val="B26B02"/>
    </a:folHlink>
  </a:clrScheme>
  <a:fontScheme name="Интеграл">
    <a:majorFont>
      <a:latin typeface="Tw Cen MT Condensed"/>
      <a:ea typeface=""/>
      <a:cs typeface=""/>
      <a:font script="Grek" typeface="Calibri"/>
      <a:font script="Cyrl" typeface="Calibri"/>
      <a:font script="Jpan" typeface="メイリオ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w Cen MT"/>
      <a:ea typeface=""/>
      <a:cs typeface=""/>
      <a:font script="Grek" typeface="Calibri"/>
      <a:font script="Cyrl" typeface="Calibri"/>
      <a:font script="Jpan" typeface="メイリオ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Интеграл">
    <a:fillStyleLst>
      <a:solidFill>
        <a:schemeClr val="phClr"/>
      </a:solidFill>
      <a:gradFill rotWithShape="1">
        <a:gsLst>
          <a:gs pos="0">
            <a:schemeClr val="phClr">
              <a:tint val="83000"/>
              <a:satMod val="100000"/>
              <a:lumMod val="100000"/>
            </a:schemeClr>
          </a:gs>
          <a:gs pos="100000">
            <a:schemeClr val="phClr">
              <a:tint val="61000"/>
              <a:satMod val="150000"/>
              <a:lumMod val="100000"/>
            </a:schemeClr>
          </a:gs>
        </a:gsLst>
        <a:path path="circle">
          <a:fillToRect l="100000" t="100000" r="100000" b="100000"/>
        </a:path>
      </a:gradFill>
      <a:gradFill rotWithShape="1">
        <a:gsLst>
          <a:gs pos="0">
            <a:schemeClr val="phClr">
              <a:tint val="100000"/>
              <a:shade val="85000"/>
              <a:satMod val="100000"/>
              <a:lumMod val="100000"/>
            </a:schemeClr>
          </a:gs>
          <a:gs pos="100000">
            <a:schemeClr val="phClr">
              <a:tint val="90000"/>
              <a:shade val="100000"/>
              <a:satMod val="150000"/>
              <a:lumMod val="100000"/>
            </a:schemeClr>
          </a:gs>
        </a:gsLst>
        <a:path path="circle">
          <a:fillToRect l="100000" t="100000" r="100000" b="10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12700" dir="5400000" algn="ctr" rotWithShape="0">
            <a:srgbClr val="000000">
              <a:alpha val="50000"/>
            </a:srgbClr>
          </a:outerShdw>
        </a:effectLst>
      </a:effectStyle>
      <a:effectStyle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phClr">
              <a:shade val="35000"/>
              <a:satMod val="160000"/>
            </a:schemeClr>
          </a:contourClr>
        </a:sp3d>
      </a:effectStyle>
    </a:effectStyleLst>
    <a:bgFillStyleLst>
      <a:solidFill>
        <a:schemeClr val="phClr"/>
      </a:solidFill>
      <a:solidFill>
        <a:schemeClr val="phClr">
          <a:tint val="95000"/>
          <a:shade val="85000"/>
          <a:satMod val="125000"/>
        </a:schemeClr>
      </a:solidFill>
      <a:blipFill rotWithShape="1">
        <a:blip xmlns:r="http://schemas.openxmlformats.org/officeDocument/2006/relationships" r:embed="rId1">
          <a:duotone>
            <a:schemeClr val="phClr">
              <a:tint val="95000"/>
              <a:shade val="74000"/>
              <a:satMod val="230000"/>
            </a:schemeClr>
            <a:schemeClr val="phClr">
              <a:tint val="92000"/>
              <a:shade val="69000"/>
              <a:satMod val="250000"/>
            </a:schemeClr>
          </a:duotone>
        </a:blip>
        <a:tile tx="0" ty="0" sx="40000" sy="40000" flip="none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Интеграл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B9F25"/>
    </a:hlink>
    <a:folHlink>
      <a:srgbClr val="B26B02"/>
    </a:folHlink>
  </a:clrScheme>
  <a:fontScheme name="Интеграл">
    <a:majorFont>
      <a:latin typeface="Tw Cen MT Condensed"/>
      <a:ea typeface=""/>
      <a:cs typeface=""/>
      <a:font script="Grek" typeface="Calibri"/>
      <a:font script="Cyrl" typeface="Calibri"/>
      <a:font script="Jpan" typeface="メイリオ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w Cen MT"/>
      <a:ea typeface=""/>
      <a:cs typeface=""/>
      <a:font script="Grek" typeface="Calibri"/>
      <a:font script="Cyrl" typeface="Calibri"/>
      <a:font script="Jpan" typeface="メイリオ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Интеграл">
    <a:fillStyleLst>
      <a:solidFill>
        <a:schemeClr val="phClr"/>
      </a:solidFill>
      <a:gradFill rotWithShape="1">
        <a:gsLst>
          <a:gs pos="0">
            <a:schemeClr val="phClr">
              <a:tint val="83000"/>
              <a:satMod val="100000"/>
              <a:lumMod val="100000"/>
            </a:schemeClr>
          </a:gs>
          <a:gs pos="100000">
            <a:schemeClr val="phClr">
              <a:tint val="61000"/>
              <a:satMod val="150000"/>
              <a:lumMod val="100000"/>
            </a:schemeClr>
          </a:gs>
        </a:gsLst>
        <a:path path="circle">
          <a:fillToRect l="100000" t="100000" r="100000" b="100000"/>
        </a:path>
      </a:gradFill>
      <a:gradFill rotWithShape="1">
        <a:gsLst>
          <a:gs pos="0">
            <a:schemeClr val="phClr">
              <a:tint val="100000"/>
              <a:shade val="85000"/>
              <a:satMod val="100000"/>
              <a:lumMod val="100000"/>
            </a:schemeClr>
          </a:gs>
          <a:gs pos="100000">
            <a:schemeClr val="phClr">
              <a:tint val="90000"/>
              <a:shade val="100000"/>
              <a:satMod val="150000"/>
              <a:lumMod val="100000"/>
            </a:schemeClr>
          </a:gs>
        </a:gsLst>
        <a:path path="circle">
          <a:fillToRect l="100000" t="100000" r="100000" b="10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12700" dir="5400000" algn="ctr" rotWithShape="0">
            <a:srgbClr val="000000">
              <a:alpha val="50000"/>
            </a:srgbClr>
          </a:outerShdw>
        </a:effectLst>
      </a:effectStyle>
      <a:effectStyle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phClr">
              <a:shade val="35000"/>
              <a:satMod val="160000"/>
            </a:schemeClr>
          </a:contourClr>
        </a:sp3d>
      </a:effectStyle>
    </a:effectStyleLst>
    <a:bgFillStyleLst>
      <a:solidFill>
        <a:schemeClr val="phClr"/>
      </a:solidFill>
      <a:solidFill>
        <a:schemeClr val="phClr">
          <a:tint val="95000"/>
          <a:shade val="85000"/>
          <a:satMod val="125000"/>
        </a:schemeClr>
      </a:solidFill>
      <a:blipFill rotWithShape="1">
        <a:blip xmlns:r="http://schemas.openxmlformats.org/officeDocument/2006/relationships" r:embed="rId1">
          <a:duotone>
            <a:schemeClr val="phClr">
              <a:tint val="95000"/>
              <a:shade val="74000"/>
              <a:satMod val="230000"/>
            </a:schemeClr>
            <a:schemeClr val="phClr">
              <a:tint val="92000"/>
              <a:shade val="69000"/>
              <a:satMod val="250000"/>
            </a:schemeClr>
          </a:duotone>
        </a:blip>
        <a:tile tx="0" ty="0" sx="40000" sy="40000" flip="none" algn="tl"/>
      </a:blip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21520</TotalTime>
  <Words>1408</Words>
  <Application>Microsoft Office PowerPoint</Application>
  <PresentationFormat>Экран (4:3)</PresentationFormat>
  <Paragraphs>330</Paragraphs>
  <Slides>23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10195094</vt:lpstr>
      <vt:lpstr>3_Городская</vt:lpstr>
      <vt:lpstr>4_Городская</vt:lpstr>
      <vt:lpstr>19_Городская</vt:lpstr>
      <vt:lpstr>Администрация Сулинского сельского поселения   </vt:lpstr>
      <vt:lpstr>Презентация PowerPoint</vt:lpstr>
      <vt:lpstr>Презентация PowerPoint</vt:lpstr>
      <vt:lpstr>Основные направления бюджетной и налоговой политики Сулинского сельского поселения на 2023-2025 годы  </vt:lpstr>
      <vt:lpstr>Основные приоритеты Сулинского сельского поселения </vt:lpstr>
      <vt:lpstr>Презентация PowerPoint</vt:lpstr>
      <vt:lpstr>Основные характеристики проекта бюджета Сулинского сельского поселения Миллеровского района на 2023-2025 годы</vt:lpstr>
      <vt:lpstr>Основные параметры проекта бюджета Сулинского сельского поселения Миллеровского района на 2023 год</vt:lpstr>
      <vt:lpstr>Динамика доходов бюджета Сулинского сельского поселения Миллеровского района</vt:lpstr>
      <vt:lpstr>Собственные доходы проекта бюджета Сулинского сельского поселения Миллеровского района</vt:lpstr>
      <vt:lpstr>Презентация PowerPoint</vt:lpstr>
      <vt:lpstr>Презентация PowerPoint</vt:lpstr>
      <vt:lpstr>Презентация PowerPoint</vt:lpstr>
      <vt:lpstr>Объем безвозмездных поступлений от других бюджетов бюджетной системы Российской Федерации в бюджет Сулинского сельского поселения Миллеровского района </vt:lpstr>
      <vt:lpstr>Динамика расходов  бюджета Сулинского сельского поселения Миллеровского района               </vt:lpstr>
      <vt:lpstr>Расходы бюджета Сулинского сельского поселения Миллеровского района в 2023 году  12658,2    тыс. рублей</vt:lpstr>
      <vt:lpstr>Расходы бюджета Сулинского сельского поселения Миллеровского района на социальную сферу в 2023 году – 4991,3 тыс.рублей</vt:lpstr>
      <vt:lpstr>Структура расходов по разделу «Культура, кинематография» на 2023 год           </vt:lpstr>
      <vt:lpstr>Расходы по разделу «Социальная политика» на 2023 год</vt:lpstr>
      <vt:lpstr>Презентация PowerPoint</vt:lpstr>
      <vt:lpstr>Расходы бюджета Сулинского сельского поселения Миллеровского района, формируемые в рамках муниципальных программ Сулинского сельского поселения, и непрограммные расходы (тыс.рублей)  </vt:lpstr>
      <vt:lpstr>Структура расходов по муниципальным программам Миллеровского района в 2023 году           </vt:lpstr>
      <vt:lpstr>Структура муниципального долга Сулинского сельского поселения на 2023-2025годы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Оглавление</dc:title>
  <dc:creator>Захарова</dc:creator>
  <cp:lastModifiedBy>Финансист</cp:lastModifiedBy>
  <cp:revision>2254</cp:revision>
  <dcterms:created xsi:type="dcterms:W3CDTF">2011-10-21T12:19:44Z</dcterms:created>
  <dcterms:modified xsi:type="dcterms:W3CDTF">2022-11-21T12:05:28Z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TC101950941049</vt:lpwstr>
  </property>
</Properties>
</file>