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1FD15A"/>
    <a:srgbClr val="CCFF33"/>
    <a:srgbClr val="95358A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9.5746610457979303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6316.4</c:v>
                </c:pt>
                <c:pt idx="1">
                  <c:v>6422.5</c:v>
                </c:pt>
                <c:pt idx="2">
                  <c:v>6531.4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11808.9</c:v>
                </c:pt>
                <c:pt idx="1">
                  <c:v>2929.5</c:v>
                </c:pt>
                <c:pt idx="2">
                  <c:v>2709.5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72352"/>
        <c:axId val="66839680"/>
      </c:barChart>
      <c:catAx>
        <c:axId val="667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839680"/>
        <c:crosses val="autoZero"/>
        <c:auto val="1"/>
        <c:lblAlgn val="ctr"/>
        <c:lblOffset val="10"/>
        <c:tickMarkSkip val="1"/>
        <c:noMultiLvlLbl val="0"/>
      </c:catAx>
      <c:valAx>
        <c:axId val="668396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772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94282623062927E-2"/>
                  <c:y val="2.81012790713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 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6129.4</c:v>
                </c:pt>
                <c:pt idx="1">
                  <c:v>4998.3</c:v>
                </c:pt>
                <c:pt idx="2">
                  <c:v>3656.8</c:v>
                </c:pt>
                <c:pt idx="3">
                  <c:v>3548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6266752"/>
        <c:axId val="146276736"/>
        <c:axId val="0"/>
      </c:bar3DChart>
      <c:catAx>
        <c:axId val="14626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276736"/>
        <c:crosses val="autoZero"/>
        <c:auto val="1"/>
        <c:lblAlgn val="ctr"/>
        <c:lblOffset val="100"/>
        <c:noMultiLvlLbl val="0"/>
      </c:catAx>
      <c:valAx>
        <c:axId val="1462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26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- 4898,1</c:v>
                </c:pt>
                <c:pt idx="1">
                  <c:v>в том числе:расходы на повышение заработной платы работникам муниципальных учреждений культуры - 516,7</c:v>
                </c:pt>
                <c:pt idx="2">
                  <c:v>Мероприятия по организации и проведению конкурсов, торжественных и иных мероприятий - 15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4898.1000000000004</c:v>
                </c:pt>
                <c:pt idx="1">
                  <c:v>516.70000000000005</c:v>
                </c:pt>
                <c:pt idx="2" formatCode="0.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6325296462488637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4998.3</c:v>
                </c:pt>
                <c:pt idx="1">
                  <c:v>12580.1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18125.3</c:v>
                </c:pt>
                <c:pt idx="1">
                  <c:v>9352</c:v>
                </c:pt>
                <c:pt idx="2">
                  <c:v>9240.9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1728128"/>
        <c:axId val="151729664"/>
        <c:axId val="149667840"/>
      </c:bar3DChart>
      <c:catAx>
        <c:axId val="1517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1729664"/>
        <c:crosses val="autoZero"/>
        <c:auto val="1"/>
        <c:lblAlgn val="ctr"/>
        <c:lblOffset val="100"/>
        <c:noMultiLvlLbl val="0"/>
      </c:catAx>
      <c:valAx>
        <c:axId val="151729664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51728128"/>
        <c:crosses val="autoZero"/>
        <c:crossBetween val="between"/>
        <c:majorUnit val="50"/>
      </c:valAx>
      <c:serAx>
        <c:axId val="14966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729664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18.770185548730289</c:v>
                </c:pt>
                <c:pt idx="1">
                  <c:v>19.940155784940792</c:v>
                </c:pt>
                <c:pt idx="2">
                  <c:v>3.1521119625102907</c:v>
                </c:pt>
                <c:pt idx="3">
                  <c:v>52.965296687986829</c:v>
                </c:pt>
                <c:pt idx="4">
                  <c:v>0.33563422202520421</c:v>
                </c:pt>
                <c:pt idx="5">
                  <c:v>4.5769742258248378</c:v>
                </c:pt>
                <c:pt idx="6">
                  <c:v>0.25964156798176175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1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1101.5999999999999</c:v>
                </c:pt>
                <c:pt idx="1">
                  <c:v>1185.5999999999999</c:v>
                </c:pt>
                <c:pt idx="2">
                  <c:v>1228.2</c:v>
                </c:pt>
                <c:pt idx="3">
                  <c:v>1271.3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71296"/>
        <c:axId val="66249088"/>
        <c:axId val="0"/>
      </c:bar3DChart>
      <c:catAx>
        <c:axId val="6727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6249088"/>
        <c:crosses val="autoZero"/>
        <c:auto val="1"/>
        <c:lblAlgn val="ctr"/>
        <c:lblOffset val="100"/>
        <c:noMultiLvlLbl val="0"/>
      </c:catAx>
      <c:valAx>
        <c:axId val="66249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727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20000"/>
                  <a:lumOff val="80000"/>
                </a:srgbClr>
              </a:solidFill>
            </c:spPr>
          </c:dPt>
          <c:dLbls>
            <c:dLbl>
              <c:idx val="0"/>
              <c:layout>
                <c:manualLayout>
                  <c:x val="-1.897675410839254E-2"/>
                  <c:y val="0.4683228718244711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97503160301964E-2"/>
                  <c:y val="0.74320803572144334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36504424422748E-2"/>
                  <c:y val="0.8008999836998201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091261061056874E-2"/>
                  <c:y val="0.81786820369346047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showLegendKey val="1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772.9</c:v>
                </c:pt>
                <c:pt idx="1">
                  <c:v>1259.5</c:v>
                </c:pt>
                <c:pt idx="2">
                  <c:v>1309.9000000000001</c:v>
                </c:pt>
                <c:pt idx="3">
                  <c:v>1362.3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168512"/>
        <c:axId val="109170048"/>
        <c:axId val="0"/>
      </c:bar3DChart>
      <c:catAx>
        <c:axId val="10916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09170048"/>
        <c:crosses val="autoZero"/>
        <c:auto val="1"/>
        <c:lblAlgn val="ctr"/>
        <c:lblOffset val="100"/>
        <c:noMultiLvlLbl val="0"/>
      </c:catAx>
      <c:valAx>
        <c:axId val="10917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916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62458624"/>
        <c:axId val="162543104"/>
      </c:barChart>
      <c:catAx>
        <c:axId val="16245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254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54310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245862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14227.2</c:v>
                </c:pt>
                <c:pt idx="1">
                  <c:v>18125.3</c:v>
                </c:pt>
                <c:pt idx="2">
                  <c:v>9352</c:v>
                </c:pt>
                <c:pt idx="3" formatCode="General">
                  <c:v>9240.9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2724352"/>
        <c:axId val="82725888"/>
        <c:axId val="0"/>
      </c:bar3DChart>
      <c:catAx>
        <c:axId val="8272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25888"/>
        <c:crosses val="autoZero"/>
        <c:auto val="1"/>
        <c:lblAlgn val="ctr"/>
        <c:lblOffset val="100"/>
        <c:noMultiLvlLbl val="0"/>
      </c:catAx>
      <c:valAx>
        <c:axId val="82725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27243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5 259,6</c:v>
                  </c:pt>
                  <c:pt idx="1">
                    <c:v>207,3</c:v>
                  </c:pt>
                  <c:pt idx="2">
                    <c:v>21,0</c:v>
                  </c:pt>
                  <c:pt idx="3">
                    <c:v>6 645,5</c:v>
                  </c:pt>
                  <c:pt idx="4">
                    <c:v>986,6</c:v>
                  </c:pt>
                  <c:pt idx="5">
                    <c:v>7,0</c:v>
                  </c:pt>
                  <c:pt idx="6">
                    <c:v>4 913,1</c:v>
                  </c:pt>
                  <c:pt idx="7">
                    <c:v>85,2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5259.6</c:v>
                </c:pt>
                <c:pt idx="1">
                  <c:v>207.3</c:v>
                </c:pt>
                <c:pt idx="2">
                  <c:v>21</c:v>
                </c:pt>
                <c:pt idx="3">
                  <c:v>6645.5</c:v>
                </c:pt>
                <c:pt idx="4">
                  <c:v>986.6</c:v>
                </c:pt>
                <c:pt idx="5">
                  <c:v>7</c:v>
                </c:pt>
                <c:pt idx="6">
                  <c:v>4913.1000000000004</c:v>
                </c:pt>
                <c:pt idx="7">
                  <c:v>85.2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5 259,6</c:v>
                  </c:pt>
                  <c:pt idx="1">
                    <c:v>207,3</c:v>
                  </c:pt>
                  <c:pt idx="2">
                    <c:v>21,0</c:v>
                  </c:pt>
                  <c:pt idx="3">
                    <c:v>6 645,5</c:v>
                  </c:pt>
                  <c:pt idx="4">
                    <c:v>986,6</c:v>
                  </c:pt>
                  <c:pt idx="5">
                    <c:v>7,0</c:v>
                  </c:pt>
                  <c:pt idx="6">
                    <c:v>4 913,1</c:v>
                  </c:pt>
                  <c:pt idx="7">
                    <c:v>85,2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54240"/>
        <c:axId val="146155776"/>
      </c:barChart>
      <c:catAx>
        <c:axId val="146154240"/>
        <c:scaling>
          <c:orientation val="minMax"/>
        </c:scaling>
        <c:delete val="1"/>
        <c:axPos val="b"/>
        <c:majorTickMark val="out"/>
        <c:minorTickMark val="none"/>
        <c:tickLblPos val="none"/>
        <c:crossAx val="146155776"/>
        <c:crosses val="autoZero"/>
        <c:auto val="1"/>
        <c:lblAlgn val="ctr"/>
        <c:lblOffset val="100"/>
        <c:noMultiLvlLbl val="0"/>
      </c:catAx>
      <c:valAx>
        <c:axId val="146155776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6154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0.30694</cdr:x>
      <cdr:y>0.51953</cdr:y>
    </cdr:from>
    <cdr:to>
      <cdr:x>0.3566</cdr:x>
      <cdr:y>0.57725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2670436" y="1944216"/>
          <a:ext cx="432048" cy="216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0.45592</cdr:x>
      <cdr:y>0.44256</cdr:y>
    </cdr:from>
    <cdr:to>
      <cdr:x>0.52214</cdr:x>
      <cdr:y>0.53877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966580" y="1656184"/>
          <a:ext cx="57606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0.62146</cdr:x>
      <cdr:y>0.38483</cdr:y>
    </cdr:from>
    <cdr:to>
      <cdr:x>0.70422</cdr:x>
      <cdr:y>0.48104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5406740" y="1440160"/>
          <a:ext cx="72008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0.31236</cdr:x>
      <cdr:y>0.35161</cdr:y>
    </cdr:from>
    <cdr:to>
      <cdr:x>0.45936</cdr:x>
      <cdr:y>0.4445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224136" y="1908181"/>
          <a:ext cx="576064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81,5 %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73,1 %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4898,1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проекта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225356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45000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5563,3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-104,4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1101,6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–772,9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278,0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54,1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3236,5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4133633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514595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406263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2021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2022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7032,5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11808,9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1217,1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32348300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18125,3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440822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4998,3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27,6 %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4998,3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128726086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2021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95369231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483767" y="1268760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 – 65,2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 – 65,2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2023 год – 65,2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2021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95737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0,0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986,6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20,0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захоронения- 181,5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373216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19,0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5151" y="4761297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766,1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Разработка проектной документации на строительство и реконструкцию объектов газификации–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24998"/>
              </p:ext>
            </p:extLst>
          </p:nvPr>
        </p:nvGraphicFramePr>
        <p:xfrm>
          <a:off x="323528" y="1052736"/>
          <a:ext cx="8640960" cy="58683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64496"/>
                <a:gridCol w="970108"/>
                <a:gridCol w="1046116"/>
                <a:gridCol w="1100789"/>
                <a:gridCol w="1059451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2021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2022год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4924,0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4298,5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4247,5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2391,9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7613,1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811,1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832,8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6129,4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4913,1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3656,8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3548,0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65,2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25,0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274,6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245,2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732,6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413,1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13274,69274,6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17578,4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546,9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8851,6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500,4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8708,3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532,4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2021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498975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2020-2023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79972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01.01.2021)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01.01.2022)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проекта бюджета Сулинского сельского поселения Миллеровского района на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10746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чнение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ъема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2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"/>
              </a:rPr>
              <a:t>-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му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ению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ета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проек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областного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2021 год и на плановый период 2022 и 2023 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27.10.2020 № 75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030793281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45993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18125,3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9352,0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9240,9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6316,4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6422,5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6531,4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11808,9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2709,3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2709,3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6017,3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18125,3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9352,0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9240,9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18125,3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18125,3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-1185,6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199,1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3345,5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-1259,5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21,2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289,1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-11808,9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санкции- 16,4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5259,6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-21,0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436096" y="3501009"/>
            <a:ext cx="3366194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экономика-6645,5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6"/>
            <a:ext cx="3960440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-4913,1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7,0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207,3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85,2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-986,6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2895017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21016</TotalTime>
  <Words>1388</Words>
  <Application>Microsoft Office PowerPoint</Application>
  <PresentationFormat>Экран (4:3)</PresentationFormat>
  <Paragraphs>340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2021-2023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2020-2022 годы</vt:lpstr>
      <vt:lpstr>Основные параметры проекта бюджета Сулинского сельского поселения Миллеровского района на 2021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2021 году  18125,3 тыс. рублей</vt:lpstr>
      <vt:lpstr>Расходы бюджета Сулинского сельского поселения Миллеровского района на социальную сферу в 2021 году – 4998,3 тыс.рублей</vt:lpstr>
      <vt:lpstr>Структура расходов по разделу «Культура, кинематография» на 2021 год           </vt:lpstr>
      <vt:lpstr>Расходы по разделу «Социальная политика» на 2021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2021 году           </vt:lpstr>
      <vt:lpstr>Структура муниципального долга Сулинского сельского поселения на 2020-2023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2198</cp:revision>
  <dcterms:created xsi:type="dcterms:W3CDTF">2011-10-21T12:19:44Z</dcterms:created>
  <dcterms:modified xsi:type="dcterms:W3CDTF">2020-11-18T10:46:42Z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