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E60A"/>
    <a:srgbClr val="CCFF33"/>
    <a:srgbClr val="53D2FF"/>
    <a:srgbClr val="1FD15A"/>
    <a:srgbClr val="99FF66"/>
    <a:srgbClr val="95358A"/>
    <a:srgbClr val="EAA0A0"/>
    <a:srgbClr val="FB998F"/>
    <a:srgbClr val="7EE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66" d="100"/>
          <a:sy n="66" d="100"/>
        </p:scale>
        <p:origin x="-2982" y="-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25675664319766E-2"/>
          <c:y val="3.0930323119719692E-2"/>
          <c:w val="0.91577432433568018"/>
          <c:h val="0.73531463511920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2024год</c:v>
                </c:pt>
                <c:pt idx="1">
                  <c:v>Проект 2025 год</c:v>
                </c:pt>
                <c:pt idx="2">
                  <c:v>Проект 2026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10461.200000000001</c:v>
                </c:pt>
                <c:pt idx="1">
                  <c:v>10962.2</c:v>
                </c:pt>
                <c:pt idx="2">
                  <c:v>11488.4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Проект 2024год</c:v>
                </c:pt>
                <c:pt idx="1">
                  <c:v>Проект 2025 год</c:v>
                </c:pt>
                <c:pt idx="2">
                  <c:v>Проект 2026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4420.7</c:v>
                </c:pt>
                <c:pt idx="1">
                  <c:v>3397.3</c:v>
                </c:pt>
                <c:pt idx="2">
                  <c:v>2762.2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3824"/>
        <c:axId val="23055360"/>
      </c:barChart>
      <c:catAx>
        <c:axId val="2305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055360"/>
        <c:crosses val="autoZero"/>
        <c:auto val="1"/>
        <c:lblAlgn val="ctr"/>
        <c:lblOffset val="10"/>
        <c:tickMarkSkip val="1"/>
        <c:noMultiLvlLbl val="0"/>
      </c:catAx>
      <c:valAx>
        <c:axId val="230553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30538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743368076501509E-2"/>
          <c:y val="0.1333965223599225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248159577747297E-2"/>
                  <c:y val="-0.12553651363924839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306303451735672"/>
                  <c:y val="9.852228525799641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0774664307864313E-2"/>
                  <c:y val="-6.8521106440591187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838164726955086E-2"/>
                  <c:y val="-0.10705795312793957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8480676780782416E-2"/>
                  <c:y val="-4.368631098747934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3.6304675003731628E-2"/>
                  <c:y val="2.5636244166371044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0762689970880033E-2"/>
                  <c:y val="-0.136891964235305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6.6639459624646596E-2"/>
                  <c:y val="-8.3929960223647959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253335061512277E-2"/>
                  <c:y val="-8.0240500819011434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3811264973993409"/>
                  <c:y val="0.1300263183399161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19805333669548045"/>
                  <c:y val="2.6677502223845472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8038,0</c:v>
                  </c:pt>
                  <c:pt idx="1">
                    <c:v>317,3</c:v>
                  </c:pt>
                  <c:pt idx="2">
                    <c:v>40,0</c:v>
                  </c:pt>
                  <c:pt idx="3">
                    <c:v>102,0</c:v>
                  </c:pt>
                  <c:pt idx="4">
                    <c:v>1071,3</c:v>
                  </c:pt>
                  <c:pt idx="5">
                    <c:v>15,0</c:v>
                  </c:pt>
                  <c:pt idx="6">
                    <c:v>5298,3</c:v>
                  </c:pt>
                  <c:pt idx="7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Социальная политика - 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0.0</c:formatCode>
                <c:ptCount val="12"/>
                <c:pt idx="0">
                  <c:v>8038</c:v>
                </c:pt>
                <c:pt idx="1">
                  <c:v>317.3</c:v>
                </c:pt>
                <c:pt idx="2">
                  <c:v>40</c:v>
                </c:pt>
                <c:pt idx="3">
                  <c:v>102</c:v>
                </c:pt>
                <c:pt idx="4">
                  <c:v>1071.3</c:v>
                </c:pt>
                <c:pt idx="5">
                  <c:v>15</c:v>
                </c:pt>
                <c:pt idx="6">
                  <c:v>5298.3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8"/>
                <c:lvl>
                  <c:pt idx="0">
                    <c:v>8038,0</c:v>
                  </c:pt>
                  <c:pt idx="1">
                    <c:v>317,3</c:v>
                  </c:pt>
                  <c:pt idx="2">
                    <c:v>40,0</c:v>
                  </c:pt>
                  <c:pt idx="3">
                    <c:v>102,0</c:v>
                  </c:pt>
                  <c:pt idx="4">
                    <c:v>1071,3</c:v>
                  </c:pt>
                  <c:pt idx="5">
                    <c:v>15,0</c:v>
                  </c:pt>
                  <c:pt idx="6">
                    <c:v>5298,3</c:v>
                  </c:pt>
                  <c:pt idx="7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Социальная политика - 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61428470173015148"/>
          <c:y val="0"/>
          <c:w val="0.33523893030728319"/>
          <c:h val="0.85626942359139135"/>
        </c:manualLayout>
      </c:layout>
      <c:overlay val="1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538816"/>
        <c:axId val="55540352"/>
      </c:barChart>
      <c:catAx>
        <c:axId val="55538816"/>
        <c:scaling>
          <c:orientation val="minMax"/>
        </c:scaling>
        <c:delete val="1"/>
        <c:axPos val="b"/>
        <c:majorTickMark val="out"/>
        <c:minorTickMark val="none"/>
        <c:tickLblPos val="none"/>
        <c:crossAx val="55540352"/>
        <c:crosses val="autoZero"/>
        <c:auto val="1"/>
        <c:lblAlgn val="ctr"/>
        <c:lblOffset val="100"/>
        <c:noMultiLvlLbl val="0"/>
      </c:catAx>
      <c:valAx>
        <c:axId val="55540352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555388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953602131193973E-2"/>
                  <c:y val="-5.2274074219869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4148.8</c:v>
                </c:pt>
                <c:pt idx="1">
                  <c:v>5298.3</c:v>
                </c:pt>
                <c:pt idx="2">
                  <c:v>4883.8999999999996</c:v>
                </c:pt>
                <c:pt idx="3">
                  <c:v>4780.7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5455104"/>
        <c:axId val="55596160"/>
        <c:axId val="0"/>
      </c:bar3DChart>
      <c:catAx>
        <c:axId val="554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596160"/>
        <c:crosses val="autoZero"/>
        <c:auto val="1"/>
        <c:lblAlgn val="ctr"/>
        <c:lblOffset val="100"/>
        <c:noMultiLvlLbl val="0"/>
      </c:catAx>
      <c:valAx>
        <c:axId val="5559616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5455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>
      <a:innerShdw blurRad="114300">
        <a:prstClr val="black"/>
      </a:innerShdw>
    </a:effectLst>
  </c:sp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4.7222222222222221E-2"/>
                  <c:y val="-0.4021834811172896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11111111111112E-2"/>
                  <c:y val="-4.3172417001238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388888888888887E-2"/>
                  <c:y val="-0.102250037572192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9722222222222225E-2"/>
                  <c:y val="-8.8616699229233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- 4109,5</c:v>
                </c:pt>
                <c:pt idx="1">
                  <c:v>Расходы на повышение заработной платы работникам муниципальных учреждений культуры - 1071,7</c:v>
                </c:pt>
                <c:pt idx="2">
                  <c:v>Мероприятия по организации и проведению конкурсов, торжественных и иных мероприятий - 90</c:v>
                </c:pt>
                <c:pt idx="3">
                  <c:v>Другие вопросы в области культуры - 27,1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4109.5</c:v>
                </c:pt>
                <c:pt idx="1">
                  <c:v>1071.7</c:v>
                </c:pt>
                <c:pt idx="2" formatCode="0.0">
                  <c:v>90</c:v>
                </c:pt>
                <c:pt idx="3" formatCode="0.0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"/>
          <c:y val="4.3082780485361306E-4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9.5719597550306207E-2"/>
                  <c:y val="-8.62687950419019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357294400699911"/>
                  <c:y val="7.52522704339051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8539807524059495E-2"/>
                  <c:y val="0.1177974107392060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394903762029747E-3"/>
                  <c:y val="5.978755608991570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902340332458444E-2"/>
                  <c:y val="2.800595429790096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7816054243219599E-2"/>
                  <c:y val="-0.103935418768920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6009623797025371E-2"/>
                  <c:y val="1.7854663603638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3496719160104986E-2"/>
                  <c:y val="1.136111528579914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5.4076443569553906E-2"/>
                  <c:y val="0.1145923238222012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0224321959755031"/>
                  <c:y val="0.2157196685059149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«Управление муниципальными финансами и создание условий для эффективного управления муниципальными финансами»</c:v>
                </c:pt>
                <c:pt idx="1">
                  <c:v>«Муниципальная политика»</c:v>
                </c:pt>
                <c:pt idx="2">
                  <c:v>«Обеспечение пожарной безопасности и безопасности людей на водных объектах»</c:v>
                </c:pt>
                <c:pt idx="3">
                  <c:v>«Обеспечение качественными жилищно-коммунальными услугами населения Сулинского сельского поселения»</c:v>
                </c:pt>
                <c:pt idx="4">
                  <c:v>«Информационное общество»</c:v>
                </c:pt>
                <c:pt idx="5">
                  <c:v>«Обеспечение общественного порядка и противодействие преступности»</c:v>
                </c:pt>
                <c:pt idx="6">
                  <c:v>«Развитие культуры»</c:v>
                </c:pt>
                <c:pt idx="7">
                  <c:v>«Социальная поддержка граждан»</c:v>
                </c:pt>
                <c:pt idx="8">
                  <c:v> Реализация функций иных органов местного самоуправления Сулинского сельского поселения
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8011.4</c:v>
                </c:pt>
                <c:pt idx="1">
                  <c:v>15</c:v>
                </c:pt>
                <c:pt idx="2">
                  <c:v>39</c:v>
                </c:pt>
                <c:pt idx="3">
                  <c:v>1047.5</c:v>
                </c:pt>
                <c:pt idx="4">
                  <c:v>2</c:v>
                </c:pt>
                <c:pt idx="5">
                  <c:v>1</c:v>
                </c:pt>
                <c:pt idx="6">
                  <c:v>5271.2</c:v>
                </c:pt>
                <c:pt idx="7">
                  <c:v>102</c:v>
                </c:pt>
                <c:pt idx="8">
                  <c:v>392.8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0537619395062177E-2"/>
                  <c:y val="0.387728425945638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10 461,2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16237387905501"/>
                  <c:y val="0.581044194876161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10962,2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692127822423072"/>
                  <c:y val="0.751395615996025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11488,4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2024 год</c:v>
                </c:pt>
                <c:pt idx="1">
                  <c:v> 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10461.200000000001</c:v>
                </c:pt>
                <c:pt idx="1">
                  <c:v>10962.2</c:v>
                </c:pt>
                <c:pt idx="2">
                  <c:v>11488.4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836224"/>
        <c:axId val="54838016"/>
        <c:axId val="0"/>
      </c:bar3DChart>
      <c:catAx>
        <c:axId val="5483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54838016"/>
        <c:crosses val="autoZero"/>
        <c:auto val="1"/>
        <c:lblAlgn val="ctr"/>
        <c:lblOffset val="100"/>
        <c:noMultiLvlLbl val="0"/>
      </c:catAx>
      <c:valAx>
        <c:axId val="548380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54836224"/>
        <c:crosses val="autoZero"/>
        <c:crossBetween val="between"/>
        <c:majorUnit val="5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invertIfNegative val="0"/>
          <c:dPt>
            <c:idx val="0"/>
            <c:invertIfNegative val="0"/>
            <c:bubble3D val="0"/>
            <c:explosion val="24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invertIfNegative val="0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invertIfNegative val="0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cat>
            <c:strRef>
              <c:f>Лист1!$A$2:$A$8</c:f>
              <c:strCache>
                <c:ptCount val="7"/>
                <c:pt idx="0">
                  <c:v>Налог на доходы  физических лиц 1316,1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12.580774672121745</c:v>
                </c:pt>
                <c:pt idx="1">
                  <c:v>4.3914656062402013</c:v>
                </c:pt>
                <c:pt idx="2">
                  <c:v>2.3802240660727256</c:v>
                </c:pt>
                <c:pt idx="3">
                  <c:v>44.760639314801359</c:v>
                </c:pt>
                <c:pt idx="4">
                  <c:v>0.13956333881390279</c:v>
                </c:pt>
                <c:pt idx="5">
                  <c:v>35.568577218674719</c:v>
                </c:pt>
                <c:pt idx="6">
                  <c:v>0.17875578327534125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79392"/>
        <c:axId val="22777856"/>
      </c:barChart>
      <c:valAx>
        <c:axId val="22777856"/>
        <c:scaling>
          <c:orientation val="minMax"/>
          <c:max val="5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22779392"/>
        <c:crosses val="autoZero"/>
        <c:crossBetween val="between"/>
        <c:majorUnit val="10"/>
        <c:minorUnit val="5"/>
      </c:valAx>
      <c:catAx>
        <c:axId val="22779392"/>
        <c:scaling>
          <c:orientation val="minMax"/>
        </c:scaling>
        <c:delete val="0"/>
        <c:axPos val="l"/>
        <c:majorTickMark val="out"/>
        <c:minorTickMark val="none"/>
        <c:tickLblPos val="nextTo"/>
        <c:crossAx val="22777856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026048"/>
        <c:axId val="55027584"/>
        <c:axId val="0"/>
      </c:bar3DChart>
      <c:catAx>
        <c:axId val="55026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55027584"/>
        <c:crosses val="autoZero"/>
        <c:auto val="1"/>
        <c:lblAlgn val="ctr"/>
        <c:lblOffset val="100"/>
        <c:noMultiLvlLbl val="0"/>
      </c:catAx>
      <c:valAx>
        <c:axId val="5502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502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70419155797206E-2"/>
          <c:y val="3.1523161210988887E-2"/>
          <c:w val="0.91577432433568018"/>
          <c:h val="0.77171378424494308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97E60A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1245,6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1223.8</c:v>
                </c:pt>
                <c:pt idx="1">
                  <c:v>1316.1</c:v>
                </c:pt>
                <c:pt idx="2">
                  <c:v>1439.8</c:v>
                </c:pt>
                <c:pt idx="3">
                  <c:v>1560.8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6513920"/>
        <c:axId val="66851584"/>
        <c:axId val="54679296"/>
      </c:bar3DChart>
      <c:catAx>
        <c:axId val="6651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851584"/>
        <c:crosses val="autoZero"/>
        <c:auto val="1"/>
        <c:lblAlgn val="ctr"/>
        <c:lblOffset val="10"/>
        <c:tickMarkSkip val="1"/>
        <c:noMultiLvlLbl val="0"/>
      </c:catAx>
      <c:valAx>
        <c:axId val="668515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6513920"/>
        <c:crosses val="autoZero"/>
        <c:crossBetween val="between"/>
      </c:valAx>
      <c:serAx>
        <c:axId val="54679296"/>
        <c:scaling>
          <c:orientation val="minMax"/>
        </c:scaling>
        <c:delete val="1"/>
        <c:axPos val="b"/>
        <c:majorTickMark val="out"/>
        <c:minorTickMark val="none"/>
        <c:tickLblPos val="nextTo"/>
        <c:crossAx val="66851584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51568261283337491"/>
          <c:h val="5.4415934207353037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77056"/>
        <c:axId val="66482944"/>
        <c:axId val="0"/>
      </c:bar3DChart>
      <c:catAx>
        <c:axId val="66477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6482944"/>
        <c:crosses val="autoZero"/>
        <c:auto val="1"/>
        <c:lblAlgn val="ctr"/>
        <c:lblOffset val="100"/>
        <c:noMultiLvlLbl val="0"/>
      </c:catAx>
      <c:valAx>
        <c:axId val="66482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647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87410244241806E-2"/>
          <c:y val="2.173331745105932E-2"/>
          <c:w val="0.91577432433568018"/>
          <c:h val="0.790088023396232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4.7744424251779188E-2"/>
                  <c:y val="7.94592907195491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1185,3</a:t>
                    </a:r>
                  </a:p>
                  <a:p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#,##0.0</c:formatCode>
                <c:ptCount val="4"/>
                <c:pt idx="0">
                  <c:v>884</c:v>
                </c:pt>
                <c:pt idx="1">
                  <c:v>459.4</c:v>
                </c:pt>
                <c:pt idx="2">
                  <c:v>477.7</c:v>
                </c:pt>
                <c:pt idx="3">
                  <c:v>496.9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465856"/>
        <c:axId val="161467392"/>
      </c:barChart>
      <c:catAx>
        <c:axId val="161465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467392"/>
        <c:crosses val="autoZero"/>
        <c:auto val="1"/>
        <c:lblAlgn val="ctr"/>
        <c:lblOffset val="10"/>
        <c:tickMarkSkip val="1"/>
        <c:noMultiLvlLbl val="0"/>
      </c:catAx>
      <c:valAx>
        <c:axId val="161467392"/>
        <c:scaling>
          <c:orientation val="minMax"/>
          <c:max val="1100"/>
        </c:scaling>
        <c:delete val="0"/>
        <c:axPos val="b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1465856"/>
        <c:crosses val="autoZero"/>
        <c:crossBetween val="between"/>
        <c:majorUnit val="1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7879357174797793"/>
          <c:h val="5.4340188392703909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228600">
        <a:schemeClr val="accent1">
          <a:satMod val="175000"/>
          <a:alpha val="40000"/>
        </a:schemeClr>
      </a:glo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166694272"/>
        <c:axId val="167482496"/>
      </c:barChart>
      <c:catAx>
        <c:axId val="16669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67482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748249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669427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3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85416903454858473"/>
          <c:h val="0.882944036179777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05454157748837E-2"/>
                  <c:y val="0.21965081081683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81910698431023E-2"/>
                  <c:y val="5.6646701367333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842710031269205E-2"/>
                  <c:y val="0.14910982198466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9635128139182E-2"/>
                  <c:y val="0.20338658370399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solidFill>
                      <a:srgbClr val="FF0000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12658.2</c:v>
                </c:pt>
                <c:pt idx="1">
                  <c:v>14881.9</c:v>
                </c:pt>
                <c:pt idx="2">
                  <c:v>14359.5</c:v>
                </c:pt>
                <c:pt idx="3">
                  <c:v>14250.6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66737024"/>
        <c:axId val="166738560"/>
        <c:axId val="0"/>
      </c:bar3DChart>
      <c:catAx>
        <c:axId val="16673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6738560"/>
        <c:crosses val="autoZero"/>
        <c:auto val="1"/>
        <c:lblAlgn val="ctr"/>
        <c:lblOffset val="100"/>
        <c:noMultiLvlLbl val="0"/>
      </c:catAx>
      <c:valAx>
        <c:axId val="1667385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6673702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2026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2025года,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2026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2025года,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0.24901</cdr:x>
      <cdr:y>0.80815</cdr:y>
    </cdr:from>
    <cdr:to>
      <cdr:x>0.34005</cdr:x>
      <cdr:y>0.96208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66380" y="3024336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0.25472</cdr:x>
      <cdr:y>0.71678</cdr:y>
    </cdr:from>
    <cdr:to>
      <cdr:x>0.34762</cdr:x>
      <cdr:y>0.82724</cdr:y>
    </cdr:to>
    <cdr:sp macro="" textlink="">
      <cdr:nvSpPr>
        <cdr:cNvPr id="2" name="TextBox 1"/>
        <cdr:cNvSpPr txBox="1"/>
      </cdr:nvSpPr>
      <cdr:spPr>
        <a:xfrm xmlns:a="http://schemas.openxmlformats.org/drawingml/2006/main" rot="19926440">
          <a:off x="2216118" y="2682409"/>
          <a:ext cx="808213" cy="41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0.25506</cdr:x>
      <cdr:y>0.72126</cdr:y>
    </cdr:from>
    <cdr:to>
      <cdr:x>0.36016</cdr:x>
      <cdr:y>0.84183</cdr:y>
    </cdr:to>
    <cdr:sp macro="" textlink="">
      <cdr:nvSpPr>
        <cdr:cNvPr id="3" name="TextBox 2"/>
        <cdr:cNvSpPr txBox="1"/>
      </cdr:nvSpPr>
      <cdr:spPr>
        <a:xfrm xmlns:a="http://schemas.openxmlformats.org/drawingml/2006/main" rot="20025674">
          <a:off x="2219011" y="2699168"/>
          <a:ext cx="914400" cy="45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0.37186</cdr:x>
      <cdr:y>0.34419</cdr:y>
    </cdr:from>
    <cdr:to>
      <cdr:x>0.44536</cdr:x>
      <cdr:y>0.40944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457288" y="1573852"/>
          <a:ext cx="288033" cy="298356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0.26397</cdr:x>
      <cdr:y>0.31461</cdr:y>
    </cdr:from>
    <cdr:to>
      <cdr:x>0.48237</cdr:x>
      <cdr:y>0.37082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034477" y="1707353"/>
          <a:ext cx="855911" cy="305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0.5556</cdr:x>
      <cdr:y>0.28346</cdr:y>
    </cdr:from>
    <cdr:to>
      <cdr:x>0.61073</cdr:x>
      <cdr:y>0.31495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177369" y="1296144"/>
          <a:ext cx="21602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0.4849</cdr:x>
      <cdr:y>0.23204</cdr:y>
    </cdr:from>
    <cdr:to>
      <cdr:x>0.68843</cdr:x>
      <cdr:y>0.30052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0300" y="1061024"/>
          <a:ext cx="797620" cy="313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5298,3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33" y="432048"/>
          <a:ext cx="1656162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07.12.2023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5194" y="827711"/>
            <a:ext cx="5854939" cy="32934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121115"/>
            <a:ext cx="8964488" cy="2736885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2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2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проекта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27721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60439"/>
              </p:ext>
            </p:extLst>
          </p:nvPr>
        </p:nvGraphicFramePr>
        <p:xfrm>
          <a:off x="454720" y="1628799"/>
          <a:ext cx="8064896" cy="34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66268" y="3622802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10461,2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-249,0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1316,1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357936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–459,4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3720,9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14,6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4682,5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18,7</a:t>
            </a:r>
          </a:p>
          <a:p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75073940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98726"/>
              </p:ext>
            </p:extLst>
          </p:nvPr>
        </p:nvGraphicFramePr>
        <p:xfrm>
          <a:off x="925803" y="1591054"/>
          <a:ext cx="7632848" cy="493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50180241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89216"/>
              </p:ext>
            </p:extLst>
          </p:nvPr>
        </p:nvGraphicFramePr>
        <p:xfrm>
          <a:off x="19291" y="1616026"/>
          <a:ext cx="9177736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924354"/>
              </p:ext>
            </p:extLst>
          </p:nvPr>
        </p:nvGraphicFramePr>
        <p:xfrm>
          <a:off x="457200" y="3178474"/>
          <a:ext cx="8229599" cy="2723950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2025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2026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7197,2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3189,9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1980,3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1719,0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2936,9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3834,4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-603448"/>
            <a:ext cx="8424936" cy="73469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273576"/>
              </p:ext>
            </p:extLst>
          </p:nvPr>
        </p:nvGraphicFramePr>
        <p:xfrm>
          <a:off x="-353573" y="421739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56784816"/>
              </p:ext>
            </p:extLst>
          </p:nvPr>
        </p:nvGraphicFramePr>
        <p:xfrm>
          <a:off x="227776" y="1988840"/>
          <a:ext cx="8736711" cy="394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14881,9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5315854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457"/>
            <a:ext cx="5436096" cy="39604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5400,3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(98,1%)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(1,9%)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287408434"/>
              </p:ext>
            </p:extLst>
          </p:nvPr>
        </p:nvGraphicFramePr>
        <p:xfrm>
          <a:off x="1475656" y="3231715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948400403"/>
              </p:ext>
            </p:extLst>
          </p:nvPr>
        </p:nvGraphicFramePr>
        <p:xfrm>
          <a:off x="5130935" y="1628800"/>
          <a:ext cx="3918930" cy="4788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2024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46936355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2024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67703" y="2161645"/>
            <a:ext cx="4028352" cy="30415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211960" y="2682642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 smtClean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1400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711867" y="1880163"/>
            <a:ext cx="3024336" cy="3816424"/>
          </a:xfrm>
          <a:prstGeom prst="wedgeRoundRectCallout">
            <a:avLst>
              <a:gd name="adj1" fmla="val -97138"/>
              <a:gd name="adj2" fmla="val 11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algn="ctr"/>
            <a:r>
              <a:rPr lang="ru-RU" dirty="0" smtClean="0"/>
              <a:t>2024 год -                                 102,0 </a:t>
            </a:r>
            <a:r>
              <a:rPr lang="ru-RU" dirty="0" err="1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03" y="3644643"/>
            <a:ext cx="3280865" cy="302433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9087" y="682377"/>
            <a:ext cx="3888432" cy="13064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13064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sz="1600" b="1" kern="0" spc="-14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573016"/>
            <a:ext cx="2088232" cy="3024336"/>
          </a:xfrm>
          <a:prstGeom prst="roundRect">
            <a:avLst/>
          </a:prstGeom>
          <a:solidFill>
            <a:srgbClr val="CCFF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4221087"/>
            <a:ext cx="2808312" cy="245496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2024-2026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8.10.2022 № 85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1628800"/>
            <a:ext cx="9036496" cy="19442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2024 год и на плановый период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366" y="3445501"/>
            <a:ext cx="3083030" cy="19277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325" y="925221"/>
            <a:ext cx="313189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жилищного хозяйства – 15,0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1071,3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395884"/>
            <a:ext cx="4032448" cy="609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10,0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4293097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захоронения- 60,0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013176"/>
            <a:ext cx="3024336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благоустройству- 80,0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39286" y="2420888"/>
            <a:ext cx="4568818" cy="7316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                                          – 882,5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11560" y="5680752"/>
            <a:ext cx="4896544" cy="7005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23,8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непрограммные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71322"/>
              </p:ext>
            </p:extLst>
          </p:nvPr>
        </p:nvGraphicFramePr>
        <p:xfrm>
          <a:off x="323528" y="1021201"/>
          <a:ext cx="8352928" cy="569619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2528"/>
                <a:gridCol w="1224136"/>
                <a:gridCol w="1152128"/>
                <a:gridCol w="1224136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2024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2026год</a:t>
                      </a:r>
                    </a:p>
                  </a:txBody>
                  <a:tcPr/>
                </a:tc>
              </a:tr>
              <a:tr h="593495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8011,4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7764,2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7695,9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39,0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1047,5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863,6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906,8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5271,2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4855,7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4752,2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392,8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774,0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793,7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14489,1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392,8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13585,5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774,0               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13456,9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793,7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1682887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2024-2026годы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73589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01.01.2024)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</a:t>
                      </a:r>
                      <a:r>
                        <a:rPr lang="en-US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проекта бюджета Сулинского сельского поселения Миллеровского района на 2024 год и на плановый период 2025 и 2026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67544" y="2132856"/>
            <a:ext cx="6840760" cy="107465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чнение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ъема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езво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дных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пос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уплений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2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"/>
              </a:rPr>
              <a:t>-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му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ч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ению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ета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со</a:t>
            </a:r>
            <a:r>
              <a:rPr lang="en-US" sz="1596" b="1" kern="0" spc="-17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ветс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вии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проек</a:t>
            </a:r>
            <a:r>
              <a:rPr lang="en-US" sz="1596" b="1" kern="0" spc="-3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областного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«О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>
                <a:solidFill>
                  <a:sysClr val="windowText" lastClr="000000"/>
                </a:solidFill>
                <a:latin typeface="Times New Roman,Bold"/>
              </a:rPr>
              <a:t>областном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ru-RU" sz="1596" b="1" kern="0" dirty="0" smtClean="0">
                <a:solidFill>
                  <a:sysClr val="windowText" lastClr="000000"/>
                </a:solidFill>
                <a:latin typeface="Times New Roman,Bold"/>
              </a:rPr>
              <a:t>2024 год и на плановый период 2025 и 2026 годов»</a:t>
            </a:r>
            <a:endParaRPr lang="en-US" sz="1596" b="1" kern="0" dirty="0">
              <a:solidFill>
                <a:sysClr val="windowText" lastClr="000000"/>
              </a:solidFill>
              <a:latin typeface="Times New Roman,Bold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2026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2026года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10.11.2023 № 4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37749998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614239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34211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14881,9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14359,5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14250,6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10461,2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10962,2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11488,4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4420,7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3397,3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4103,2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2762,0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14881,9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14359,5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14250,6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14881,9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14881,9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-1316,1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249,0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4682,5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-459,4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14,6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3720,9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71023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-4420,7</a:t>
            </a:r>
          </a:p>
          <a:p>
            <a:pPr algn="ctr"/>
            <a:r>
              <a:rPr lang="ru-RU" dirty="0"/>
              <a:t>,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санкции- 18,7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8038,0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96953"/>
            <a:ext cx="3960440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-40,0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946812" y="3501009"/>
            <a:ext cx="3945668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– экономика- 0,0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946762" y="4653136"/>
            <a:ext cx="4152651" cy="4434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-5298,3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29200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15,0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– 317,3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102,0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-1071,3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2960312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21670</TotalTime>
  <Words>1417</Words>
  <Application>Microsoft Office PowerPoint</Application>
  <PresentationFormat>Экран (4:3)</PresentationFormat>
  <Paragraphs>335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2024-2026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2024-2026 годы</vt:lpstr>
      <vt:lpstr>Основные параметры проекта бюджета Сулинского сельского поселения Миллеровского района на 2024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2024 году 14881,9   тыс. рублей</vt:lpstr>
      <vt:lpstr>Расходы бюджета Сулинского сельского поселения Миллеровского района на социальную сферу в 2024 году – 5400,3 тыс.рублей</vt:lpstr>
      <vt:lpstr>Структура расходов по разделу «Культура, кинематография» на 2024 год           </vt:lpstr>
      <vt:lpstr>Расходы по разделу «Социальная политика» на 2024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непрограммные расходы (тыс.рублей)  </vt:lpstr>
      <vt:lpstr>Структура расходов по муниципальным программам Миллеровского района в 2024 году           </vt:lpstr>
      <vt:lpstr>Структура муниципального долга Сулинского сельского поселения на 2024-2026годы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2272</cp:revision>
  <dcterms:created xsi:type="dcterms:W3CDTF">2011-10-21T12:19:44Z</dcterms:created>
  <dcterms:modified xsi:type="dcterms:W3CDTF">2023-12-07T10:43:09Z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