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12" r:id="rId2"/>
    <p:sldMasterId id="2147483824" r:id="rId3"/>
    <p:sldMasterId id="2147484065" r:id="rId4"/>
  </p:sldMasterIdLst>
  <p:notesMasterIdLst>
    <p:notesMasterId r:id="rId27"/>
  </p:notesMasterIdLst>
  <p:handoutMasterIdLst>
    <p:handoutMasterId r:id="rId28"/>
  </p:handoutMasterIdLst>
  <p:sldIdLst>
    <p:sldId id="896" r:id="rId5"/>
    <p:sldId id="897" r:id="rId6"/>
    <p:sldId id="1202" r:id="rId7"/>
    <p:sldId id="1166" r:id="rId8"/>
    <p:sldId id="1590" r:id="rId9"/>
    <p:sldId id="1204" r:id="rId10"/>
    <p:sldId id="1170" r:id="rId11"/>
    <p:sldId id="904" r:id="rId12"/>
    <p:sldId id="1201" r:id="rId13"/>
    <p:sldId id="1423" r:id="rId14"/>
    <p:sldId id="1572" r:id="rId15"/>
    <p:sldId id="1593" r:id="rId16"/>
    <p:sldId id="1502" r:id="rId17"/>
    <p:sldId id="1594" r:id="rId18"/>
    <p:sldId id="1595" r:id="rId19"/>
    <p:sldId id="1597" r:id="rId20"/>
    <p:sldId id="1598" r:id="rId21"/>
    <p:sldId id="1602" r:id="rId22"/>
    <p:sldId id="1500" r:id="rId23"/>
    <p:sldId id="1575" r:id="rId24"/>
    <p:sldId id="1607" r:id="rId25"/>
    <p:sldId id="1608" r:id="rId26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95358A"/>
    <a:srgbClr val="1FD15A"/>
    <a:srgbClr val="99FF66"/>
    <a:srgbClr val="53D2FF"/>
    <a:srgbClr val="EAA0A0"/>
    <a:srgbClr val="FB998F"/>
    <a:srgbClr val="7EEA9F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198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openxmlformats.org/officeDocument/2006/relationships/image" Target="../media/image1.jpeg"/><Relationship Id="rId1" Type="http://schemas.openxmlformats.org/officeDocument/2006/relationships/themeOverride" Target="../theme/themeOverride2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45672152594629"/>
          <c:y val="0.10666397887360608"/>
          <c:w val="0.83528284203826897"/>
          <c:h val="0.73531463511920003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341E-2"/>
                  <c:y val="2.729342103905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323327275533762"/>
                  <c:y val="-5.45868420781157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4955.7</c:v>
                </c:pt>
                <c:pt idx="1">
                  <c:v>5563.3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Безвозмездные перечисления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cat>
            <c:strRef>
              <c:f>Sheet1!$B$1:$D$1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5820.5</c:v>
                </c:pt>
                <c:pt idx="1">
                  <c:v>5787.8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898880"/>
        <c:axId val="60314368"/>
        <c:axId val="0"/>
      </c:bar3DChart>
      <c:catAx>
        <c:axId val="5989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0314368"/>
        <c:crosses val="autoZero"/>
        <c:auto val="1"/>
        <c:lblAlgn val="ctr"/>
        <c:lblOffset val="10"/>
        <c:tickMarkSkip val="1"/>
        <c:noMultiLvlLbl val="0"/>
      </c:catAx>
      <c:valAx>
        <c:axId val="6031436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989888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48302651440935501"/>
          <c:h val="9.5914669160755764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11111111111112E-2"/>
          <c:y val="6.6325296462488637E-2"/>
          <c:w val="0.91444247594050743"/>
          <c:h val="0.929130257423191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FF33"/>
            </a:solidFill>
          </c:spPr>
          <c:explosion val="25"/>
          <c:dPt>
            <c:idx val="0"/>
            <c:bubble3D val="0"/>
            <c:explosion val="3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bubble3D val="0"/>
            <c:explosion val="21"/>
          </c:dPt>
          <c:dLbls>
            <c:dLbl>
              <c:idx val="0"/>
              <c:layout>
                <c:manualLayout>
                  <c:x val="-5.0113735783027122E-2"/>
                  <c:y val="-8.854101809906177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662844488188975"/>
                  <c:y val="-0.4541757018843349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numFmt formatCode="General" sourceLinked="0"/>
            <c:spPr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4597.5</c:v>
                </c:pt>
                <c:pt idx="1">
                  <c:v>6753.6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541"/>
          <c:w val="0.53032370953630759"/>
          <c:h val="0.14198227308185021"/>
        </c:manualLayout>
      </c:layout>
      <c:overlay val="0"/>
    </c:legend>
    <c:plotVisOnly val="1"/>
    <c:dispBlanksAs val="zero"/>
    <c:showDLblsOverMax val="0"/>
  </c:chart>
  <c:spPr>
    <a:gradFill rotWithShape="1">
      <a:gsLst>
        <a:gs pos="0">
          <a:schemeClr val="accent1">
            <a:tint val="1000"/>
            <a:satMod val="255000"/>
          </a:schemeClr>
        </a:gs>
        <a:gs pos="55000">
          <a:schemeClr val="accent1">
            <a:tint val="12000"/>
            <a:satMod val="255000"/>
          </a:schemeClr>
        </a:gs>
        <a:gs pos="100000">
          <a:schemeClr val="accent1">
            <a:tint val="45000"/>
            <a:satMod val="250000"/>
          </a:schemeClr>
        </a:gs>
      </a:gsLst>
      <a:path path="circle">
        <a:fillToRect l="-40000" t="-90000" r="140000" b="190000"/>
      </a:path>
    </a:gradFill>
    <a:ln w="9525" cap="flat" cmpd="sng" algn="ctr">
      <a:solidFill>
        <a:schemeClr val="accent1"/>
      </a:solidFill>
      <a:prstDash val="solid"/>
    </a:ln>
    <a:effectLst>
      <a:outerShdw blurRad="51500" dist="25400" dir="5400000" rotWithShape="0">
        <a:srgbClr val="000000">
          <a:alpha val="4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03"/>
          <c:h val="0.750003258432829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Сулинского сельского поселения Миллеровского района</c:v>
                </c:pt>
              </c:strCache>
            </c:strRef>
          </c:tx>
          <c:spPr>
            <a:solidFill>
              <a:schemeClr val="accent2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5.4232751303247015E-3"/>
                  <c:y val="-4.8831295465791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642253698597158E-2"/>
                  <c:y val="-3.5772299928127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023E-3"/>
                  <c:y val="-6.6292815807309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2020 год</c:v>
                </c:pt>
                <c:pt idx="1">
                  <c:v>2021 год</c:v>
                </c:pt>
                <c:pt idx="2">
                  <c:v> 2022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11351.1</c:v>
                </c:pt>
                <c:pt idx="1">
                  <c:v>14535.9</c:v>
                </c:pt>
                <c:pt idx="2">
                  <c:v>8846.1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60228736"/>
        <c:axId val="60230272"/>
        <c:axId val="60324032"/>
      </c:bar3DChart>
      <c:catAx>
        <c:axId val="6022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60230272"/>
        <c:crosses val="autoZero"/>
        <c:auto val="1"/>
        <c:lblAlgn val="ctr"/>
        <c:lblOffset val="100"/>
        <c:noMultiLvlLbl val="0"/>
      </c:catAx>
      <c:valAx>
        <c:axId val="60230272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60228736"/>
        <c:crosses val="autoZero"/>
        <c:crossBetween val="between"/>
        <c:majorUnit val="50"/>
      </c:valAx>
      <c:serAx>
        <c:axId val="60324032"/>
        <c:scaling>
          <c:orientation val="minMax"/>
        </c:scaling>
        <c:delete val="0"/>
        <c:axPos val="b"/>
        <c:majorTickMark val="out"/>
        <c:minorTickMark val="none"/>
        <c:tickLblPos val="nextTo"/>
        <c:crossAx val="60230272"/>
        <c:crosses val="autoZero"/>
      </c:ser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38041011316213E-3"/>
          <c:y val="0"/>
          <c:w val="0.9905761683966940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9.98590312577355E-2"/>
                  <c:y val="0.172570006841345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2334906257978003E-3"/>
                  <c:y val="-8.66164724387348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0067351190998271E-2"/>
                  <c:y val="-1.95190300492927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0338977930327452E-3"/>
                  <c:y val="-4.30628321999310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610383933948864E-2"/>
                  <c:y val="-3.47689803472128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4065003985911895E-2"/>
                  <c:y val="-0.134757687742297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Штрафы, санкции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19.801197131199107</c:v>
                </c:pt>
                <c:pt idx="1">
                  <c:v>13.892833390253987</c:v>
                </c:pt>
                <c:pt idx="2">
                  <c:v>1.8765840418456672</c:v>
                </c:pt>
                <c:pt idx="3">
                  <c:v>58.175902791508641</c:v>
                </c:pt>
                <c:pt idx="4">
                  <c:v>0.97244441248899027</c:v>
                </c:pt>
                <c:pt idx="5">
                  <c:v>4.9970341344166229</c:v>
                </c:pt>
                <c:pt idx="6">
                  <c:v>0.28400409828698797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56557798115515E-2"/>
          <c:y val="3.7640074671565854E-2"/>
          <c:w val="0.95494344220188865"/>
          <c:h val="0.8899015562397636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axId val="65133184"/>
        <c:axId val="68386176"/>
      </c:barChart>
      <c:catAx>
        <c:axId val="6513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68386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8386176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65133184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4770057066129574E-2"/>
          <c:y val="0"/>
          <c:w val="0.9704598858677409"/>
          <c:h val="0.874140058461448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342732460557234E-3"/>
                  <c:y val="0.21643286573146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084592145015106E-2"/>
                  <c:y val="0.352705410821643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991272239006378E-3"/>
                  <c:y val="0.29392117568470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7136623027861698E-3"/>
                  <c:y val="0.26452905811623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741859684457872E-2"/>
                  <c:y val="0.19772858052062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3991272239006378E-3"/>
                  <c:y val="0.277889111556446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 2019 год</c:v>
                </c:pt>
                <c:pt idx="1">
                  <c:v>2020 год</c:v>
                </c:pt>
                <c:pt idx="2">
                  <c:v> 2021 год</c:v>
                </c:pt>
                <c:pt idx="3">
                  <c:v> 2022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11558.4</c:v>
                </c:pt>
                <c:pt idx="1">
                  <c:v>11351.1</c:v>
                </c:pt>
                <c:pt idx="2" formatCode="General">
                  <c:v>14535.9</c:v>
                </c:pt>
                <c:pt idx="3" formatCode="General">
                  <c:v>8846.1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89836928"/>
        <c:axId val="100348672"/>
        <c:axId val="0"/>
      </c:bar3DChart>
      <c:catAx>
        <c:axId val="8983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348672"/>
        <c:crosses val="autoZero"/>
        <c:auto val="1"/>
        <c:lblAlgn val="ctr"/>
        <c:lblOffset val="100"/>
        <c:noMultiLvlLbl val="0"/>
      </c:catAx>
      <c:valAx>
        <c:axId val="100348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983692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4"/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bubble3D val="0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bubble3D val="0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2"/>
              <c:layout>
                <c:manualLayout>
                  <c:x val="4.8604470928017153E-2"/>
                  <c:y val="-4.57830159438709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Sheet1!$B$1:$L$2</c:f>
              <c:multiLvlStrCache>
                <c:ptCount val="7"/>
                <c:lvl>
                  <c:pt idx="0">
                    <c:v>5 070,3</c:v>
                  </c:pt>
                  <c:pt idx="1">
                    <c:v>203,5</c:v>
                  </c:pt>
                  <c:pt idx="2">
                    <c:v>35,0</c:v>
                  </c:pt>
                  <c:pt idx="3">
                    <c:v>1 423,8</c:v>
                  </c:pt>
                  <c:pt idx="4">
                    <c:v>21,0</c:v>
                  </c:pt>
                  <c:pt idx="5">
                    <c:v>4 532,3</c:v>
                  </c:pt>
                  <c:pt idx="6">
                    <c:v>65,2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Sheet1!$B$2:$L$2</c:f>
              <c:numCache>
                <c:formatCode>#,##0.0</c:formatCode>
                <c:ptCount val="11"/>
                <c:pt idx="0">
                  <c:v>5070.3</c:v>
                </c:pt>
                <c:pt idx="1">
                  <c:v>203.5</c:v>
                </c:pt>
                <c:pt idx="2">
                  <c:v>35</c:v>
                </c:pt>
                <c:pt idx="3">
                  <c:v>1423.8</c:v>
                </c:pt>
                <c:pt idx="4">
                  <c:v>21</c:v>
                </c:pt>
                <c:pt idx="5">
                  <c:v>4532.3</c:v>
                </c:pt>
                <c:pt idx="6">
                  <c:v>65.2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Sheet1!$B$1:$L$2</c:f>
              <c:multiLvlStrCache>
                <c:ptCount val="7"/>
                <c:lvl>
                  <c:pt idx="0">
                    <c:v>5 070,3</c:v>
                  </c:pt>
                  <c:pt idx="1">
                    <c:v>203,5</c:v>
                  </c:pt>
                  <c:pt idx="2">
                    <c:v>35,0</c:v>
                  </c:pt>
                  <c:pt idx="3">
                    <c:v>1 423,8</c:v>
                  </c:pt>
                  <c:pt idx="4">
                    <c:v>21,0</c:v>
                  </c:pt>
                  <c:pt idx="5">
                    <c:v>4 532,3</c:v>
                  </c:pt>
                  <c:pt idx="6">
                    <c:v>65,2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Sheet1!$B$3:$L$3</c:f>
              <c:numCache>
                <c:formatCode>General</c:formatCode>
                <c:ptCount val="11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55772808249911998"/>
          <c:y val="0"/>
          <c:w val="0.33523893030728319"/>
          <c:h val="0.74923574564246742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689920"/>
        <c:axId val="154691456"/>
      </c:barChart>
      <c:catAx>
        <c:axId val="154689920"/>
        <c:scaling>
          <c:orientation val="minMax"/>
        </c:scaling>
        <c:delete val="1"/>
        <c:axPos val="b"/>
        <c:majorTickMark val="out"/>
        <c:minorTickMark val="none"/>
        <c:tickLblPos val="none"/>
        <c:crossAx val="154691456"/>
        <c:crosses val="autoZero"/>
        <c:auto val="1"/>
        <c:lblAlgn val="ctr"/>
        <c:lblOffset val="100"/>
        <c:noMultiLvlLbl val="0"/>
      </c:catAx>
      <c:valAx>
        <c:axId val="154691456"/>
        <c:scaling>
          <c:orientation val="minMax"/>
          <c:max val="1600000"/>
          <c:min val="80000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546899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>
              <a:solidFill>
                <a:schemeClr val="accent5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1988848095637222E-2"/>
                  <c:y val="-3.398692810457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9939916192051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88005997001498E-2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991004497751123E-2"/>
                  <c:y val="-4.4444650301065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 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3899.7</c:v>
                </c:pt>
                <c:pt idx="1">
                  <c:v>4532.3</c:v>
                </c:pt>
                <c:pt idx="2">
                  <c:v>2857.4</c:v>
                </c:pt>
                <c:pt idx="3">
                  <c:v>3483.5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54708224"/>
        <c:axId val="154746880"/>
        <c:axId val="0"/>
      </c:bar3DChart>
      <c:catAx>
        <c:axId val="15470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746880"/>
        <c:crosses val="autoZero"/>
        <c:auto val="1"/>
        <c:lblAlgn val="ctr"/>
        <c:lblOffset val="100"/>
        <c:noMultiLvlLbl val="0"/>
      </c:catAx>
      <c:valAx>
        <c:axId val="154746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708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4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5833333333333441E-2"/>
                  <c:y val="4.544446114319667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825459317585347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Расходы на обеспечение деятельности муниципальных учреждений - 3771</c:v>
                </c:pt>
                <c:pt idx="1">
                  <c:v>Расходы на повышение заработной платы работникам муниципальных учреждений культуры - 677,1</c:v>
                </c:pt>
                <c:pt idx="2">
                  <c:v>Мероприятия по организации и проведению конкурсов, торжественных и иных мероприятий - 84,2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3771</c:v>
                </c:pt>
                <c:pt idx="1">
                  <c:v>677.1</c:v>
                </c:pt>
                <c:pt idx="2" formatCode="0.0">
                  <c:v>84.2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244"/>
          <c:y val="9.0006333598128027E-2"/>
          <c:w val="0.33750000000000047"/>
          <c:h val="0.85175086416042334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dirty="0">
            <a:solidFill>
              <a:srgbClr val="FFFF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2"/>
    <dgm:cxn modelId="{52A36C5F-442A-405D-AAC4-1CDB38AFABE0}" type="presOf" srcId="{914D76AC-028B-4257-BED1-2C2263772DDA}" destId="{E32018F6-38F3-4F68-9FD0-50FD7BED2859}" srcOrd="0" destOrd="0" presId="urn:microsoft.com/office/officeart/2005/8/layout/hList7#2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2"/>
    <dgm:cxn modelId="{3EDBF4FD-7DD4-4EF3-BE9D-862C0BA1F08D}" type="presOf" srcId="{BFE45829-723F-4E4D-9831-F195998B70F6}" destId="{A490A214-21F9-4C52-8E3B-F3A359B01D89}" srcOrd="1" destOrd="0" presId="urn:microsoft.com/office/officeart/2005/8/layout/hList7#2"/>
    <dgm:cxn modelId="{7E5FE03F-B5AC-4410-AFBD-1247EC1958A2}" type="presOf" srcId="{F0351681-504B-468A-A43A-35239C443A97}" destId="{BD834AB3-FAFF-4D74-B8D8-881F0EC6B9AD}" srcOrd="1" destOrd="0" presId="urn:microsoft.com/office/officeart/2005/8/layout/hList7#2"/>
    <dgm:cxn modelId="{79CB92D9-CC56-4E39-84EA-E5692F448B8A}" type="presOf" srcId="{E1C31608-5158-4EC9-9C62-26BAAF099A48}" destId="{D893FC16-622A-4AA0-9276-3766E5F1AA15}" srcOrd="0" destOrd="0" presId="urn:microsoft.com/office/officeart/2005/8/layout/hList7#2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2"/>
    <dgm:cxn modelId="{A85BD9F3-217E-416B-A45E-45A851EA2404}" type="presOf" srcId="{BFE45829-723F-4E4D-9831-F195998B70F6}" destId="{D73F7537-DE83-45D9-AFD1-908328D4D97E}" srcOrd="0" destOrd="0" presId="urn:microsoft.com/office/officeart/2005/8/layout/hList7#2"/>
    <dgm:cxn modelId="{C18F94C0-A146-4255-BD34-1D02D94F8D2A}" type="presOf" srcId="{7D9F30EA-5AAD-4B4D-9B37-1898C8B1B1C4}" destId="{D7F1AC36-BB02-40D3-9EAC-6004F15E8D99}" srcOrd="0" destOrd="0" presId="urn:microsoft.com/office/officeart/2005/8/layout/hList7#2"/>
    <dgm:cxn modelId="{B3B3CAD2-643F-483A-AC48-5C9D27C0AE1F}" type="presParOf" srcId="{D7F1AC36-BB02-40D3-9EAC-6004F15E8D99}" destId="{9132C0C5-E5AF-4E5E-918C-A1BB430E7228}" srcOrd="0" destOrd="0" presId="urn:microsoft.com/office/officeart/2005/8/layout/hList7#2"/>
    <dgm:cxn modelId="{8241F920-F8AB-4049-B239-876810A22784}" type="presParOf" srcId="{D7F1AC36-BB02-40D3-9EAC-6004F15E8D99}" destId="{AC9FC888-4E7D-41D5-BF8D-099DDFB49032}" srcOrd="1" destOrd="0" presId="urn:microsoft.com/office/officeart/2005/8/layout/hList7#2"/>
    <dgm:cxn modelId="{022A535C-B324-48CC-98D0-979B9F422206}" type="presParOf" srcId="{AC9FC888-4E7D-41D5-BF8D-099DDFB49032}" destId="{3B03A404-6FA8-44DF-BD0D-938BEE92A850}" srcOrd="0" destOrd="0" presId="urn:microsoft.com/office/officeart/2005/8/layout/hList7#2"/>
    <dgm:cxn modelId="{C19ACD92-19E6-456C-89E1-902B8172A2F1}" type="presParOf" srcId="{3B03A404-6FA8-44DF-BD0D-938BEE92A850}" destId="{D73F7537-DE83-45D9-AFD1-908328D4D97E}" srcOrd="0" destOrd="0" presId="urn:microsoft.com/office/officeart/2005/8/layout/hList7#2"/>
    <dgm:cxn modelId="{AB824435-CA85-4FDD-A7CF-5C8429ADCD96}" type="presParOf" srcId="{3B03A404-6FA8-44DF-BD0D-938BEE92A850}" destId="{A490A214-21F9-4C52-8E3B-F3A359B01D89}" srcOrd="1" destOrd="0" presId="urn:microsoft.com/office/officeart/2005/8/layout/hList7#2"/>
    <dgm:cxn modelId="{99B49B4E-DFAE-4F47-96B0-0BA37E5290F1}" type="presParOf" srcId="{3B03A404-6FA8-44DF-BD0D-938BEE92A850}" destId="{8FADFE9E-A8A8-41F1-B358-A7A11B6B47E1}" srcOrd="2" destOrd="0" presId="urn:microsoft.com/office/officeart/2005/8/layout/hList7#2"/>
    <dgm:cxn modelId="{E34B854F-9FC6-4C99-B999-26B001ADEA3A}" type="presParOf" srcId="{3B03A404-6FA8-44DF-BD0D-938BEE92A850}" destId="{79E796B1-3ABE-4958-A470-95B84B3BA8FB}" srcOrd="3" destOrd="0" presId="urn:microsoft.com/office/officeart/2005/8/layout/hList7#2"/>
    <dgm:cxn modelId="{5A1C8ED6-688D-4FAD-AAB3-463EA0CC091B}" type="presParOf" srcId="{AC9FC888-4E7D-41D5-BF8D-099DDFB49032}" destId="{E32018F6-38F3-4F68-9FD0-50FD7BED2859}" srcOrd="1" destOrd="0" presId="urn:microsoft.com/office/officeart/2005/8/layout/hList7#2"/>
    <dgm:cxn modelId="{2633C9F5-75B9-4072-96C4-AB5D73183030}" type="presParOf" srcId="{AC9FC888-4E7D-41D5-BF8D-099DDFB49032}" destId="{A7D5A4F7-F72A-48AE-87CD-6C7027652D6C}" srcOrd="2" destOrd="0" presId="urn:microsoft.com/office/officeart/2005/8/layout/hList7#2"/>
    <dgm:cxn modelId="{789BD1FA-9E9D-4721-A57C-1AD887530F32}" type="presParOf" srcId="{A7D5A4F7-F72A-48AE-87CD-6C7027652D6C}" destId="{01B5A3FF-8112-48C6-9524-2594DAB99429}" srcOrd="0" destOrd="0" presId="urn:microsoft.com/office/officeart/2005/8/layout/hList7#2"/>
    <dgm:cxn modelId="{F35CE952-9ECB-42A2-9A71-91B5E98FFEA8}" type="presParOf" srcId="{A7D5A4F7-F72A-48AE-87CD-6C7027652D6C}" destId="{BD834AB3-FAFF-4D74-B8D8-881F0EC6B9AD}" srcOrd="1" destOrd="0" presId="urn:microsoft.com/office/officeart/2005/8/layout/hList7#2"/>
    <dgm:cxn modelId="{1ED8CC33-02B3-400B-9894-72EC9DAB72FD}" type="presParOf" srcId="{A7D5A4F7-F72A-48AE-87CD-6C7027652D6C}" destId="{C8F3C681-2C9B-4653-BE31-D8B25A2AB7FA}" srcOrd="2" destOrd="0" presId="urn:microsoft.com/office/officeart/2005/8/layout/hList7#2"/>
    <dgm:cxn modelId="{2749D2DA-392B-4459-ACA7-973A32902EB3}" type="presParOf" srcId="{A7D5A4F7-F72A-48AE-87CD-6C7027652D6C}" destId="{E6379D24-0F7F-4C89-AA74-40B94EA75227}" srcOrd="3" destOrd="0" presId="urn:microsoft.com/office/officeart/2005/8/layout/hList7#2"/>
    <dgm:cxn modelId="{895596CE-F6C3-43AD-8CBC-E688517A0F86}" type="presParOf" srcId="{AC9FC888-4E7D-41D5-BF8D-099DDFB49032}" destId="{D893FC16-622A-4AA0-9276-3766E5F1AA15}" srcOrd="3" destOrd="0" presId="urn:microsoft.com/office/officeart/2005/8/layout/hList7#2"/>
    <dgm:cxn modelId="{511D7AED-1EBD-4B19-A751-919B19AA8988}" type="presParOf" srcId="{AC9FC888-4E7D-41D5-BF8D-099DDFB49032}" destId="{A10443EA-0A22-4998-85A4-5FC07C4410A8}" srcOrd="4" destOrd="0" presId="urn:microsoft.com/office/officeart/2005/8/layout/hList7#2"/>
    <dgm:cxn modelId="{D277CEF3-89D0-40F1-B9CA-7734F70F7AFD}" type="presParOf" srcId="{A10443EA-0A22-4998-85A4-5FC07C4410A8}" destId="{14E9E240-14D8-48CE-A8EF-4C26DD964D0B}" srcOrd="0" destOrd="0" presId="urn:microsoft.com/office/officeart/2005/8/layout/hList7#2"/>
    <dgm:cxn modelId="{58A173BA-EAC0-4D28-92CF-9CB04CA29FAB}" type="presParOf" srcId="{A10443EA-0A22-4998-85A4-5FC07C4410A8}" destId="{272D07C4-E4A0-4649-AFF9-320ECA914488}" srcOrd="1" destOrd="0" presId="urn:microsoft.com/office/officeart/2005/8/layout/hList7#2"/>
    <dgm:cxn modelId="{0D835E6F-77FF-4415-9DB3-7A71EA7893E3}" type="presParOf" srcId="{A10443EA-0A22-4998-85A4-5FC07C4410A8}" destId="{C7AF8028-0A1F-4B6B-BA86-08AA83130861}" srcOrd="2" destOrd="0" presId="urn:microsoft.com/office/officeart/2005/8/layout/hList7#2"/>
    <dgm:cxn modelId="{85E79C21-B323-4AA3-A798-FD201BB1CE18}" type="presParOf" srcId="{A10443EA-0A22-4998-85A4-5FC07C4410A8}" destId="{801EDB75-7215-4290-9F39-D09130BB9918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chemeClr val="accent1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2020 года,  утвержденный распоряжением Администрации Сулинского сельского поселения от 25.09.2018 № 46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chemeClr val="accent2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Реализация основных направлений долговой политики </a:t>
          </a:r>
          <a:r>
            <a:rPr lang="ru-RU" sz="1800" b="1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 2019 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год и плановый период 2020 и 2021 годов, утвержденных постановлением  Администрации Сулинского сельского поселения от 23.10.2018 № 88</a:t>
          </a:r>
          <a:endParaRPr lang="ru-RU" sz="1800" dirty="0">
            <a:solidFill>
              <a:srgbClr val="7030A0"/>
            </a:solidFill>
          </a:endParaRPr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2020 года,                                                                          утвержденный распоряжением Администрации Сулинского сельского поселения от 16.10.2018 № 47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3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3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3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3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3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3" custScaleX="98528" custScaleY="178730" custLinFactNeighborX="874" custLinFactNeighborY="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46E64783-2E3C-4370-B119-FE9F0EA781F9}" type="presOf" srcId="{378CD20F-4C33-45C8-AA4B-0CE44C4D04C2}" destId="{6F6C7F8D-CA85-4C86-A8B9-DE0E49DC8118}" srcOrd="0" destOrd="0" presId="urn:microsoft.com/office/officeart/2005/8/layout/chevron2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kern="1200" dirty="0">
            <a:solidFill>
              <a:srgbClr val="FFFF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00567" y="201589"/>
          <a:ext cx="1429530" cy="1026350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29317" y="128293"/>
        <a:ext cx="769762" cy="1172942"/>
      </dsp:txXfrm>
    </dsp:sp>
    <dsp:sp modelId="{CA80EEC5-8180-463D-AB43-E20FC1CCE0B0}">
      <dsp:nvSpPr>
        <dsp:cNvPr id="0" name=""/>
        <dsp:cNvSpPr/>
      </dsp:nvSpPr>
      <dsp:spPr>
        <a:xfrm rot="5400000">
          <a:off x="4442315" y="-3289284"/>
          <a:ext cx="1299889" cy="7878458"/>
        </a:xfrm>
        <a:prstGeom prst="round2SameRect">
          <a:avLst/>
        </a:prstGeom>
        <a:solidFill>
          <a:schemeClr val="accent1">
            <a:lumMod val="60000"/>
            <a:lumOff val="40000"/>
            <a:alpha val="8980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2020 года,  утвержденный распоряжением Администрации Сулинского сельского поселения от 25.09.2018 № 46</a:t>
          </a:r>
          <a:endParaRPr lang="ru-RU" sz="1600" b="1" kern="1200" dirty="0">
            <a:solidFill>
              <a:srgbClr val="FFFF00"/>
            </a:solidFill>
          </a:endParaRPr>
        </a:p>
      </dsp:txBody>
      <dsp:txXfrm rot="-5400000">
        <a:off x="1153031" y="63455"/>
        <a:ext cx="7815003" cy="1172979"/>
      </dsp:txXfrm>
    </dsp:sp>
    <dsp:sp modelId="{9B6A0A72-3C0F-4B82-A7E6-2BA4A15A1DC4}">
      <dsp:nvSpPr>
        <dsp:cNvPr id="0" name=""/>
        <dsp:cNvSpPr/>
      </dsp:nvSpPr>
      <dsp:spPr>
        <a:xfrm rot="5400000">
          <a:off x="-118099" y="1838380"/>
          <a:ext cx="1466215" cy="1026350"/>
        </a:xfrm>
        <a:prstGeom prst="bevel">
          <a:avLst/>
        </a:prstGeom>
        <a:solidFill>
          <a:schemeClr val="accent5">
            <a:hueOff val="6745165"/>
            <a:satOff val="-380"/>
            <a:lumOff val="-15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30127" y="1746742"/>
        <a:ext cx="769762" cy="1209627"/>
      </dsp:txXfrm>
    </dsp:sp>
    <dsp:sp modelId="{9A9BA3CA-42DC-4E24-BA14-1B2C342C1B46}">
      <dsp:nvSpPr>
        <dsp:cNvPr id="0" name=""/>
        <dsp:cNvSpPr/>
      </dsp:nvSpPr>
      <dsp:spPr>
        <a:xfrm rot="5400000">
          <a:off x="4395109" y="-1666521"/>
          <a:ext cx="1356414" cy="7926358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2020 года,                                                                          утвержденный распоряжением Администрации Сулинского сельского поселения от 16.10.2018 № 47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1110138" y="1684665"/>
        <a:ext cx="7860143" cy="1223984"/>
      </dsp:txXfrm>
    </dsp:sp>
    <dsp:sp modelId="{B59BF440-36E6-48B3-BC75-E6445956244C}">
      <dsp:nvSpPr>
        <dsp:cNvPr id="0" name=""/>
        <dsp:cNvSpPr/>
      </dsp:nvSpPr>
      <dsp:spPr>
        <a:xfrm rot="5400000">
          <a:off x="-268349" y="3501958"/>
          <a:ext cx="1766716" cy="1026350"/>
        </a:xfrm>
        <a:prstGeom prst="bevel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230128" y="3260069"/>
        <a:ext cx="769762" cy="1510128"/>
      </dsp:txXfrm>
    </dsp:sp>
    <dsp:sp modelId="{6F6C7F8D-CA85-4C86-A8B9-DE0E49DC8118}">
      <dsp:nvSpPr>
        <dsp:cNvPr id="0" name=""/>
        <dsp:cNvSpPr/>
      </dsp:nvSpPr>
      <dsp:spPr>
        <a:xfrm rot="5400000">
          <a:off x="4238693" y="37344"/>
          <a:ext cx="1703368" cy="7892235"/>
        </a:xfrm>
        <a:prstGeom prst="round2SameRect">
          <a:avLst/>
        </a:prstGeom>
        <a:solidFill>
          <a:schemeClr val="accent2">
            <a:lumMod val="60000"/>
            <a:lumOff val="40000"/>
            <a:alpha val="8980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Реализация основных направлений долговой политики </a:t>
          </a:r>
          <a:r>
            <a:rPr lang="ru-RU" sz="1800" b="1" i="1" kern="12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 2019 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год и плановый период 2020 и 2021 годов, утвержденных постановлением  Администрации Сулинского сельского поселения от 23.10.2018 № 88</a:t>
          </a:r>
          <a:endParaRPr lang="ru-RU" sz="1800" kern="1200" dirty="0">
            <a:solidFill>
              <a:srgbClr val="7030A0"/>
            </a:solidFill>
          </a:endParaRPr>
        </a:p>
      </dsp:txBody>
      <dsp:txXfrm rot="-5400000">
        <a:off x="1144260" y="3214929"/>
        <a:ext cx="7809083" cy="1537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0.34911</cdr:x>
      <cdr:y>0.19239</cdr:y>
    </cdr:from>
    <cdr:to>
      <cdr:x>0.44305</cdr:x>
      <cdr:y>0.29762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1368152" y="1044085"/>
          <a:ext cx="368145" cy="571091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0.71162</cdr:x>
      <cdr:y>0.3501</cdr:y>
    </cdr:from>
    <cdr:to>
      <cdr:x>0.79381</cdr:x>
      <cdr:y>0.46704</cdr:y>
    </cdr:to>
    <cdr:sp macro="" textlink="">
      <cdr:nvSpPr>
        <cdr:cNvPr id="5" name="TextBox 4"/>
        <cdr:cNvSpPr txBox="1"/>
      </cdr:nvSpPr>
      <cdr:spPr>
        <a:xfrm xmlns:a="http://schemas.openxmlformats.org/drawingml/2006/main" rot="2727529">
          <a:off x="3601918" y="1772589"/>
          <a:ext cx="568053" cy="424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0.34092</cdr:x>
      <cdr:y>0.1657</cdr:y>
    </cdr:from>
    <cdr:to>
      <cdr:x>0.40108</cdr:x>
      <cdr:y>0.27998</cdr:y>
    </cdr:to>
    <cdr:sp macro="" textlink="">
      <cdr:nvSpPr>
        <cdr:cNvPr id="6" name="TextBox 1"/>
        <cdr:cNvSpPr txBox="1"/>
      </cdr:nvSpPr>
      <cdr:spPr>
        <a:xfrm xmlns:a="http://schemas.openxmlformats.org/drawingml/2006/main" rot="18271210">
          <a:off x="1143832" y="1091444"/>
          <a:ext cx="620180" cy="2357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/>
            <a:t>116,2%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0.51448</cdr:x>
      <cdr:y>0.4153</cdr:y>
    </cdr:from>
    <cdr:to>
      <cdr:x>0.6431</cdr:x>
      <cdr:y>0.49491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>
          <a:off x="2016224" y="2253772"/>
          <a:ext cx="504056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0.48613</cdr:x>
      <cdr:y>0.38206</cdr:y>
    </cdr:from>
    <cdr:to>
      <cdr:x>0.68966</cdr:x>
      <cdr:y>0.45054</cdr:y>
    </cdr:to>
    <cdr:sp macro="" textlink="">
      <cdr:nvSpPr>
        <cdr:cNvPr id="8" name="TextBox 1"/>
        <cdr:cNvSpPr txBox="1"/>
      </cdr:nvSpPr>
      <cdr:spPr>
        <a:xfrm xmlns:a="http://schemas.openxmlformats.org/drawingml/2006/main" rot="2304644">
          <a:off x="1905126" y="2073430"/>
          <a:ext cx="797610" cy="371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/>
            <a:t>63,0 %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4532,3 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0.74412</cdr:x>
      <cdr:y>0.0773</cdr:y>
    </cdr:from>
    <cdr:to>
      <cdr:x>0.92524</cdr:x>
      <cdr:y>0.12883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804248" y="432048"/>
          <a:ext cx="1656162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23.01.2020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66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23.01.2020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96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23.01.2020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23.01.2020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27711"/>
            <a:ext cx="3949014" cy="209723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620688"/>
            <a:ext cx="8458200" cy="183006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i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Сулинского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Бюджет Сулинского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2020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2021 и 2022 годов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08" y="2780928"/>
            <a:ext cx="911351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1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бюджета Сулинского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397373"/>
              </p:ext>
            </p:extLst>
          </p:nvPr>
        </p:nvGraphicFramePr>
        <p:xfrm>
          <a:off x="0" y="2132856"/>
          <a:ext cx="8964488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273684"/>
              </p:ext>
            </p:extLst>
          </p:nvPr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5563,3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Сулинского сельского поселения Миллеровского района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2020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06851" y="5820469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физ. лиц -104,4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1101,6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Единый сельскохозяйственный налог –772,9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278,0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54,1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567424" y="6047604"/>
            <a:ext cx="4813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3236,5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Штрафы, санкции– 15,8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Сулинского сельского поселения Миллеровского района на 2020-2022 годы</a:t>
            </a:r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467544" y="1484784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467544" y="2780928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380312" y="2780928"/>
            <a:ext cx="1224136" cy="720080"/>
            <a:chOff x="2016" y="1920"/>
            <a:chExt cx="1680" cy="16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2780928"/>
            <a:ext cx="7056784" cy="13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2000" bIns="3600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Индексация размеров оплаты труда работников муниципальных учреждений на прогнозный уровень инфляции с 1 октября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года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процента, с 1 октября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года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процента и с 1 октября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года на 4,0 процента 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467544" y="4077072"/>
            <a:ext cx="8316416" cy="792088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308304" y="3789040"/>
            <a:ext cx="1512000" cy="1008112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4077072"/>
            <a:ext cx="7200800" cy="77501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году до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12130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93447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tIns="36000" rIns="0" bIns="36000">
            <a:spAutoFit/>
            <a:flatTx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Исходные данные 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и на плановый период 2021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2022годов–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утвержденные ассигнования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решением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Собрания депутатов Сулинского сельского поселения от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25.12.2019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149«О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бюджете Сулинского сельского поселения Миллеровского района 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44000" y="1476000"/>
            <a:ext cx="1656000" cy="108000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ln/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67544" y="5013176"/>
            <a:ext cx="7488832" cy="1152128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7544" y="501607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5301208"/>
            <a:ext cx="1339200" cy="853295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2298"/>
            <a:ext cx="8424936" cy="641304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Сулинского сельского поселения Миллеровского района              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9544987"/>
              </p:ext>
            </p:extLst>
          </p:nvPr>
        </p:nvGraphicFramePr>
        <p:xfrm>
          <a:off x="294259" y="2145725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19081542"/>
              </p:ext>
            </p:extLst>
          </p:nvPr>
        </p:nvGraphicFramePr>
        <p:xfrm>
          <a:off x="-16954" y="3308503"/>
          <a:ext cx="9458325" cy="3216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в 2020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11351,1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220284502"/>
              </p:ext>
            </p:extLst>
          </p:nvPr>
        </p:nvGraphicFramePr>
        <p:xfrm>
          <a:off x="86296" y="1556792"/>
          <a:ext cx="9057704" cy="543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539552" y="6021288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4597,5 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40,5 %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31" y="1417749"/>
            <a:ext cx="5400599" cy="460851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2020 году – 4597,5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0186" y="5635069"/>
            <a:ext cx="1656184" cy="7823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(39,9%)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68170" y="5805264"/>
            <a:ext cx="1472652" cy="842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(0,6%)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80444716"/>
              </p:ext>
            </p:extLst>
          </p:nvPr>
        </p:nvGraphicFramePr>
        <p:xfrm>
          <a:off x="2915816" y="3429000"/>
          <a:ext cx="59766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2839542931"/>
              </p:ext>
            </p:extLst>
          </p:nvPr>
        </p:nvGraphicFramePr>
        <p:xfrm>
          <a:off x="4788024" y="1016763"/>
          <a:ext cx="3918930" cy="5426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 по разделу </a:t>
            </a:r>
            <a:r>
              <a:rPr lang="ru-RU" sz="2700" b="1" u="sng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на 2020 год</a:t>
            </a:r>
            <a:r>
              <a:rPr lang="ru-RU" sz="27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614306561"/>
              </p:ext>
            </p:extLst>
          </p:nvPr>
        </p:nvGraphicFramePr>
        <p:xfrm>
          <a:off x="-3001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96136" y="116634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0" name="AutoShape 4" descr="На утилизацию можно жаловатьс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2483767" y="1268760"/>
            <a:ext cx="4320480" cy="864096"/>
          </a:xfrm>
          <a:prstGeom prst="snip2DiagRect">
            <a:avLst/>
          </a:prstGeom>
          <a:effectLst>
            <a:outerShdw blurRad="51500" dist="25400" dir="5400000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Выплата государственной пенсии за выслугу лет лицам, замещавшим муниципальные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должности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и должности муниципальной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службы</a:t>
            </a:r>
            <a:endParaRPr lang="ru-RU" sz="5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2019 год – 65,2 тыс. рублей,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2020 год –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0,0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рублей,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2021 год –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0,0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рублей </a:t>
            </a: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4807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 «Социальная политика» на 2020 год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0806" y="3798332"/>
            <a:ext cx="2786403" cy="257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Veremeychuk\Downloads\Rostovskaya-oblast_OSK_03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624" y="2708920"/>
            <a:ext cx="3072341" cy="204922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052736"/>
            <a:ext cx="316835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765151" y="1428986"/>
            <a:ext cx="4176464" cy="6318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Расходы на мероприятия в области коммунального хозяйства – 63,4 тыс.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637749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2020 году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1423,8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499992" y="3323518"/>
            <a:ext cx="4032448" cy="6288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озеленение территории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поселения – 60,0 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7119" y="2168860"/>
            <a:ext cx="4752528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содержание мест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захоронения- 192,8 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5373217"/>
            <a:ext cx="3024336" cy="6150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прочие мероприятия по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благоустройству-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245,0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тыс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. рублей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9087" y="5373216"/>
            <a:ext cx="4752528" cy="4320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Другие вопросы в области жилищно-коммунального хозяйства – 18,3 тыс.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67944" y="4437112"/>
            <a:ext cx="4896544" cy="4680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ремонт и содержание сетей уличного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освещения (лимит уличного освещения) – 844,3 тыс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4008" y="260648"/>
            <a:ext cx="41044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72008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Сулинского сельского поселения Миллеровского района, формируемые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Сулинского сельского поселения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(</a:t>
            </a:r>
            <a:r>
              <a:rPr lang="ru-RU" sz="1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348605"/>
              </p:ext>
            </p:extLst>
          </p:nvPr>
        </p:nvGraphicFramePr>
        <p:xfrm>
          <a:off x="323528" y="1052736"/>
          <a:ext cx="8640960" cy="56303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34604"/>
                <a:gridCol w="1046116"/>
                <a:gridCol w="1100789"/>
                <a:gridCol w="1059451"/>
              </a:tblGrid>
              <a:tr h="389839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  <a:endParaRPr lang="ru-RU" sz="14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2022год</a:t>
                      </a:r>
                    </a:p>
                  </a:txBody>
                  <a:tcPr/>
                </a:tc>
              </a:tr>
              <a:tr h="552272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5015,1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4141,4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4252,1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48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«Муниципальная политика»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7967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пожарной безопасности и безопасности людей на водных объектах»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34,0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2272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качественными жилищно-коммунальными услугами населения Сулинского сельского поселения»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1405,5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6775,9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388,5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48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«Информационное общество»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5,4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22,7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2272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общественного порядка</a:t>
                      </a:r>
                      <a:r>
                        <a:rPr lang="ru-RU" sz="1400" b="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и противодействие преступности</a:t>
                      </a: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2325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«Развитие культуры»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4532,3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2857,4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3483,5</a:t>
                      </a:r>
                    </a:p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22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«Социальная поддержка граждан»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65,2</a:t>
                      </a:r>
                    </a:p>
                    <a:p>
                      <a:pPr algn="r"/>
                      <a:endParaRPr lang="ru-RU" sz="1400" b="1" i="1" dirty="0" smtClean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299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Реализация функций иных органов местного самоуправления Сулинского сельского поселения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247,0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754,8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698,3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404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Программные</a:t>
                      </a:r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Непрограммные расходы</a:t>
                      </a:r>
                    </a:p>
                    <a:p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11104,1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247,0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13781,1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754,8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8147,8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698,3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53699"/>
            <a:ext cx="4752528" cy="356439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38884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60032" y="692696"/>
            <a:ext cx="3672408" cy="277132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Сулинского сельского поселения</a:t>
            </a:r>
          </a:p>
          <a:p>
            <a:pPr lvl="0" algn="ctr"/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2020-2022 годы </a:t>
            </a:r>
          </a:p>
          <a:p>
            <a:pPr lvl="0" algn="ctr"/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Сулинского сельского поселения от 29.10.2018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№ 88)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80831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Сулинского сельского поселения на 2019-2021 года</a:t>
            </a:r>
          </a:p>
          <a:p>
            <a:pPr algn="ctr"/>
            <a:r>
              <a:rPr lang="ru-RU" sz="14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АМР</a:t>
            </a:r>
          </a:p>
          <a:p>
            <a:pPr algn="ctr"/>
            <a:r>
              <a:rPr lang="ru-RU" sz="14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01.10.2018 №940)</a:t>
            </a:r>
          </a:p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Сулинского сельского 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«Об областном бюджете на 2020 год и на плановый период 2021 и 2022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348880"/>
            <a:ext cx="9036496" cy="1872208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Сулинского сельского поселения Миллеровского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2020 год и на плановый период 2021 и 2022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Миллеровского района в 2020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501328806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3610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Сулинского сельского поселения на 2020-2022 годы</a:t>
            </a:r>
            <a:endParaRPr lang="ru-RU" sz="28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426169"/>
              </p:ext>
            </p:extLst>
          </p:nvPr>
        </p:nvGraphicFramePr>
        <p:xfrm>
          <a:off x="323528" y="2348879"/>
          <a:ext cx="8568953" cy="19485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76464"/>
                <a:gridCol w="1464163"/>
                <a:gridCol w="1464163"/>
                <a:gridCol w="1464163"/>
              </a:tblGrid>
              <a:tr h="1036957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вида долгового обязательства</a:t>
                      </a:r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</a:p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</a:t>
                      </a: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01.01.2021)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</a:t>
                      </a: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01.01.2022)</a:t>
                      </a:r>
                      <a:endParaRPr lang="ru-RU" sz="120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</a:t>
                      </a: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01.01.2023)</a:t>
                      </a:r>
                      <a:endParaRPr lang="ru-RU" sz="120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911624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Муниципальный долг,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7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4F81BD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</a:t>
            </a:r>
            <a:r>
              <a:rPr lang="ru-RU" sz="18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231781"/>
              </p:ext>
            </p:extLst>
          </p:nvPr>
        </p:nvGraphicFramePr>
        <p:xfrm>
          <a:off x="457200" y="3178474"/>
          <a:ext cx="8229599" cy="2466377"/>
        </p:xfrm>
        <a:graphic>
          <a:graphicData uri="http://schemas.openxmlformats.org/drawingml/2006/table">
            <a:tbl>
              <a:tblPr firstRow="1" firstCol="1" bandRow="1"/>
              <a:tblGrid>
                <a:gridCol w="3682752"/>
                <a:gridCol w="1314764"/>
                <a:gridCol w="1077186"/>
                <a:gridCol w="1077186"/>
                <a:gridCol w="1077711"/>
              </a:tblGrid>
              <a:tr h="707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5831,2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5787,8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8842,3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2929,5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5612,1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5584,1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2617,5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2709,3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208,4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203,7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207,5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Субсидии и иные межбюджетные трансферты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10,7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6017,3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1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 бюджета Сулинского сельского поселения Миллеровского района на 2020 год и на плановый период 2021 и 2022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789766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58477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Сохранение социальной направленности бюджета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улинского сельского поселения Миллеровского района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284984"/>
            <a:ext cx="7704856" cy="43204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2994630"/>
            <a:ext cx="6984776" cy="58477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Расходы сформированы на основе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принятых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Сулинского сельского поселения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36096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314096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2361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Сулинского сельского поселения, Плана мероприятий по оптимизации расходов </a:t>
            </a:r>
            <a:r>
              <a:rPr lang="ru-RU" sz="1400" b="1" dirty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Сулинского сельского поселения </a:t>
            </a:r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и сокращению муниципального долга Сулинского сельского поселения до </a:t>
            </a:r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2024 года</a:t>
            </a:r>
            <a:endParaRPr lang="en-US" sz="1400" b="1" dirty="0">
              <a:solidFill>
                <a:srgbClr val="9535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Сулинского сельского поселения на 2020-2022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72144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Утверждены постановлением Администрации Сулинского сельского поселения от 29.10.2018 № 88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3240360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Стратегия социально-экономического развития Сулинского сельского поселения на период до 2030 года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39371" y="2636912"/>
            <a:ext cx="3217874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Устойчивость бюджетной системы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491880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Сулинского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11176457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4159894233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Сулинского сельского поселения Миллеровского района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0" name="Рисунок 9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3284984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2020-2022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612614"/>
              </p:ext>
            </p:extLst>
          </p:nvPr>
        </p:nvGraphicFramePr>
        <p:xfrm>
          <a:off x="179512" y="1772816"/>
          <a:ext cx="8677469" cy="4780531"/>
        </p:xfrm>
        <a:graphic>
          <a:graphicData uri="http://schemas.openxmlformats.org/drawingml/2006/table">
            <a:tbl>
              <a:tblPr/>
              <a:tblGrid>
                <a:gridCol w="2484782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11351,1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14535,9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8846,1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5563,3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5693,6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5916,6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5787,8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8842,3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2929,5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5584,1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2617,5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2709,3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203,7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207,5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6017,3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11351,1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14535,9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8846,1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Сулинского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2020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11351,1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11351,1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318964" y="1807290"/>
            <a:ext cx="4464496" cy="48721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доходы физических лиц -1101,6</a:t>
            </a:r>
            <a:endParaRPr lang="ru-RU" sz="16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528" y="2996952"/>
            <a:ext cx="4623234" cy="43204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имущество физических лиц – 104,4</a:t>
            </a:r>
            <a:endParaRPr lang="ru-RU" sz="1600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00615" y="3564632"/>
            <a:ext cx="4464496" cy="4320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Земельный налог – 3236,5</a:t>
            </a:r>
            <a:endParaRPr lang="ru-RU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18964" y="2451001"/>
            <a:ext cx="4627798" cy="40193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Единый сельскохозяйственный налог -772,9</a:t>
            </a:r>
            <a:endParaRPr lang="ru-RU" sz="1600" dirty="0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419411" y="4172071"/>
            <a:ext cx="4464496" cy="38762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Государственная пошлина – 54,1</a:t>
            </a:r>
            <a:endParaRPr lang="ru-RU" dirty="0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82316" y="4653136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Доходы, получаемые в виде арендной платы – 278,0</a:t>
            </a:r>
            <a:endParaRPr lang="ru-RU" sz="1600" dirty="0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419411" y="5877272"/>
            <a:ext cx="4464496" cy="487214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перечисления -5787,8</a:t>
            </a:r>
            <a:endParaRPr lang="ru-RU" dirty="0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482316" y="5229200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Штрафы, санкции- 15,8</a:t>
            </a:r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220072" y="1843084"/>
            <a:ext cx="3582218" cy="50579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Общегосударственные вопросы – 5070,3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076056" y="3028863"/>
            <a:ext cx="3960440" cy="46453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-35,0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393977" y="3616559"/>
            <a:ext cx="3366194" cy="53164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-1423,8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5076056" y="4222260"/>
            <a:ext cx="3960440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 -4532,3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5465117" y="5013176"/>
            <a:ext cx="3366194" cy="57606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Образование– 21,0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5324771" y="2451001"/>
            <a:ext cx="3366194" cy="45121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 203,5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5367932" y="5724835"/>
            <a:ext cx="3676948" cy="548443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 – 65,2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98" y="1772816"/>
            <a:ext cx="2955850" cy="26163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Сулинского сельского поселения Миллеровского района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92974400"/>
              </p:ext>
            </p:extLst>
          </p:nvPr>
        </p:nvGraphicFramePr>
        <p:xfrm>
          <a:off x="0" y="1628800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20072" y="293837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5004048" y="3789040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 rot="350436">
            <a:off x="3555255" y="4245744"/>
            <a:ext cx="7777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112,3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 rot="443567">
            <a:off x="3568662" y="2964335"/>
            <a:ext cx="10227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99,3 %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3347864" y="3501007"/>
            <a:ext cx="1142264" cy="8070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 flipV="1">
            <a:off x="3347864" y="4296871"/>
            <a:ext cx="1229225" cy="264723"/>
          </a:xfrm>
          <a:prstGeom prst="line">
            <a:avLst/>
          </a:prstGeom>
          <a:noFill/>
          <a:ln w="19050">
            <a:solidFill>
              <a:srgbClr val="333399"/>
            </a:solidFill>
            <a:prstDash val="lg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20801</TotalTime>
  <Words>1484</Words>
  <Application>Microsoft Office PowerPoint</Application>
  <PresentationFormat>Экран (4:3)</PresentationFormat>
  <Paragraphs>331</Paragraphs>
  <Slides>22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10195094</vt:lpstr>
      <vt:lpstr>3_Городская</vt:lpstr>
      <vt:lpstr>4_Городская</vt:lpstr>
      <vt:lpstr>19_Городская</vt:lpstr>
      <vt:lpstr>Администрация Сулинского сельского поселения   </vt:lpstr>
      <vt:lpstr>Презентация PowerPoint</vt:lpstr>
      <vt:lpstr>Презентация PowerPoint</vt:lpstr>
      <vt:lpstr>Основные направления бюджетной и налоговой политики Сулинского сельского поселения на 2020-2022 годы  </vt:lpstr>
      <vt:lpstr>Основные приоритеты Сулинского сельского поселения </vt:lpstr>
      <vt:lpstr>Презентация PowerPoint</vt:lpstr>
      <vt:lpstr>Основные характеристики бюджета Сулинского сельского поселения Миллеровского района на 2020-2022 годы</vt:lpstr>
      <vt:lpstr>Основные параметры бюджета Сулинского сельского поселения Миллеровского района на 2020 год</vt:lpstr>
      <vt:lpstr>Динамика доходов бюджета Сулинского сельского поселения Миллеровского района</vt:lpstr>
      <vt:lpstr>Собственные доходы бюджета Сулинского сельского поселения Миллеровского района</vt:lpstr>
      <vt:lpstr>Презентация PowerPoint</vt:lpstr>
      <vt:lpstr>Презентация PowerPoint</vt:lpstr>
      <vt:lpstr>Динамика расходов  бюджета Сулинского сельского поселения Миллеровского района               </vt:lpstr>
      <vt:lpstr>Расходы бюджета Сулинского сельского поселения Миллеровского района в 2020 году  11351,1 тыс. рублей</vt:lpstr>
      <vt:lpstr>Расходы бюджета Сулинского сельского поселения Миллеровского района на социальную сферу в 2020 году – 4597,5 тыс.рублей</vt:lpstr>
      <vt:lpstr>Структура расходов по разделу «Культура, кинематография» на 2020 год           </vt:lpstr>
      <vt:lpstr>Расходы по разделу «Социальная политика» на 2020 год</vt:lpstr>
      <vt:lpstr>Презентация PowerPoint</vt:lpstr>
      <vt:lpstr>Расходы бюджета Сулинского сельского поселения Миллеровского района, формируемые в рамках муниципальных программ Сулинского сельского поселения, и непрограммные расходы (тыс.рублей)  </vt:lpstr>
      <vt:lpstr>Структура расходов по муниципальным программам Миллеровского района в 2020 году           </vt:lpstr>
      <vt:lpstr>Структура муниципального долга Сулинского сельского поселения на 2020-2022 годы</vt:lpstr>
      <vt:lpstr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Людмила</cp:lastModifiedBy>
  <cp:revision>2153</cp:revision>
  <dcterms:created xsi:type="dcterms:W3CDTF">2011-10-21T12:19:44Z</dcterms:created>
  <dcterms:modified xsi:type="dcterms:W3CDTF">2020-01-23T12:06:48Z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