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609" r:id="rId16"/>
    <p:sldId id="1610" r:id="rId17"/>
    <p:sldId id="1611" r:id="rId18"/>
    <p:sldId id="1502" r:id="rId19"/>
    <p:sldId id="1594" r:id="rId20"/>
    <p:sldId id="1595" r:id="rId21"/>
    <p:sldId id="1597" r:id="rId22"/>
    <p:sldId id="1598" r:id="rId23"/>
    <p:sldId id="1602" r:id="rId24"/>
    <p:sldId id="1500" r:id="rId25"/>
    <p:sldId id="1575" r:id="rId26"/>
    <p:sldId id="1607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B8D"/>
    <a:srgbClr val="99FF66"/>
    <a:srgbClr val="1FD15A"/>
    <a:srgbClr val="CCFF33"/>
    <a:srgbClr val="95358A"/>
    <a:srgbClr val="53D2FF"/>
    <a:srgbClr val="EAA0A0"/>
    <a:srgbClr val="FB998F"/>
    <a:srgbClr val="7EEA9F"/>
    <a:srgbClr val="DCB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28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3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70419155797206E-2"/>
          <c:y val="0.4881396380484519"/>
          <c:w val="0.91577432433568018"/>
          <c:h val="0.310169515891858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8362,5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4.2127433163334583E-3"/>
                  <c:y val="-2.7293421039058338E-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Sheet1!$B$1:$D$1</c:f>
              <c:strCache>
                <c:ptCount val="3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8362.5</c:v>
                </c:pt>
                <c:pt idx="1">
                  <c:v>6417.8</c:v>
                </c:pt>
                <c:pt idx="2">
                  <c:v>6526.6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042477721111269E-3"/>
                  <c:y val="5.21650551635189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5034,5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0"/>
              <c:showBubbleSize val="0"/>
            </c:dLbl>
            <c:showLegendKey val="1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  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5034.5</c:v>
                </c:pt>
                <c:pt idx="1">
                  <c:v>947.3</c:v>
                </c:pt>
                <c:pt idx="2">
                  <c:v>760.6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977280"/>
        <c:axId val="59912960"/>
      </c:barChart>
      <c:catAx>
        <c:axId val="589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9912960"/>
        <c:crosses val="autoZero"/>
        <c:auto val="1"/>
        <c:lblAlgn val="ctr"/>
        <c:lblOffset val="10"/>
        <c:tickMarkSkip val="1"/>
        <c:noMultiLvlLbl val="0"/>
      </c:catAx>
      <c:valAx>
        <c:axId val="5991296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89772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72692699282661588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12864"/>
        <c:axId val="100209024"/>
      </c:barChart>
      <c:catAx>
        <c:axId val="63412864"/>
        <c:scaling>
          <c:orientation val="minMax"/>
        </c:scaling>
        <c:delete val="1"/>
        <c:axPos val="b"/>
        <c:majorTickMark val="out"/>
        <c:minorTickMark val="none"/>
        <c:tickLblPos val="none"/>
        <c:crossAx val="100209024"/>
        <c:crosses val="autoZero"/>
        <c:auto val="1"/>
        <c:lblAlgn val="ctr"/>
        <c:lblOffset val="100"/>
        <c:noMultiLvlLbl val="0"/>
      </c:catAx>
      <c:valAx>
        <c:axId val="100209024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634128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0499115830086271"/>
          <c:y val="3.243505599691611E-2"/>
          <c:w val="0.65936135628857873"/>
          <c:h val="0.830445561430398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194282623062927E-2"/>
                  <c:y val="2.810127907135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 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6129.4</c:v>
                </c:pt>
                <c:pt idx="1">
                  <c:v>4517.8</c:v>
                </c:pt>
                <c:pt idx="2">
                  <c:v>2815.8</c:v>
                </c:pt>
                <c:pt idx="3">
                  <c:v>2619.4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0238080"/>
        <c:axId val="100239616"/>
        <c:axId val="0"/>
      </c:bar3DChart>
      <c:catAx>
        <c:axId val="10023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39616"/>
        <c:crosses val="autoZero"/>
        <c:auto val="1"/>
        <c:lblAlgn val="ctr"/>
        <c:lblOffset val="100"/>
        <c:noMultiLvlLbl val="0"/>
      </c:catAx>
      <c:valAx>
        <c:axId val="10023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238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- 4513,3</c:v>
                </c:pt>
                <c:pt idx="1">
                  <c:v>Мероприятия по организации и проведению конкурсов, торжественных и иных мероприятий - 4,5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4513.3</c:v>
                </c:pt>
                <c:pt idx="1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2E-2"/>
          <c:y val="6.6325296462488637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794838145231847"/>
                  <c:y val="6.373728807494399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Непрограммные расходы</a:t>
                    </a:r>
                    <a:r>
                      <a:rPr lang="ru-RU" dirty="0"/>
                      <a:t>; 642,5; 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General" sourceLinked="0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  <c:pt idx="2">
                  <c:v>Непрограммные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4583</c:v>
                </c:pt>
                <c:pt idx="1">
                  <c:v>9888.9</c:v>
                </c:pt>
                <c:pt idx="2">
                  <c:v>642.5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 2022 год</c:v>
                </c:pt>
                <c:pt idx="2">
                  <c:v> 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 formatCode="General">
                  <c:v>8362.5</c:v>
                </c:pt>
                <c:pt idx="1">
                  <c:v>6417.8</c:v>
                </c:pt>
                <c:pt idx="2">
                  <c:v>6526.6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3563648"/>
        <c:axId val="83611648"/>
        <c:axId val="83566592"/>
      </c:bar3DChart>
      <c:catAx>
        <c:axId val="8356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83611648"/>
        <c:crosses val="autoZero"/>
        <c:auto val="1"/>
        <c:lblAlgn val="ctr"/>
        <c:lblOffset val="100"/>
        <c:noMultiLvlLbl val="0"/>
      </c:catAx>
      <c:valAx>
        <c:axId val="83611648"/>
        <c:scaling>
          <c:orientation val="minMax"/>
          <c:min val="30"/>
        </c:scaling>
        <c:delete val="1"/>
        <c:axPos val="l"/>
        <c:numFmt formatCode="General" sourceLinked="1"/>
        <c:majorTickMark val="out"/>
        <c:minorTickMark val="none"/>
        <c:tickLblPos val="none"/>
        <c:crossAx val="83563648"/>
        <c:crosses val="autoZero"/>
        <c:crossBetween val="between"/>
        <c:majorUnit val="50"/>
      </c:valAx>
      <c:serAx>
        <c:axId val="83566592"/>
        <c:scaling>
          <c:orientation val="minMax"/>
        </c:scaling>
        <c:delete val="0"/>
        <c:axPos val="b"/>
        <c:majorTickMark val="out"/>
        <c:minorTickMark val="none"/>
        <c:tickLblPos val="nextTo"/>
        <c:crossAx val="83611648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96266287872776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  <c:pt idx="7">
                  <c:v>Прочие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14.177578475336322</c:v>
                </c:pt>
                <c:pt idx="1">
                  <c:v>15.018236173393126</c:v>
                </c:pt>
                <c:pt idx="2">
                  <c:v>2.3808669656203287</c:v>
                </c:pt>
                <c:pt idx="3">
                  <c:v>40.005979073243644</c:v>
                </c:pt>
                <c:pt idx="4">
                  <c:v>0.2535127055306427</c:v>
                </c:pt>
                <c:pt idx="5">
                  <c:v>26.05440956651719</c:v>
                </c:pt>
                <c:pt idx="6">
                  <c:v>0.19611360239162925</c:v>
                </c:pt>
                <c:pt idx="7">
                  <c:v>1.9133034379671152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57253476332162E-2"/>
          <c:y val="3.7330083986008566E-2"/>
          <c:w val="0.96788549304733573"/>
          <c:h val="0.9452436876885543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544512"/>
        <c:axId val="144546048"/>
        <c:axId val="0"/>
      </c:bar3DChart>
      <c:catAx>
        <c:axId val="144544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144546048"/>
        <c:crosses val="autoZero"/>
        <c:auto val="1"/>
        <c:lblAlgn val="ctr"/>
        <c:lblOffset val="100"/>
        <c:noMultiLvlLbl val="0"/>
      </c:catAx>
      <c:valAx>
        <c:axId val="144546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44544512"/>
        <c:crosses val="autoZero"/>
        <c:crossBetween val="between"/>
      </c:valAx>
      <c:spPr>
        <a:pattFill prst="pct25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1101.5999999999999</c:v>
                </c:pt>
                <c:pt idx="1">
                  <c:v>1185.5999999999999</c:v>
                </c:pt>
                <c:pt idx="2">
                  <c:v>1228.2</c:v>
                </c:pt>
                <c:pt idx="3">
                  <c:v>1271.3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570240"/>
        <c:axId val="144571776"/>
      </c:barChart>
      <c:catAx>
        <c:axId val="144570240"/>
        <c:scaling>
          <c:orientation val="minMax"/>
        </c:scaling>
        <c:delete val="0"/>
        <c:axPos val="l"/>
        <c:majorTickMark val="out"/>
        <c:minorTickMark val="none"/>
        <c:tickLblPos val="nextTo"/>
        <c:crossAx val="144571776"/>
        <c:crosses val="autoZero"/>
        <c:auto val="1"/>
        <c:lblAlgn val="ctr"/>
        <c:lblOffset val="100"/>
        <c:noMultiLvlLbl val="0"/>
      </c:catAx>
      <c:valAx>
        <c:axId val="1445717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4570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тысяч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772.9</c:v>
                </c:pt>
                <c:pt idx="1">
                  <c:v>1255.9000000000001</c:v>
                </c:pt>
                <c:pt idx="2">
                  <c:v>1306.0999999999999</c:v>
                </c:pt>
                <c:pt idx="3">
                  <c:v>1358.4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62336"/>
        <c:axId val="100063872"/>
      </c:barChart>
      <c:catAx>
        <c:axId val="100062336"/>
        <c:scaling>
          <c:orientation val="minMax"/>
        </c:scaling>
        <c:delete val="0"/>
        <c:axPos val="l"/>
        <c:majorTickMark val="out"/>
        <c:minorTickMark val="none"/>
        <c:tickLblPos val="nextTo"/>
        <c:crossAx val="100063872"/>
        <c:crosses val="autoZero"/>
        <c:auto val="1"/>
        <c:lblAlgn val="ctr"/>
        <c:lblOffset val="100"/>
        <c:noMultiLvlLbl val="0"/>
      </c:catAx>
      <c:valAx>
        <c:axId val="1000638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006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59067776"/>
        <c:axId val="61886464"/>
      </c:barChart>
      <c:catAx>
        <c:axId val="5906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61886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1886464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5906777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 2021 год</c:v>
                </c:pt>
                <c:pt idx="2">
                  <c:v> 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15114.4</c:v>
                </c:pt>
                <c:pt idx="1">
                  <c:v>11306</c:v>
                </c:pt>
                <c:pt idx="2">
                  <c:v>7365.1</c:v>
                </c:pt>
                <c:pt idx="3" formatCode="General">
                  <c:v>7287.2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2545280"/>
        <c:axId val="62699008"/>
        <c:axId val="0"/>
      </c:bar3DChart>
      <c:catAx>
        <c:axId val="6254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699008"/>
        <c:crosses val="autoZero"/>
        <c:auto val="1"/>
        <c:lblAlgn val="ctr"/>
        <c:lblOffset val="100"/>
        <c:noMultiLvlLbl val="0"/>
      </c:catAx>
      <c:valAx>
        <c:axId val="626990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25452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1.3149910838331657E-2"/>
                  <c:y val="7.613211067348357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8824938417064597E-3"/>
                  <c:y val="-5.97963864189200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6349812270306031E-2"/>
                  <c:y val="-0.1083482156731957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7"/>
                <c:lvl>
                  <c:pt idx="0">
                    <c:v>5 578,4</c:v>
                  </c:pt>
                  <c:pt idx="1">
                    <c:v>240,2</c:v>
                  </c:pt>
                  <c:pt idx="2">
                    <c:v>59,4</c:v>
                  </c:pt>
                  <c:pt idx="3">
                    <c:v>85,2</c:v>
                  </c:pt>
                  <c:pt idx="4">
                    <c:v>4 598,9</c:v>
                  </c:pt>
                  <c:pt idx="5">
                    <c:v>34,5</c:v>
                  </c:pt>
                  <c:pt idx="6">
                    <c:v>4 517,8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Социальная политика - 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</c:lvl>
              </c:multiLvlStrCache>
            </c:multiLvlStrRef>
          </c:cat>
          <c:val>
            <c:numRef>
              <c:f>Sheet1!$B$2:$M$2</c:f>
              <c:numCache>
                <c:formatCode>#,##0.0</c:formatCode>
                <c:ptCount val="12"/>
                <c:pt idx="0">
                  <c:v>5578.4</c:v>
                </c:pt>
                <c:pt idx="1">
                  <c:v>240.2</c:v>
                </c:pt>
                <c:pt idx="2">
                  <c:v>59.4</c:v>
                </c:pt>
                <c:pt idx="3">
                  <c:v>85.2</c:v>
                </c:pt>
                <c:pt idx="4">
                  <c:v>4598.8999999999996</c:v>
                </c:pt>
                <c:pt idx="5">
                  <c:v>34.5</c:v>
                </c:pt>
                <c:pt idx="6">
                  <c:v>4517.8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Sheet1!$B$1:$M$2</c:f>
              <c:multiLvlStrCache>
                <c:ptCount val="7"/>
                <c:lvl>
                  <c:pt idx="0">
                    <c:v>5 578,4</c:v>
                  </c:pt>
                  <c:pt idx="1">
                    <c:v>240,2</c:v>
                  </c:pt>
                  <c:pt idx="2">
                    <c:v>59,4</c:v>
                  </c:pt>
                  <c:pt idx="3">
                    <c:v>85,2</c:v>
                  </c:pt>
                  <c:pt idx="4">
                    <c:v>4 598,9</c:v>
                  </c:pt>
                  <c:pt idx="5">
                    <c:v>34,5</c:v>
                  </c:pt>
                  <c:pt idx="6">
                    <c:v>4 517,8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оборона-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Социальная политика - </c:v>
                  </c:pt>
                  <c:pt idx="4">
                    <c:v>Жилищно-коммунальное хозяйство -        </c:v>
                  </c:pt>
                  <c:pt idx="5">
                    <c:v>Образование - </c:v>
                  </c:pt>
                  <c:pt idx="6">
                    <c:v>Культура, кинематография - </c:v>
                  </c:pt>
                </c:lvl>
              </c:multiLvlStrCache>
            </c:multiLvlStrRef>
          </c:cat>
          <c:val>
            <c:numRef>
              <c:f>Sheet1!$B$3:$M$3</c:f>
              <c:numCache>
                <c:formatCode>General</c:formatCode>
                <c:ptCount val="12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t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4978712044465128"/>
          <c:y val="7.9409259840596672E-2"/>
          <c:w val="0.44881075822305527"/>
          <c:h val="0.8562694235913913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24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00000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89169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87952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+mn-lt"/>
            </a:rPr>
            <a:t>Формирование расходов с учетом их оптимизации и повышения </a:t>
          </a: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00000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410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38917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531475" y="-2224272"/>
          <a:ext cx="2118018" cy="6566562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2024 года,  утвержденный распоряжением Администрации Сулинского сельского поселения от 31.05.2019 № 44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2307204" y="103392"/>
        <a:ext cx="6463169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7155" y="2869007"/>
          <a:ext cx="2389027" cy="1672318"/>
        </a:xfrm>
        <a:prstGeom prst="bevel">
          <a:avLst/>
        </a:prstGeom>
        <a:solidFill>
          <a:schemeClr val="accent5">
            <a:hueOff val="13490330"/>
            <a:satOff val="-760"/>
            <a:lumOff val="-30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540239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468045" y="377247"/>
          <a:ext cx="2210118" cy="647694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31.05.2019 № 44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2334635" y="2618547"/>
        <a:ext cx="6369051" cy="199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0.41202</cdr:x>
      <cdr:y>0.4246</cdr:y>
    </cdr:from>
    <cdr:to>
      <cdr:x>0.54064</cdr:x>
      <cdr:y>0.50421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>
          <a:off x="1614674" y="2304256"/>
          <a:ext cx="504055" cy="43204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0.39488</cdr:x>
      <cdr:y>0.36209</cdr:y>
    </cdr:from>
    <cdr:to>
      <cdr:x>0.58876</cdr:x>
      <cdr:y>0.4183</cdr:y>
    </cdr:to>
    <cdr:sp macro="" textlink="">
      <cdr:nvSpPr>
        <cdr:cNvPr id="6" name="TextBox 1"/>
        <cdr:cNvSpPr txBox="1"/>
      </cdr:nvSpPr>
      <cdr:spPr>
        <a:xfrm xmlns:a="http://schemas.openxmlformats.org/drawingml/2006/main" rot="2511313">
          <a:off x="1547497" y="1965053"/>
          <a:ext cx="759816" cy="305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      </a:t>
          </a:r>
          <a:r>
            <a:rPr lang="ru-RU" dirty="0" smtClean="0"/>
            <a:t>72,7</a:t>
          </a:r>
          <a:r>
            <a:rPr lang="ru-RU" sz="1100" dirty="0" smtClean="0"/>
            <a:t>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0.57739</cdr:x>
      <cdr:y>0.53075</cdr:y>
    </cdr:from>
    <cdr:to>
      <cdr:x>0.70601</cdr:x>
      <cdr:y>0.61036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262746" y="2880320"/>
          <a:ext cx="504053" cy="4320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0.54303</cdr:x>
      <cdr:y>0.4909</cdr:y>
    </cdr:from>
    <cdr:to>
      <cdr:x>0.77237</cdr:x>
      <cdr:y>0.53858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2128077" y="2664091"/>
          <a:ext cx="898771" cy="258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62,3</a:t>
          </a:r>
          <a:r>
            <a:rPr lang="ru-RU" sz="1100" dirty="0" smtClean="0"/>
            <a:t>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4517,8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09.07.2021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09.07.2021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928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09.07.2021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09.07.2021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09.07.2021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3568" y="28216"/>
            <a:ext cx="7920880" cy="437611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620688"/>
            <a:ext cx="7776864" cy="309634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8964488" cy="285293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>
              <a:lnSpc>
                <a:spcPct val="110000"/>
              </a:lnSpc>
            </a:pP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-77740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kern="0" spc="15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400" b="1" i="1" kern="0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400" b="1" i="1" kern="0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Администрация </a:t>
            </a:r>
            <a:r>
              <a:rPr lang="ru-RU" sz="2400" b="1" i="1" kern="0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Сулинского сельского поселения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" y="-1069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И НЕНАЛОГОВЫЕ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598302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167502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8362,5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Проекта бюджета Сулинского сельского поселения Миллеровского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- 199,1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1185,6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287543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–1255,9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2178,8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21,2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3345,5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16,4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896" y="618159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90213" y="6077222"/>
            <a:ext cx="3458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Прочие неналоговые доходы – 160,0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НАЛОГА НА ДОХОДЫ ФИЗИЧЕСКИХ ЛИЦ В 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87296367"/>
              </p:ext>
            </p:extLst>
          </p:nvPr>
        </p:nvGraphicFramePr>
        <p:xfrm>
          <a:off x="173372" y="2060848"/>
          <a:ext cx="8700118" cy="374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49709402"/>
              </p:ext>
            </p:extLst>
          </p:nvPr>
        </p:nvGraphicFramePr>
        <p:xfrm>
          <a:off x="1524000" y="163815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49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69269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ЕДИНОГО СЕЛЬСКОХОЗЯЙСТВЕННОГО НАЛОГА В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БЮДЖЕТ </a:t>
            </a:r>
            <a:r>
              <a:rPr lang="ru-RU" b="1" kern="0" dirty="0" smtClean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СУЛИНСКОГО СЕЛЬСКОГО ПОСЕЛЕНИЯ МИЛЛЕРОВСКОГО </a:t>
            </a:r>
            <a:r>
              <a:rPr lang="ru-RU" b="1" kern="0" dirty="0">
                <a:solidFill>
                  <a:srgbClr val="2683C6">
                    <a:lumMod val="75000"/>
                  </a:srgbClr>
                </a:solidFill>
                <a:latin typeface="Trebuchet MS,Bold" charset="0"/>
                <a:cs typeface="Times New Roman" panose="02020603050405020304" pitchFamily="18" charset="0"/>
              </a:rPr>
              <a:t>РАЙОНА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027972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78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996833"/>
              </p:ext>
            </p:extLst>
          </p:nvPr>
        </p:nvGraphicFramePr>
        <p:xfrm>
          <a:off x="457200" y="3178474"/>
          <a:ext cx="8229599" cy="246206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7032,5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5034,5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760,6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2962,2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704,5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231,3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</a:t>
                      </a: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межбюджетные 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1217,1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832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1168458"/>
              </p:ext>
            </p:extLst>
          </p:nvPr>
        </p:nvGraphicFramePr>
        <p:xfrm>
          <a:off x="107504" y="2636912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101419607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2021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15114,4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68096524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4603,0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30,5 %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4" y="1161666"/>
            <a:ext cx="5408827" cy="372926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2021 году – 4517,8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(0,8%)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76262163"/>
              </p:ext>
            </p:extLst>
          </p:nvPr>
        </p:nvGraphicFramePr>
        <p:xfrm>
          <a:off x="4901542" y="908720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2021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56397550"/>
              </p:ext>
            </p:extLst>
          </p:nvPr>
        </p:nvGraphicFramePr>
        <p:xfrm>
          <a:off x="-23664" y="1484784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597016" y="2523662"/>
            <a:ext cx="4346009" cy="35643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368300" y="1268760"/>
            <a:ext cx="3217973" cy="1008112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2021 год – 65,2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2022 год – 65,2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2023 год – 5,5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2021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5076056" y="1340768"/>
            <a:ext cx="2952328" cy="576064"/>
          </a:xfrm>
          <a:prstGeom prst="snip2Diag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Социальное обеспечение населения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2060848"/>
            <a:ext cx="32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20,0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6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областного закона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600" b="1" kern="0" spc="-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областном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kern="0" spc="-1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202</a:t>
            </a:r>
            <a:r>
              <a:rPr 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en-US" sz="16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95737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Сулинского сельского поселения </a:t>
            </a:r>
            <a:r>
              <a:rPr lang="en-US" sz="1400" b="1" kern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Сулинского сельского поселения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4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.10.20</a:t>
            </a:r>
            <a:r>
              <a:rPr lang="ru-RU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</a:t>
            </a:r>
            <a:r>
              <a:rPr lang="ru-RU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1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2021 год и 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773577" y="2845600"/>
            <a:ext cx="3372373" cy="240026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1277761"/>
            <a:ext cx="3168352" cy="178219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84995" y="1439652"/>
            <a:ext cx="4176464" cy="9198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реализацию проектов инициативного бюджетирования по благоустройству (приобретению) детского игрового комплекса –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2491,9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375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– </a:t>
            </a:r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4598,9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3995936" y="3861048"/>
            <a:ext cx="475252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10,0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освещения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–254,4 </a:t>
            </a:r>
            <a:r>
              <a:rPr lang="ru-RU" sz="1400" dirty="0" err="1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841267"/>
            <a:ext cx="3024336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902,5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841268"/>
            <a:ext cx="4752528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19,0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9087" y="5211271"/>
            <a:ext cx="5472608" cy="4499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–803,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48336" y="4513312"/>
            <a:ext cx="4752528" cy="4998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содержание мест захоронения– 117,8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079706"/>
              </p:ext>
            </p:extLst>
          </p:nvPr>
        </p:nvGraphicFramePr>
        <p:xfrm>
          <a:off x="323528" y="1052736"/>
          <a:ext cx="8640960" cy="571592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392488"/>
                <a:gridCol w="1080120"/>
                <a:gridCol w="1008112"/>
                <a:gridCol w="1100789"/>
                <a:gridCol w="1059451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4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2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5280,1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5190,1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3876,5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3876,5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34,5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973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58,4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964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3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качественными жилищно-коммунальными услугами населения Сулинского сельского поселения»</a:t>
                      </a:r>
                      <a:endParaRPr lang="ru-RU" sz="13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2391,9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4579,9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194,8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142,3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93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24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</a:pPr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6129,4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4517,8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2750,6</a:t>
                      </a: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2613,9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6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65,2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5,5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жильем граждан, проживающих и работающих в сельской местности</a:t>
                      </a:r>
                      <a:endParaRPr kumimoji="0" lang="ru-RU" sz="1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25,0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274,6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400" b="0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462,0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633,0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13274,6</a:t>
                      </a:r>
                    </a:p>
                    <a:p>
                      <a:pPr algn="r"/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274,6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14471,9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642,5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6903,1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462,0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6654,2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633,0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951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2021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тыс. рублей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16975599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2020-2023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093209"/>
              </p:ext>
            </p:extLst>
          </p:nvPr>
        </p:nvGraphicFramePr>
        <p:xfrm>
          <a:off x="323528" y="2348879"/>
          <a:ext cx="8568955" cy="22256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210247"/>
                <a:gridCol w="1339677"/>
                <a:gridCol w="1339677"/>
                <a:gridCol w="1339677"/>
                <a:gridCol w="1339677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(на 01.01.2021)</a:t>
                      </a:r>
                    </a:p>
                    <a:p>
                      <a:pPr algn="ctr"/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01.01.2022)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01.01.2024)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бюджета Сулинского сельского поселения Миллеровского района на 2021 год и на плановый период 2022 и 2023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с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фо</a:t>
            </a:r>
            <a:r>
              <a:rPr lang="en-US" sz="1596" b="1" kern="0" spc="-23" dirty="0" err="1">
                <a:solidFill>
                  <a:sysClr val="windowText" lastClr="000000"/>
                </a:solidFill>
                <a:latin typeface="Times New Roman,Bold"/>
              </a:rPr>
              <a:t>р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мир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ван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с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уче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и</a:t>
            </a:r>
            <a:r>
              <a:rPr lang="en-US" sz="1596" b="1" kern="0" spc="-25" dirty="0" err="1">
                <a:solidFill>
                  <a:sysClr val="windowText" lastClr="000000"/>
                </a:solidFill>
                <a:latin typeface="Times New Roman,Bold"/>
              </a:rPr>
              <a:t>з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менений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,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внесенных</a:t>
            </a:r>
            <a:r>
              <a:rPr lang="en-US" sz="1596" b="1" kern="0" spc="-14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в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б</a:t>
            </a:r>
            <a:r>
              <a:rPr lang="en-US" sz="1596" b="1" kern="0" spc="-90" dirty="0" err="1">
                <a:solidFill>
                  <a:sysClr val="windowText" lastClr="000000"/>
                </a:solidFill>
                <a:latin typeface="Times New Roman,Bold"/>
              </a:rPr>
              <a:t>ю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1" dirty="0" err="1">
                <a:solidFill>
                  <a:sysClr val="windowText" lastClr="000000"/>
                </a:solidFill>
                <a:latin typeface="Times New Roman,Bold"/>
              </a:rPr>
              <a:t>ж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и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нало</a:t>
            </a:r>
            <a:r>
              <a:rPr lang="en-US" sz="1596" b="1" kern="0" spc="-39" dirty="0" err="1">
                <a:solidFill>
                  <a:sysClr val="windowText" lastClr="000000"/>
                </a:solidFill>
                <a:latin typeface="Times New Roman,Bold"/>
              </a:rPr>
              <a:t>г</a:t>
            </a:r>
            <a:r>
              <a:rPr lang="en-US" sz="1596" b="1" kern="0" spc="-30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вое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за</a:t>
            </a:r>
            <a:r>
              <a:rPr lang="en-US" sz="1596" b="1" kern="0" spc="-19" dirty="0" err="1">
                <a:solidFill>
                  <a:sysClr val="windowText" lastClr="000000"/>
                </a:solidFill>
                <a:latin typeface="Times New Roman,Bold"/>
              </a:rPr>
              <a:t>к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он</a:t>
            </a:r>
            <a:r>
              <a:rPr lang="en-US" sz="1596" b="1" kern="0" spc="-36" dirty="0" err="1">
                <a:solidFill>
                  <a:sysClr val="windowText" lastClr="000000"/>
                </a:solidFill>
                <a:latin typeface="Times New Roman,Bold"/>
              </a:rPr>
              <a:t>о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д</a:t>
            </a:r>
            <a:r>
              <a:rPr lang="en-US" sz="1596" b="1" kern="0" spc="-33" dirty="0" err="1">
                <a:solidFill>
                  <a:sysClr val="windowText" lastClr="000000"/>
                </a:solidFill>
                <a:latin typeface="Times New Roman,Bold"/>
              </a:rPr>
              <a:t>а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ельс</a:t>
            </a:r>
            <a:r>
              <a:rPr lang="en-US" sz="1596" b="1" kern="0" spc="-15" dirty="0" err="1">
                <a:solidFill>
                  <a:sysClr val="windowText" lastClr="000000"/>
                </a:solidFill>
                <a:latin typeface="Times New Roman,Bold"/>
              </a:rPr>
              <a:t>т</a:t>
            </a:r>
            <a:r>
              <a:rPr lang="en-US" sz="1596" b="1" kern="0" dirty="0" err="1">
                <a:solidFill>
                  <a:sysClr val="windowText" lastClr="000000"/>
                </a:solidFill>
                <a:latin typeface="Times New Roman,Bold"/>
              </a:rPr>
              <a:t>во</a:t>
            </a:r>
            <a:r>
              <a:rPr lang="en-US" sz="1596" b="1" kern="0" dirty="0">
                <a:solidFill>
                  <a:sysClr val="windowText" lastClr="000000"/>
                </a:solidFill>
                <a:latin typeface="Times New Roman,Bold"/>
              </a:rPr>
              <a:t> </a:t>
            </a:r>
            <a:r>
              <a:rPr lang="en-US" sz="1596" kern="0" dirty="0">
                <a:solidFill>
                  <a:sysClr val="windowText" lastClr="000000"/>
                </a:solidFill>
                <a:latin typeface="Georgia"/>
              </a:rPr>
              <a:t>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2024года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27.10.2020 № 75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83125788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51284535"/>
              </p:ext>
            </p:extLst>
          </p:nvPr>
        </p:nvGraphicFramePr>
        <p:xfrm>
          <a:off x="97979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649082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13397,0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7365,1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7287,2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8362,5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6417,8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6526,6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5034,5</a:t>
                      </a:r>
                      <a:endParaRPr kumimoji="0" lang="ru-RU" sz="16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947,3</a:t>
                      </a:r>
                      <a:endParaRPr kumimoji="0" lang="ru-RU" sz="16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760,6</a:t>
                      </a:r>
                      <a:endParaRPr kumimoji="0" lang="ru-RU" sz="1600" b="1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2962,2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15114,4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7365,1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7287,2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-1717,4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13397,0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15114,4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-1185,6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279662" y="2864373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199,1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356993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3345,5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75098" y="2378993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-1255,9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0991" y="3883260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21,2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359031" y="4379211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2178,8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-5034,5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93397" y="5030105"/>
            <a:ext cx="4464496" cy="36004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санкции- 16,4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5578,4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04048" y="2996953"/>
            <a:ext cx="4139952" cy="36004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– 59,4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436096" y="3501009"/>
            <a:ext cx="3366194" cy="4956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экономика-0,0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138973" y="4653135"/>
            <a:ext cx="3960440" cy="5569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-4517,8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282133"/>
            <a:ext cx="3366194" cy="3600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34,5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32992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Национальная оборона - 240,2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85,2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5588496" y="4077072"/>
            <a:ext cx="3366194" cy="48262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– 4598,9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9411" y="5517232"/>
            <a:ext cx="4404116" cy="2880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Прочие неналоговые доходы – 160,0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2553943"/>
              </p:ext>
            </p:extLst>
          </p:nvPr>
        </p:nvGraphicFramePr>
        <p:xfrm>
          <a:off x="100012" y="1412776"/>
          <a:ext cx="9043988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283968" y="4293096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нтеграл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  <a:fontScheme name="Интеграл">
    <a:majorFont>
      <a:latin typeface="Tw Cen MT Condensed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メイリオ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Интеграл">
    <a:fillStyleLst>
      <a:solidFill>
        <a:schemeClr val="phClr"/>
      </a:solidFill>
      <a:gradFill rotWithShape="1">
        <a:gsLst>
          <a:gs pos="0">
            <a:schemeClr val="phClr">
              <a:tint val="83000"/>
              <a:satMod val="100000"/>
              <a:lumMod val="100000"/>
            </a:schemeClr>
          </a:gs>
          <a:gs pos="100000">
            <a:schemeClr val="phClr">
              <a:tint val="61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tint val="100000"/>
              <a:shade val="85000"/>
              <a:satMod val="100000"/>
              <a:lumMod val="100000"/>
            </a:schemeClr>
          </a:gs>
          <a:gs pos="100000">
            <a:schemeClr val="phClr">
              <a:tint val="90000"/>
              <a:shade val="100000"/>
              <a:satMod val="150000"/>
              <a:lumMod val="100000"/>
            </a:schemeClr>
          </a:gs>
        </a:gsLst>
        <a:path path="circle">
          <a:fillToRect l="100000" t="100000" r="100000" b="10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12700" dir="5400000" algn="ctr" rotWithShape="0">
            <a:srgbClr val="000000">
              <a:alpha val="50000"/>
            </a:srgbClr>
          </a:outerShdw>
        </a:effectLst>
      </a:effectStyle>
      <a:effectStyle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phClr">
              <a:shade val="35000"/>
              <a:satMod val="16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85000"/>
          <a:satMod val="125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5000"/>
              <a:shade val="74000"/>
              <a:satMod val="230000"/>
            </a:schemeClr>
            <a:schemeClr val="phClr">
              <a:tint val="92000"/>
              <a:shade val="69000"/>
              <a:satMod val="250000"/>
            </a:schemeClr>
          </a:duotone>
        </a:blip>
        <a:tile tx="0" ty="0" sx="40000" sy="4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22484</TotalTime>
  <Words>1368</Words>
  <Application>Microsoft Office PowerPoint</Application>
  <PresentationFormat>Экран (4:3)</PresentationFormat>
  <Paragraphs>350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2021-2023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2021-2023 годы</vt:lpstr>
      <vt:lpstr>Основные параметры бюджета Сулинского сельского поселения Миллеровского района на 2021 год</vt:lpstr>
      <vt:lpstr>Динамика доходов бюджета Сулинского сельского поселения Миллеровского района</vt:lpstr>
      <vt:lpstr>НАЛОГОВЫЕ И НЕНАЛОГОВЫЕ доходы бюджета Сулинского сельского поселения Миллеровского района</vt:lpstr>
      <vt:lpstr>Презентация PowerPoint</vt:lpstr>
      <vt:lpstr>Презентация PowerPoint</vt:lpstr>
      <vt:lpstr>Презентация PowerPoint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2021 году  15114,4 тыс. рублей</vt:lpstr>
      <vt:lpstr>Расходы бюджета Сулинского сельского поселения Миллеровского района на социальную сферу в 2021 году – 4517,8 тыс.рублей</vt:lpstr>
      <vt:lpstr>Структура расходов по разделу «Культура, кинематография» на 2021 год           </vt:lpstr>
      <vt:lpstr>Расходы по разделу «Социальная политика» на 2021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непрограмные расходы (тыс.рублей)  </vt:lpstr>
      <vt:lpstr>Структура расходов по муниципальным программам Миллеровского района в 2021 году           тыс. рублей </vt:lpstr>
      <vt:lpstr>Структура муниципального долга Сулинского сельского поселения на 2020-2023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Финансист</cp:lastModifiedBy>
  <cp:revision>2242</cp:revision>
  <dcterms:created xsi:type="dcterms:W3CDTF">2011-10-21T12:19:44Z</dcterms:created>
  <dcterms:modified xsi:type="dcterms:W3CDTF">2021-07-09T07:44:00Z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