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D"/>
    <a:srgbClr val="99FF66"/>
    <a:srgbClr val="1FD15A"/>
    <a:srgbClr val="CCFF33"/>
    <a:srgbClr val="95358A"/>
    <a:srgbClr val="53D2FF"/>
    <a:srgbClr val="EAA0A0"/>
    <a:srgbClr val="FB998F"/>
    <a:srgbClr val="7EEA9F"/>
    <a:srgbClr val="D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9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0.4881396380484519"/>
          <c:w val="0.91577432433568018"/>
          <c:h val="0.310169515891858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6472,0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6472</c:v>
                </c:pt>
                <c:pt idx="1">
                  <c:v>6417.8</c:v>
                </c:pt>
                <c:pt idx="2">
                  <c:v>6526.6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3202,6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3202.6</c:v>
                </c:pt>
                <c:pt idx="1">
                  <c:v>947.3</c:v>
                </c:pt>
                <c:pt idx="2">
                  <c:v>760.6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65824"/>
        <c:axId val="151567360"/>
      </c:barChart>
      <c:catAx>
        <c:axId val="1515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67360"/>
        <c:crosses val="autoZero"/>
        <c:auto val="1"/>
        <c:lblAlgn val="ctr"/>
        <c:lblOffset val="10"/>
        <c:tickMarkSkip val="1"/>
        <c:noMultiLvlLbl val="0"/>
      </c:catAx>
      <c:valAx>
        <c:axId val="1515673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5658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56064"/>
        <c:axId val="78086528"/>
      </c:barChart>
      <c:catAx>
        <c:axId val="78056064"/>
        <c:scaling>
          <c:orientation val="minMax"/>
        </c:scaling>
        <c:delete val="1"/>
        <c:axPos val="b"/>
        <c:majorTickMark val="out"/>
        <c:minorTickMark val="none"/>
        <c:tickLblPos val="none"/>
        <c:crossAx val="78086528"/>
        <c:crosses val="autoZero"/>
        <c:auto val="1"/>
        <c:lblAlgn val="ctr"/>
        <c:lblOffset val="100"/>
        <c:noMultiLvlLbl val="0"/>
      </c:catAx>
      <c:valAx>
        <c:axId val="78086528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8056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6129.4</c:v>
                </c:pt>
                <c:pt idx="1">
                  <c:v>4458.1000000000004</c:v>
                </c:pt>
                <c:pt idx="2">
                  <c:v>2815.8</c:v>
                </c:pt>
                <c:pt idx="3">
                  <c:v>2619.4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8127872"/>
        <c:axId val="78129408"/>
        <c:axId val="0"/>
      </c:bar3DChart>
      <c:catAx>
        <c:axId val="781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129408"/>
        <c:crosses val="autoZero"/>
        <c:auto val="1"/>
        <c:lblAlgn val="ctr"/>
        <c:lblOffset val="100"/>
        <c:noMultiLvlLbl val="0"/>
      </c:catAx>
      <c:valAx>
        <c:axId val="7812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12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- 4362,9</c:v>
                </c:pt>
                <c:pt idx="1">
                  <c:v>Мероприятия по организации и проведению конкурсов, торжественных и иных мероприятий - 10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4362.8999999999996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4458.1000000000004</c:v>
                </c:pt>
                <c:pt idx="1">
                  <c:v>6847.9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9674.6</c:v>
                </c:pt>
                <c:pt idx="1">
                  <c:v>7365.1</c:v>
                </c:pt>
                <c:pt idx="2">
                  <c:v>7287.2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4472064"/>
        <c:axId val="134473600"/>
        <c:axId val="216641536"/>
      </c:bar3DChart>
      <c:catAx>
        <c:axId val="1344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34473600"/>
        <c:crosses val="autoZero"/>
        <c:auto val="1"/>
        <c:lblAlgn val="ctr"/>
        <c:lblOffset val="100"/>
        <c:noMultiLvlLbl val="0"/>
      </c:catAx>
      <c:valAx>
        <c:axId val="13447360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34472064"/>
        <c:crosses val="autoZero"/>
        <c:crossBetween val="between"/>
        <c:majorUnit val="50"/>
      </c:valAx>
      <c:serAx>
        <c:axId val="21664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473600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18.318912237330036</c:v>
                </c:pt>
                <c:pt idx="1">
                  <c:v>19.405129789864031</c:v>
                </c:pt>
                <c:pt idx="2">
                  <c:v>3.076328800988875</c:v>
                </c:pt>
                <c:pt idx="3">
                  <c:v>51.691903584672438</c:v>
                </c:pt>
                <c:pt idx="4">
                  <c:v>0.32756489493201479</c:v>
                </c:pt>
                <c:pt idx="5">
                  <c:v>4.4545735475896171</c:v>
                </c:pt>
                <c:pt idx="6">
                  <c:v>0.25339925834363408</c:v>
                </c:pt>
                <c:pt idx="7">
                  <c:v>2.4721878862793574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70688"/>
        <c:axId val="160372224"/>
        <c:axId val="0"/>
      </c:bar3DChart>
      <c:catAx>
        <c:axId val="16037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0372224"/>
        <c:crosses val="autoZero"/>
        <c:auto val="1"/>
        <c:lblAlgn val="ctr"/>
        <c:lblOffset val="100"/>
        <c:noMultiLvlLbl val="0"/>
      </c:catAx>
      <c:valAx>
        <c:axId val="16037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370688"/>
        <c:crosses val="autoZero"/>
        <c:crossBetween val="between"/>
      </c:valAx>
      <c:spPr>
        <a:pattFill prst="pct25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1101.5999999999999</c:v>
                </c:pt>
                <c:pt idx="1">
                  <c:v>1185.5999999999999</c:v>
                </c:pt>
                <c:pt idx="2">
                  <c:v>1228.2</c:v>
                </c:pt>
                <c:pt idx="3">
                  <c:v>1271.3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88896"/>
        <c:axId val="73890816"/>
      </c:barChart>
      <c:catAx>
        <c:axId val="73888896"/>
        <c:scaling>
          <c:orientation val="minMax"/>
        </c:scaling>
        <c:delete val="0"/>
        <c:axPos val="l"/>
        <c:majorTickMark val="out"/>
        <c:minorTickMark val="none"/>
        <c:tickLblPos val="nextTo"/>
        <c:crossAx val="73890816"/>
        <c:crosses val="autoZero"/>
        <c:auto val="1"/>
        <c:lblAlgn val="ctr"/>
        <c:lblOffset val="100"/>
        <c:noMultiLvlLbl val="0"/>
      </c:catAx>
      <c:valAx>
        <c:axId val="73890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388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772.9</c:v>
                </c:pt>
                <c:pt idx="1">
                  <c:v>1255.9000000000001</c:v>
                </c:pt>
                <c:pt idx="2">
                  <c:v>1306.0999999999999</c:v>
                </c:pt>
                <c:pt idx="3">
                  <c:v>1358.4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26176"/>
        <c:axId val="74627712"/>
      </c:barChart>
      <c:catAx>
        <c:axId val="74626176"/>
        <c:scaling>
          <c:orientation val="minMax"/>
        </c:scaling>
        <c:delete val="0"/>
        <c:axPos val="l"/>
        <c:majorTickMark val="out"/>
        <c:minorTickMark val="none"/>
        <c:tickLblPos val="nextTo"/>
        <c:crossAx val="74627712"/>
        <c:crosses val="autoZero"/>
        <c:auto val="1"/>
        <c:lblAlgn val="ctr"/>
        <c:lblOffset val="100"/>
        <c:noMultiLvlLbl val="0"/>
      </c:catAx>
      <c:valAx>
        <c:axId val="74627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62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60593792"/>
        <c:axId val="160595328"/>
      </c:barChart>
      <c:catAx>
        <c:axId val="1605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059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59532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059379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14227.2</c:v>
                </c:pt>
                <c:pt idx="1">
                  <c:v>11306</c:v>
                </c:pt>
                <c:pt idx="2">
                  <c:v>7365.1</c:v>
                </c:pt>
                <c:pt idx="3" formatCode="General">
                  <c:v>7287.2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0648576"/>
        <c:axId val="160687232"/>
        <c:axId val="0"/>
      </c:bar3DChart>
      <c:catAx>
        <c:axId val="1606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687232"/>
        <c:crosses val="autoZero"/>
        <c:auto val="1"/>
        <c:lblAlgn val="ctr"/>
        <c:lblOffset val="100"/>
        <c:noMultiLvlLbl val="0"/>
      </c:catAx>
      <c:valAx>
        <c:axId val="16068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6485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5 148,1</c:v>
                  </c:pt>
                  <c:pt idx="1">
                    <c:v>240,2</c:v>
                  </c:pt>
                  <c:pt idx="2">
                    <c:v>21,0</c:v>
                  </c:pt>
                  <c:pt idx="3">
                    <c:v>15,0</c:v>
                  </c:pt>
                  <c:pt idx="4">
                    <c:v>1 416,6</c:v>
                  </c:pt>
                  <c:pt idx="5">
                    <c:v>7,0</c:v>
                  </c:pt>
                  <c:pt idx="6">
                    <c:v>4 372,9</c:v>
                  </c:pt>
                  <c:pt idx="7">
                    <c:v>85,2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экономика-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5148.1000000000004</c:v>
                </c:pt>
                <c:pt idx="1">
                  <c:v>240.2</c:v>
                </c:pt>
                <c:pt idx="2">
                  <c:v>21</c:v>
                </c:pt>
                <c:pt idx="3">
                  <c:v>15</c:v>
                </c:pt>
                <c:pt idx="4">
                  <c:v>1416.6</c:v>
                </c:pt>
                <c:pt idx="5">
                  <c:v>7</c:v>
                </c:pt>
                <c:pt idx="6">
                  <c:v>4372.8999999999996</c:v>
                </c:pt>
                <c:pt idx="7">
                  <c:v>85.2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5 148,1</c:v>
                  </c:pt>
                  <c:pt idx="1">
                    <c:v>240,2</c:v>
                  </c:pt>
                  <c:pt idx="2">
                    <c:v>21,0</c:v>
                  </c:pt>
                  <c:pt idx="3">
                    <c:v>15,0</c:v>
                  </c:pt>
                  <c:pt idx="4">
                    <c:v>1 416,6</c:v>
                  </c:pt>
                  <c:pt idx="5">
                    <c:v>7,0</c:v>
                  </c:pt>
                  <c:pt idx="6">
                    <c:v>4 372,9</c:v>
                  </c:pt>
                  <c:pt idx="7">
                    <c:v>85,2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экономика-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4978712044465128"/>
          <c:y val="7.9409259840596672E-2"/>
          <c:w val="0.44881075822305527"/>
          <c:h val="0.8562694235913913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89169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7952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410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38917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531475" y="-2224272"/>
          <a:ext cx="2118018" cy="6566562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2307204" y="103392"/>
        <a:ext cx="6463169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7155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40239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468045" y="377247"/>
          <a:ext cx="2210118" cy="647694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2334635" y="2618547"/>
        <a:ext cx="6369051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0.31236</cdr:x>
      <cdr:y>0.35161</cdr:y>
    </cdr:from>
    <cdr:to>
      <cdr:x>0.45936</cdr:x>
      <cdr:y>0.4445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224136" y="1908181"/>
          <a:ext cx="576064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r>
            <a:rPr lang="ru-RU" dirty="0" smtClean="0"/>
            <a:t>72,7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63,1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4372,9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2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" y="-1069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И НЕНАЛОГОВЫЕ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73028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31346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6472,0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- 199,1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1185,6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87543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–1255,9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288,3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21,2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3345,5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16,4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618159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0213" y="6077222"/>
            <a:ext cx="3458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Прочие неналоговые доходы – 160,0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7296367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9709402"/>
              </p:ext>
            </p:extLst>
          </p:nvPr>
        </p:nvGraphicFramePr>
        <p:xfrm>
          <a:off x="1524000" y="16381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7972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334560"/>
              </p:ext>
            </p:extLst>
          </p:nvPr>
        </p:nvGraphicFramePr>
        <p:xfrm>
          <a:off x="457200" y="3178474"/>
          <a:ext cx="8229599" cy="246206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7032,5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3202,6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760,6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2962,2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</a:t>
                      </a: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1217,1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832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1168458"/>
              </p:ext>
            </p:extLst>
          </p:nvPr>
        </p:nvGraphicFramePr>
        <p:xfrm>
          <a:off x="107504" y="2636912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29565097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11306,0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57434568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4458,1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40,8 %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4998,3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073472932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2021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46670119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68300" y="1268760"/>
            <a:ext cx="3217973" cy="1008112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65,2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2023 год – 5,5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2021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076056" y="1340768"/>
            <a:ext cx="2952328" cy="576064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Социальное обеспечение населения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060848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919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реализацию проектов инициативного бюджетирования по благоустройству (приобретению) детского игрового комплекса 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160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375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1416,6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95936" y="3861048"/>
            <a:ext cx="47525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10,0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освещения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–200,0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841267"/>
            <a:ext cx="3024336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благоустройству- 80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841268"/>
            <a:ext cx="4752528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19,0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9087" y="5211271"/>
            <a:ext cx="5472608" cy="449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–766,1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56" y="4361165"/>
            <a:ext cx="49926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61910"/>
              </p:ext>
            </p:extLst>
          </p:nvPr>
        </p:nvGraphicFramePr>
        <p:xfrm>
          <a:off x="323528" y="1052736"/>
          <a:ext cx="8640960" cy="57159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92488"/>
                <a:gridCol w="1080120"/>
                <a:gridCol w="1008112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4812,5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3876,5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3876,5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2391,9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1412,6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6129,4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4372,9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2750,6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2613,9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274,6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579,8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13274,6</a:t>
                      </a:r>
                    </a:p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274,6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10726,2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579,8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6903,1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6654,2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2021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084011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2020-2023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9320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01.01.2021)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01.01.2022)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27.10.2020 № 75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51284535"/>
              </p:ext>
            </p:extLst>
          </p:nvPr>
        </p:nvGraphicFramePr>
        <p:xfrm>
          <a:off x="97979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87173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9674,6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7365,1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7287,2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6472,0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6417,8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6526,6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3202,6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947,3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760,6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2962,2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11306,0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7365,1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7287,2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-1631,4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9 674,6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11 306,0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-1185,6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79662" y="2864373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199,1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356993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3345,5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75098" y="2378993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-1255,9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0991" y="3883260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21,2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9031" y="4379211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288,3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-3202,6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93397" y="5030105"/>
            <a:ext cx="4464496" cy="3600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санкции- 16,4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5148,1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- 21,0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436096" y="3501009"/>
            <a:ext cx="3366194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экономика-15,0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5"/>
            <a:ext cx="3960440" cy="5569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-4372,9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82133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7,0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- 240,2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– 1416,6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9411" y="5517232"/>
            <a:ext cx="4404116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неналоговые доходы – 160,0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6220473"/>
              </p:ext>
            </p:extLst>
          </p:nvPr>
        </p:nvGraphicFramePr>
        <p:xfrm>
          <a:off x="64541" y="1412776"/>
          <a:ext cx="904398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21322</TotalTime>
  <Words>1354</Words>
  <Application>Microsoft Office PowerPoint</Application>
  <PresentationFormat>Экран (4:3)</PresentationFormat>
  <Paragraphs>345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2021-2023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2021-2023 годы</vt:lpstr>
      <vt:lpstr>Основные параметры бюджета Сулинского сельского поселения Миллеровского района на 2021 год</vt:lpstr>
      <vt:lpstr>Динамика доходов бюджета Сулинского сельского поселения Миллеровского района</vt:lpstr>
      <vt:lpstr>НАЛОГОВЫЕ И НЕНАЛОГОВЫЕ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2021 году  11306,0 тыс. рублей</vt:lpstr>
      <vt:lpstr>Расходы бюджета Сулинского сельского поселения Миллеровского района на социальную сферу в 2021 году – 4998,3 тыс.рублей</vt:lpstr>
      <vt:lpstr>Структура расходов по разделу «Культура, кинематография» на 2021 год           </vt:lpstr>
      <vt:lpstr>Расходы по разделу «Социальная политика» на 2021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2021 году           </vt:lpstr>
      <vt:lpstr>Структура муниципального долга Сулинского сельского поселения на 2020-2023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2220</cp:revision>
  <dcterms:created xsi:type="dcterms:W3CDTF">2011-10-21T12:19:44Z</dcterms:created>
  <dcterms:modified xsi:type="dcterms:W3CDTF">2021-02-03T11:37:06Z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