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593" r:id="rId16"/>
    <p:sldId id="1502" r:id="rId17"/>
    <p:sldId id="1594" r:id="rId18"/>
    <p:sldId id="1595" r:id="rId19"/>
    <p:sldId id="1597" r:id="rId20"/>
    <p:sldId id="1598" r:id="rId21"/>
    <p:sldId id="1602" r:id="rId22"/>
    <p:sldId id="1500" r:id="rId23"/>
    <p:sldId id="1575" r:id="rId24"/>
    <p:sldId id="1607" r:id="rId25"/>
    <p:sldId id="1608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4955.7</c:v>
                </c:pt>
                <c:pt idx="1">
                  <c:v>5563.3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5820.5</c:v>
                </c:pt>
                <c:pt idx="1">
                  <c:v>7004.9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44384"/>
        <c:axId val="130555904"/>
        <c:axId val="0"/>
      </c:bar3DChart>
      <c:catAx>
        <c:axId val="1289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55904"/>
        <c:crosses val="autoZero"/>
        <c:auto val="1"/>
        <c:lblAlgn val="ctr"/>
        <c:lblOffset val="10"/>
        <c:tickMarkSkip val="1"/>
        <c:noMultiLvlLbl val="0"/>
      </c:catAx>
      <c:valAx>
        <c:axId val="1305559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9443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- 3771</c:v>
                </c:pt>
                <c:pt idx="1">
                  <c:v>Расходы на повышение заработной платы работникам муниципальных учреждений культуры - 677,1</c:v>
                </c:pt>
                <c:pt idx="2">
                  <c:v>Мероприятия по организации и проведению конкурсов, торжественных и иных мероприятий - 1681,3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3771</c:v>
                </c:pt>
                <c:pt idx="1">
                  <c:v>677.1</c:v>
                </c:pt>
                <c:pt idx="2" formatCode="0.0">
                  <c:v>1681.3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6219.6</c:v>
                </c:pt>
                <c:pt idx="1">
                  <c:v>7980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879780752681E-3"/>
                  <c:y val="-0.153042278759491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12568,2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253688108010181E-3"/>
                  <c:y val="-0.13435038322333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084183725830702E-3"/>
                  <c:y val="-0.11904473600170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11351.1</c:v>
                </c:pt>
                <c:pt idx="1">
                  <c:v>14535.9</c:v>
                </c:pt>
                <c:pt idx="2">
                  <c:v>8846.1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4581888"/>
        <c:axId val="114583424"/>
        <c:axId val="128947520"/>
      </c:bar3DChart>
      <c:catAx>
        <c:axId val="1145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4583424"/>
        <c:crosses val="autoZero"/>
        <c:auto val="1"/>
        <c:lblAlgn val="ctr"/>
        <c:lblOffset val="100"/>
        <c:noMultiLvlLbl val="0"/>
      </c:catAx>
      <c:valAx>
        <c:axId val="114583424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14581888"/>
        <c:crosses val="autoZero"/>
        <c:crossBetween val="between"/>
        <c:majorUnit val="50"/>
      </c:valAx>
      <c:serAx>
        <c:axId val="12894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58342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19.801197131199107</c:v>
                </c:pt>
                <c:pt idx="1">
                  <c:v>13.892833390253987</c:v>
                </c:pt>
                <c:pt idx="2">
                  <c:v>1.8765840418456672</c:v>
                </c:pt>
                <c:pt idx="3">
                  <c:v>58.175902791508641</c:v>
                </c:pt>
                <c:pt idx="4">
                  <c:v>0.97244441248899027</c:v>
                </c:pt>
                <c:pt idx="5">
                  <c:v>4.9970341344166229</c:v>
                </c:pt>
                <c:pt idx="6">
                  <c:v>0.28400409828698797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84680704"/>
        <c:axId val="100942208"/>
      </c:barChart>
      <c:catAx>
        <c:axId val="846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0094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94220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84680704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69951339164176E-2"/>
                  <c:y val="-6.55984969109452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14199,6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12789526686808E-2"/>
                  <c:y val="6.888681508137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rgbClr val="FFFF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2019 год</c:v>
                </c:pt>
                <c:pt idx="1">
                  <c:v>2020 год</c:v>
                </c:pt>
                <c:pt idx="2">
                  <c:v> 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11558.4</c:v>
                </c:pt>
                <c:pt idx="1">
                  <c:v>11351.1</c:v>
                </c:pt>
                <c:pt idx="2" formatCode="General">
                  <c:v>14535.9</c:v>
                </c:pt>
                <c:pt idx="3" formatCode="General">
                  <c:v>8846.1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4293376"/>
        <c:axId val="114364800"/>
        <c:axId val="0"/>
      </c:bar3DChart>
      <c:catAx>
        <c:axId val="1142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364800"/>
        <c:crosses val="autoZero"/>
        <c:auto val="1"/>
        <c:lblAlgn val="ctr"/>
        <c:lblOffset val="100"/>
        <c:noMultiLvlLbl val="0"/>
      </c:catAx>
      <c:valAx>
        <c:axId val="114364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293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33523893030728319"/>
          <c:h val="0.74923574564246742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41246744208025E-2"/>
          <c:y val="0.29054998544408772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40,0</c:v>
                </c:pt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5 324,3</c:v>
                  </c:pt>
                  <c:pt idx="1">
                    <c:v>203,5</c:v>
                  </c:pt>
                  <c:pt idx="2">
                    <c:v>21,0</c:v>
                  </c:pt>
                  <c:pt idx="3">
                    <c:v>2 370,2</c:v>
                  </c:pt>
                  <c:pt idx="4">
                    <c:v>21,0</c:v>
                  </c:pt>
                  <c:pt idx="5">
                    <c:v>6 129,4</c:v>
                  </c:pt>
                  <c:pt idx="6">
                    <c:v>90,2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5324.3</c:v>
                </c:pt>
                <c:pt idx="1">
                  <c:v>203.5</c:v>
                </c:pt>
                <c:pt idx="2">
                  <c:v>21</c:v>
                </c:pt>
                <c:pt idx="3">
                  <c:v>2370.1999999999998</c:v>
                </c:pt>
                <c:pt idx="4">
                  <c:v>21</c:v>
                </c:pt>
                <c:pt idx="5">
                  <c:v>6129.4</c:v>
                </c:pt>
                <c:pt idx="6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5 324,3</c:v>
                  </c:pt>
                  <c:pt idx="1">
                    <c:v>203,5</c:v>
                  </c:pt>
                  <c:pt idx="2">
                    <c:v>21,0</c:v>
                  </c:pt>
                  <c:pt idx="3">
                    <c:v>2 370,2</c:v>
                  </c:pt>
                  <c:pt idx="4">
                    <c:v>21,0</c:v>
                  </c:pt>
                  <c:pt idx="5">
                    <c:v>6 129,4</c:v>
                  </c:pt>
                  <c:pt idx="6">
                    <c:v>90,2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772808249911998"/>
          <c:y val="0.32230817229418646"/>
          <c:w val="0.33523893030728319"/>
          <c:h val="0.67769182770581349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00672"/>
        <c:axId val="114702208"/>
      </c:barChart>
      <c:catAx>
        <c:axId val="114700672"/>
        <c:scaling>
          <c:orientation val="minMax"/>
        </c:scaling>
        <c:delete val="1"/>
        <c:axPos val="b"/>
        <c:majorTickMark val="out"/>
        <c:minorTickMark val="none"/>
        <c:tickLblPos val="none"/>
        <c:crossAx val="114702208"/>
        <c:crosses val="autoZero"/>
        <c:auto val="1"/>
        <c:lblAlgn val="ctr"/>
        <c:lblOffset val="100"/>
        <c:noMultiLvlLbl val="0"/>
      </c:catAx>
      <c:valAx>
        <c:axId val="114702208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4700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3899.7</c:v>
                </c:pt>
                <c:pt idx="1">
                  <c:v>6129.4</c:v>
                </c:pt>
                <c:pt idx="2">
                  <c:v>2857.4</c:v>
                </c:pt>
                <c:pt idx="3">
                  <c:v>3483.5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4718976"/>
        <c:axId val="114733056"/>
        <c:axId val="0"/>
      </c:bar3DChart>
      <c:catAx>
        <c:axId val="11471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33056"/>
        <c:crosses val="autoZero"/>
        <c:auto val="1"/>
        <c:lblAlgn val="ctr"/>
        <c:lblOffset val="100"/>
        <c:noMultiLvlLbl val="0"/>
      </c:catAx>
      <c:valAx>
        <c:axId val="11473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71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6745165"/>
            <a:satOff val="-380"/>
            <a:lumOff val="-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37344"/>
          <a:ext cx="1703368" cy="789223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kern="1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44260" y="3214929"/>
        <a:ext cx="7809083" cy="15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0.34911</cdr:x>
      <cdr:y>0.19239</cdr:y>
    </cdr:from>
    <cdr:to>
      <cdr:x>0.44305</cdr:x>
      <cdr:y>0.29762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368152" y="1044085"/>
          <a:ext cx="368145" cy="5710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0.34092</cdr:x>
      <cdr:y>0.1657</cdr:y>
    </cdr:from>
    <cdr:to>
      <cdr:x>0.40108</cdr:x>
      <cdr:y>0.27998</cdr:y>
    </cdr:to>
    <cdr:sp macro="" textlink="">
      <cdr:nvSpPr>
        <cdr:cNvPr id="6" name="TextBox 1"/>
        <cdr:cNvSpPr txBox="1"/>
      </cdr:nvSpPr>
      <cdr:spPr>
        <a:xfrm xmlns:a="http://schemas.openxmlformats.org/drawingml/2006/main" rot="18271210">
          <a:off x="1143832" y="1091444"/>
          <a:ext cx="620180" cy="235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157,2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63,0 %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4532,3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21.07.2020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21.07.2020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21.07.2020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21.07.2020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21.07.2020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 (</a:t>
            </a:r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по состоянию на 01.07.2020 г.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703618"/>
              </p:ext>
            </p:extLst>
          </p:nvPr>
        </p:nvGraphicFramePr>
        <p:xfrm>
          <a:off x="0" y="2132856"/>
          <a:ext cx="896448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273684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5563,3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1101,6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–772,9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278,0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3236,5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3,0 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2020 году до 12130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344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2020 год и на плановый период 2021 и 2022годов– утвержденные ассигнования решением Собрания депутатов Сулинского сельского поселения от 25.12.2019 № 149«О бюджете Сулинского сельского поселения Миллеровского района на 2020 год и плановый период 2021 и 2022 годов»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30788457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14199,6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90106474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6219,6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43,8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58755"/>
              </p:ext>
            </p:extLst>
          </p:nvPr>
        </p:nvGraphicFramePr>
        <p:xfrm>
          <a:off x="86296" y="17487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6219,6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(43,2%)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404501424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2020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3159731"/>
              </p:ext>
            </p:extLst>
          </p:nvPr>
        </p:nvGraphicFramePr>
        <p:xfrm>
          <a:off x="-3001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65,2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0,0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2020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599,8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2370,2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499992" y="3323518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60,0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119" y="2168860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захоронения- 192,8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605,0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18,3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4437112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894,3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59204"/>
              </p:ext>
            </p:extLst>
          </p:nvPr>
        </p:nvGraphicFramePr>
        <p:xfrm>
          <a:off x="323528" y="1052736"/>
          <a:ext cx="8640960" cy="563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4604"/>
                <a:gridCol w="1046116"/>
                <a:gridCol w="1100789"/>
                <a:gridCol w="1059451"/>
              </a:tblGrid>
              <a:tr h="389839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5280,1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4141,4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4252,1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67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2391,9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6775,9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388,5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32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6129,4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2857,4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3483,5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«Обеспечение6 доступным и комфортным жильем населения Сулинского сельского поселения»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  <a:p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13952,6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13781,1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754,8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8147,8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698,3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29.10.2018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Сулинского сельского поселения на 2019-2021 года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АМР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01.10.2018 №940)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2770719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2020-2022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26169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01.01.2021)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42000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5831,2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7004,9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8842,3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2929,5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5612,1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1217,1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6017,3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улинского сельского поселения Миллеровского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94630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принятых 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 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29.10.2018 № 88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117645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15989423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32672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12568,2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14535,9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8846,1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5563,3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5693,6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7004,9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2929,5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2617,5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2709,3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1217,1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6017,3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14199,6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14535,9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8846,1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1631,4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12568,2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14199,6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-1101,6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104,4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3236,5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-772,9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54,1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278,0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</a:t>
            </a:r>
            <a:r>
              <a:rPr lang="ru-RU" dirty="0" smtClean="0"/>
              <a:t>-7004,9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санкции- 15,8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5324,3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3028863"/>
            <a:ext cx="3960440" cy="4645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</a:t>
            </a:r>
            <a:r>
              <a:rPr lang="ru-RU" dirty="0" smtClean="0">
                <a:solidFill>
                  <a:schemeClr val="tx1"/>
                </a:solidFill>
              </a:rPr>
              <a:t>-21,0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93977" y="3616559"/>
            <a:ext cx="3366194" cy="5316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-2370,2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6056" y="4222260"/>
            <a:ext cx="3960440" cy="4308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Культура, кинематография </a:t>
            </a:r>
            <a:r>
              <a:rPr lang="ru-RU" sz="1600" dirty="0" smtClean="0">
                <a:solidFill>
                  <a:schemeClr val="tx1"/>
                </a:solidFill>
              </a:rPr>
              <a:t>-6129,4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4797152"/>
            <a:ext cx="3366194" cy="4320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203,5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</a:t>
            </a:r>
            <a:r>
              <a:rPr lang="ru-RU" dirty="0" smtClean="0">
                <a:solidFill>
                  <a:schemeClr val="tx1"/>
                </a:solidFill>
              </a:rPr>
              <a:t>90,2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076056" y="5301208"/>
            <a:ext cx="3907655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 -40,0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9438865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78483">
            <a:off x="3594447" y="3926837"/>
            <a:ext cx="8168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112,3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650728">
            <a:off x="3523098" y="2961392"/>
            <a:ext cx="1068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120,3%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347864" y="3501009"/>
            <a:ext cx="1142264" cy="24767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347864" y="4296871"/>
            <a:ext cx="1229225" cy="26472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20911</TotalTime>
  <Words>1496</Words>
  <Application>Microsoft Office PowerPoint</Application>
  <PresentationFormat>Экран (4:3)</PresentationFormat>
  <Paragraphs>332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2020-2022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2020-2022 годы</vt:lpstr>
      <vt:lpstr>Основные параметры бюджета Сулинского сельского поселения Миллеровского района на 2020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2020 году  14199,6 тыс. рублей</vt:lpstr>
      <vt:lpstr>Расходы бюджета Сулинского сельского поселения Миллеровского района на социальную сферу в 2020 году – 6219,6 тыс.рублей</vt:lpstr>
      <vt:lpstr>Структура расходов по разделу «Культура, кинематография» на 2020 год           </vt:lpstr>
      <vt:lpstr>Расходы по разделу «Социальная политика» на 2020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2020 году           </vt:lpstr>
      <vt:lpstr>Структура муниципального долга Сулинского сельского поселения на 2020-2022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2164</cp:revision>
  <dcterms:created xsi:type="dcterms:W3CDTF">2011-10-21T12:19:44Z</dcterms:created>
  <dcterms:modified xsi:type="dcterms:W3CDTF">2020-07-21T09:37:17Z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