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7"/>
  </p:notesMasterIdLst>
  <p:handoutMasterIdLst>
    <p:handoutMasterId r:id="rId28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593" r:id="rId16"/>
    <p:sldId id="1502" r:id="rId17"/>
    <p:sldId id="1594" r:id="rId18"/>
    <p:sldId id="1595" r:id="rId19"/>
    <p:sldId id="1597" r:id="rId20"/>
    <p:sldId id="1598" r:id="rId21"/>
    <p:sldId id="1602" r:id="rId22"/>
    <p:sldId id="1500" r:id="rId23"/>
    <p:sldId id="1575" r:id="rId24"/>
    <p:sldId id="1607" r:id="rId25"/>
    <p:sldId id="1608" r:id="rId2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19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4955.7</c:v>
                </c:pt>
                <c:pt idx="1">
                  <c:v>5563.3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5820.5</c:v>
                </c:pt>
                <c:pt idx="1">
                  <c:v>6379.1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052544"/>
        <c:axId val="117054080"/>
        <c:axId val="0"/>
      </c:bar3DChart>
      <c:catAx>
        <c:axId val="11705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054080"/>
        <c:crosses val="autoZero"/>
        <c:auto val="1"/>
        <c:lblAlgn val="ctr"/>
        <c:lblOffset val="10"/>
        <c:tickMarkSkip val="1"/>
        <c:noMultiLvlLbl val="0"/>
      </c:catAx>
      <c:valAx>
        <c:axId val="11705408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05254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01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11111111111112E-2"/>
          <c:y val="6.6325296462488637E-2"/>
          <c:w val="0.91444247594050743"/>
          <c:h val="0.929130257423191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</c:dPt>
          <c:dLbls>
            <c:dLbl>
              <c:idx val="0"/>
              <c:layout>
                <c:manualLayout>
                  <c:x val="-5.0113735783027122E-2"/>
                  <c:y val="-8.854101809906177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662844488188975"/>
                  <c:y val="-0.4541757018843349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numFmt formatCode="General" sourceLinked="0"/>
            <c:spPr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c:sp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4597.5</c:v>
                </c:pt>
                <c:pt idx="1">
                  <c:v>7344.9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41"/>
          <c:w val="0.53032370953630759"/>
          <c:h val="0.14198227308185021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2020 год</c:v>
                </c:pt>
                <c:pt idx="1">
                  <c:v>2021 год</c:v>
                </c:pt>
                <c:pt idx="2">
                  <c:v> 2022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11942.4</c:v>
                </c:pt>
                <c:pt idx="1">
                  <c:v>7685.5</c:v>
                </c:pt>
                <c:pt idx="2">
                  <c:v>7516.4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00156928"/>
        <c:axId val="100158464"/>
        <c:axId val="99966464"/>
      </c:bar3DChart>
      <c:catAx>
        <c:axId val="1001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00158464"/>
        <c:crosses val="autoZero"/>
        <c:auto val="1"/>
        <c:lblAlgn val="ctr"/>
        <c:lblOffset val="100"/>
        <c:noMultiLvlLbl val="0"/>
      </c:catAx>
      <c:valAx>
        <c:axId val="100158464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00156928"/>
        <c:crosses val="autoZero"/>
        <c:crossBetween val="between"/>
        <c:majorUnit val="50"/>
      </c:valAx>
      <c:serAx>
        <c:axId val="9996646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158464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04101131621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19.801197131199107</c:v>
                </c:pt>
                <c:pt idx="1">
                  <c:v>13.892833390253987</c:v>
                </c:pt>
                <c:pt idx="2">
                  <c:v>1.8765840418456672</c:v>
                </c:pt>
                <c:pt idx="3">
                  <c:v>58.175902791508641</c:v>
                </c:pt>
                <c:pt idx="4">
                  <c:v>0.97244441248899027</c:v>
                </c:pt>
                <c:pt idx="5">
                  <c:v>4.9970341344166229</c:v>
                </c:pt>
                <c:pt idx="6">
                  <c:v>0.28400409828698797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24064000"/>
        <c:axId val="24065536"/>
      </c:barChart>
      <c:catAx>
        <c:axId val="240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24065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06553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4064000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2019 год</c:v>
                </c:pt>
                <c:pt idx="1">
                  <c:v>2020 год</c:v>
                </c:pt>
                <c:pt idx="2">
                  <c:v> 2021 год</c:v>
                </c:pt>
                <c:pt idx="3">
                  <c:v> 2022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11558.4</c:v>
                </c:pt>
                <c:pt idx="1">
                  <c:v>11942.4</c:v>
                </c:pt>
                <c:pt idx="2" formatCode="General">
                  <c:v>7685.5</c:v>
                </c:pt>
                <c:pt idx="3" formatCode="General">
                  <c:v>7516.4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4216320"/>
        <c:axId val="24217856"/>
        <c:axId val="0"/>
      </c:bar3DChart>
      <c:catAx>
        <c:axId val="2421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4217856"/>
        <c:crosses val="autoZero"/>
        <c:auto val="1"/>
        <c:lblAlgn val="ctr"/>
        <c:lblOffset val="100"/>
        <c:noMultiLvlLbl val="0"/>
      </c:catAx>
      <c:valAx>
        <c:axId val="24217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421632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4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2"/>
              <c:layout>
                <c:manualLayout>
                  <c:x val="4.8604470928017153E-2"/>
                  <c:y val="-4.57830159438709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numFmt formatCode="0.0%" sourceLinked="0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5 076,4</c:v>
                  </c:pt>
                  <c:pt idx="1">
                    <c:v>208,0</c:v>
                  </c:pt>
                  <c:pt idx="2">
                    <c:v>35,0</c:v>
                  </c:pt>
                  <c:pt idx="3">
                    <c:v>2 004,5</c:v>
                  </c:pt>
                  <c:pt idx="4">
                    <c:v>21,0</c:v>
                  </c:pt>
                  <c:pt idx="5">
                    <c:v>4 532,3</c:v>
                  </c:pt>
                  <c:pt idx="6">
                    <c:v>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5076.3999999999996</c:v>
                </c:pt>
                <c:pt idx="1">
                  <c:v>208</c:v>
                </c:pt>
                <c:pt idx="2">
                  <c:v>35</c:v>
                </c:pt>
                <c:pt idx="3">
                  <c:v>2004.5</c:v>
                </c:pt>
                <c:pt idx="4">
                  <c:v>21</c:v>
                </c:pt>
                <c:pt idx="5">
                  <c:v>4532.3</c:v>
                </c:pt>
                <c:pt idx="6">
                  <c:v>65.2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5 076,4</c:v>
                  </c:pt>
                  <c:pt idx="1">
                    <c:v>208,0</c:v>
                  </c:pt>
                  <c:pt idx="2">
                    <c:v>35,0</c:v>
                  </c:pt>
                  <c:pt idx="3">
                    <c:v>2 004,5</c:v>
                  </c:pt>
                  <c:pt idx="4">
                    <c:v>21,0</c:v>
                  </c:pt>
                  <c:pt idx="5">
                    <c:v>4 532,3</c:v>
                  </c:pt>
                  <c:pt idx="6">
                    <c:v>65,2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49463263537867874"/>
          <c:y val="0"/>
          <c:w val="0.48386379153039227"/>
          <c:h val="0.74923574564246742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460032"/>
        <c:axId val="98533376"/>
      </c:barChart>
      <c:catAx>
        <c:axId val="98460032"/>
        <c:scaling>
          <c:orientation val="minMax"/>
        </c:scaling>
        <c:delete val="1"/>
        <c:axPos val="b"/>
        <c:majorTickMark val="out"/>
        <c:minorTickMark val="none"/>
        <c:tickLblPos val="none"/>
        <c:crossAx val="98533376"/>
        <c:crosses val="autoZero"/>
        <c:auto val="1"/>
        <c:lblAlgn val="ctr"/>
        <c:lblOffset val="100"/>
        <c:noMultiLvlLbl val="0"/>
      </c:catAx>
      <c:valAx>
        <c:axId val="98533376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846003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1004497751123E-2"/>
                  <c:y val="-4.444465030106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 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4369.7</c:v>
                </c:pt>
                <c:pt idx="1">
                  <c:v>4597.5</c:v>
                </c:pt>
                <c:pt idx="2">
                  <c:v>2857.4</c:v>
                </c:pt>
                <c:pt idx="3">
                  <c:v>3021.6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00462976"/>
        <c:axId val="100464512"/>
        <c:axId val="0"/>
      </c:bar3DChart>
      <c:catAx>
        <c:axId val="10046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464512"/>
        <c:crosses val="autoZero"/>
        <c:auto val="1"/>
        <c:lblAlgn val="ctr"/>
        <c:lblOffset val="100"/>
        <c:noMultiLvlLbl val="0"/>
      </c:catAx>
      <c:valAx>
        <c:axId val="10046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0462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- 4448,1</c:v>
                </c:pt>
                <c:pt idx="1">
                  <c:v>в том числе:расходы на повышение заработной платы работникам муниципальных учреждений культуры - 185,2</c:v>
                </c:pt>
                <c:pt idx="2">
                  <c:v>Мероприятия по организации и проведению конкурсов, торжественных и иных мероприятий - 84,2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4448.1000000000004</c:v>
                </c:pt>
                <c:pt idx="1">
                  <c:v>185.2</c:v>
                </c:pt>
                <c:pt idx="2" formatCode="0.0">
                  <c:v>84.2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chemeClr val="accent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</a:t>
          </a:r>
          <a:r>
            <a:rPr lang="ru-RU" sz="1800" b="1" i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2019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9317" y="128293"/>
        <a:ext cx="769762" cy="1172942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153031" y="63455"/>
        <a:ext cx="7815003" cy="1172979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6745165"/>
            <a:satOff val="-380"/>
            <a:lumOff val="-15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127" y="1746742"/>
        <a:ext cx="769762" cy="1209627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110138" y="1684665"/>
        <a:ext cx="7860143" cy="1223984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0128" y="3260069"/>
        <a:ext cx="769762" cy="1510128"/>
      </dsp:txXfrm>
    </dsp:sp>
    <dsp:sp modelId="{6F6C7F8D-CA85-4C86-A8B9-DE0E49DC8118}">
      <dsp:nvSpPr>
        <dsp:cNvPr id="0" name=""/>
        <dsp:cNvSpPr/>
      </dsp:nvSpPr>
      <dsp:spPr>
        <a:xfrm rot="5400000">
          <a:off x="4238693" y="37344"/>
          <a:ext cx="1703368" cy="7892235"/>
        </a:xfrm>
        <a:prstGeom prst="round2SameRect">
          <a:avLst/>
        </a:prstGeom>
        <a:solidFill>
          <a:schemeClr val="accent2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</a:t>
          </a:r>
          <a:r>
            <a:rPr lang="ru-RU" sz="1800" b="1" i="1" kern="12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на 2019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kern="1200" dirty="0">
            <a:solidFill>
              <a:srgbClr val="7030A0"/>
            </a:solidFill>
          </a:endParaRPr>
        </a:p>
      </dsp:txBody>
      <dsp:txXfrm rot="-5400000">
        <a:off x="1144260" y="3214929"/>
        <a:ext cx="7809083" cy="153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0.34911</cdr:x>
      <cdr:y>0.19239</cdr:y>
    </cdr:from>
    <cdr:to>
      <cdr:x>0.44305</cdr:x>
      <cdr:y>0.29762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368152" y="1044085"/>
          <a:ext cx="368145" cy="5710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0.34092</cdr:x>
      <cdr:y>0.1657</cdr:y>
    </cdr:from>
    <cdr:to>
      <cdr:x>0.40108</cdr:x>
      <cdr:y>0.27998</cdr:y>
    </cdr:to>
    <cdr:sp macro="" textlink="">
      <cdr:nvSpPr>
        <cdr:cNvPr id="6" name="TextBox 1"/>
        <cdr:cNvSpPr txBox="1"/>
      </cdr:nvSpPr>
      <cdr:spPr>
        <a:xfrm xmlns:a="http://schemas.openxmlformats.org/drawingml/2006/main" rot="18271210">
          <a:off x="1143832" y="1091444"/>
          <a:ext cx="620180" cy="235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105,2 %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62,2 %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4532,3 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0.74412</cdr:x>
      <cdr:y>0.0773</cdr:y>
    </cdr:from>
    <cdr:to>
      <cdr:x>0.92524</cdr:x>
      <cdr:y>0.12883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04248" y="432048"/>
          <a:ext cx="1656162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14.11.2019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14.11.2019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14.11.2019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14.11.2019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14.11.2019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27711"/>
            <a:ext cx="3949014" cy="20972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2020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и 2022 годов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8" y="2780928"/>
            <a:ext cx="911351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 ДЛЯ  ГРАЖДАН</a:t>
            </a:r>
            <a:r>
              <a:rPr lang="en-US" sz="31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1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проекта бюджета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356743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800299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5563,3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Проекта бюджета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Сулинского сельского поселения Миллеровского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2020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-104,4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1101,6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–772,9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278,0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54,1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3236,5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15,8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на 2020-2022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00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2020 года на 3,8 процента, с 1 октября 2021 года на 4,0 процента и с 1 октября 2022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488832" cy="728849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Georgia"/>
              </a:rPr>
              <a:t>Увеличение расходов на заработную плату в связи с доведением минимального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Georgia"/>
              </a:rPr>
              <a:t>размера  оплаты труда до величины прожиточного минимума трудоспособного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Georgia"/>
              </a:rPr>
              <a:t>населения с 1 января 2020 года до 12 130 рублей, на 2021 и 2022 годы – </a:t>
            </a:r>
            <a:r>
              <a:rPr lang="ru-RU" sz="1400" dirty="0" smtClean="0">
                <a:solidFill>
                  <a:prstClr val="black"/>
                </a:solidFill>
                <a:latin typeface="Georgia"/>
              </a:rPr>
              <a:t>предусмотрен</a:t>
            </a:r>
            <a:endParaRPr lang="ru-RU" sz="1400" dirty="0">
              <a:solidFill>
                <a:prstClr val="black"/>
              </a:solidFill>
              <a:latin typeface="Georgia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069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tIns="36000" rIns="0" bIns="36000">
            <a:spAutoFit/>
            <a:flatTx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Сулинского сельского поселения от 29.12.2017 № 68«О бюджете Сулинского 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584176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39552" y="5236808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01543055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2020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11942,4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66147145"/>
              </p:ext>
            </p:extLst>
          </p:nvPr>
        </p:nvGraphicFramePr>
        <p:xfrm>
          <a:off x="86296" y="1556792"/>
          <a:ext cx="9057704" cy="543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4597,5 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38,5 %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1" y="1417749"/>
            <a:ext cx="5400599" cy="4608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2020 году – 4597,5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(38%)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(0,5%)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133127609"/>
              </p:ext>
            </p:extLst>
          </p:nvPr>
        </p:nvGraphicFramePr>
        <p:xfrm>
          <a:off x="4788024" y="1016763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 по 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2020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38120091"/>
              </p:ext>
            </p:extLst>
          </p:nvPr>
        </p:nvGraphicFramePr>
        <p:xfrm>
          <a:off x="-3001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2483767" y="1268760"/>
            <a:ext cx="4320480" cy="86409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 год – 65,2 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 – 0,00 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2021 год – 0,00 тыс. рублей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2020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16835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Расходы на мероприятия в области коммунального хозяйства – 56,4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2020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2004,5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4572000" y="3952323"/>
            <a:ext cx="4032448" cy="62880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поселения – 60,0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95936" y="3157469"/>
            <a:ext cx="4752528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захоронения- 200 тыс. рублей 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5373217"/>
            <a:ext cx="3024336" cy="6150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благоустройству- 245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087" y="5373216"/>
            <a:ext cx="4752528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 – 12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761297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– 844,3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2240868"/>
            <a:ext cx="4896544" cy="4680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Разработка проектной документации на строительство и реконструкцию объектов газификации– 586,8 </a:t>
            </a:r>
            <a:r>
              <a:rPr lang="ru-RU" sz="140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тыс.рублей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927584"/>
              </p:ext>
            </p:extLst>
          </p:nvPr>
        </p:nvGraphicFramePr>
        <p:xfrm>
          <a:off x="323528" y="1052736"/>
          <a:ext cx="8640960" cy="56303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4604"/>
                <a:gridCol w="1046116"/>
                <a:gridCol w="1100789"/>
                <a:gridCol w="1059451"/>
              </a:tblGrid>
              <a:tr h="389839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5021,2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4019,4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4008,0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967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качественными жилищно-коммунальными услугами населения Сулинского сельского поселения»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1992,5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75,1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72,7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232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4532,3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2857,4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3021,6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65,2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Реализация функций иных органов местного самоуправления Сулинского сельского поселения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245,2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732,6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413,1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  <a:p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11697,2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245,2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6952,9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732,6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7103,3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413,1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682377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Сулинского сельского поселения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2020-2022 годы 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Сулинского сельского поселения от </a:t>
            </a:r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11.11.2019 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103)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2020 год и на плановый период 2021 и 2022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2020 год и на плановый период 2021 и 2022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 района в 2020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9908788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2020-2022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991436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01.01.2021)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01.01.2022)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</a:t>
                      </a: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01.01.2023)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610485"/>
              </p:ext>
            </p:extLst>
          </p:nvPr>
        </p:nvGraphicFramePr>
        <p:xfrm>
          <a:off x="457200" y="3178474"/>
          <a:ext cx="8229599" cy="246637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5831,2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6379,1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1991,9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1599,8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5612,1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5584,1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1599,6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586,8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Миллеровского района на 2020 год и на плановый период 2021 и 2022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улинского сельского поселения Миллеровского района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94630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Сулинского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2021года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2020-2022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11.11.2019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№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103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11176457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159894233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2020-2022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17128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11942,4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7685,5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7516,4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5563,3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5693,6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5916,6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6379,1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1991,9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1599,8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5584,1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1777,3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1599,8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214,6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586,8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11942,4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7685,5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7516,4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2020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11942,4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11942,4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-1101,6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104,4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00615" y="3564632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3236,5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-772,9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19411" y="4172071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54,1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278,0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-6379,1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482316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санкции- 15,8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5076,4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3028863"/>
            <a:ext cx="3960440" cy="46453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-35,0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393977" y="3616559"/>
            <a:ext cx="3366194" cy="53164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-2004,5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076056" y="4222260"/>
            <a:ext cx="3960440" cy="64807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-4532,3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465117" y="5013176"/>
            <a:ext cx="3366194" cy="57606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21,0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324771" y="2451001"/>
            <a:ext cx="3366194" cy="45121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208,0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65,2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4227266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350436">
            <a:off x="3555255" y="4245744"/>
            <a:ext cx="7777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112,3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579093">
            <a:off x="3570673" y="2875464"/>
            <a:ext cx="7440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109,6%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V="1">
            <a:off x="3467253" y="3316541"/>
            <a:ext cx="1142264" cy="256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 flipV="1">
            <a:off x="3415436" y="4389204"/>
            <a:ext cx="1084556" cy="257535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20771</TotalTime>
  <Words>1499</Words>
  <Application>Microsoft Office PowerPoint</Application>
  <PresentationFormat>Экран (4:3)</PresentationFormat>
  <Paragraphs>330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2020-2022 годы  </vt:lpstr>
      <vt:lpstr>Основные приоритеты Сулинского сельского поселения </vt:lpstr>
      <vt:lpstr>Презентация PowerPoint</vt:lpstr>
      <vt:lpstr>Основные характеристики проекта бюджета Сулинского сельского поселения Миллеровского района на 2020-2022 годы</vt:lpstr>
      <vt:lpstr>Основные параметры проекта бюджета Сулинского сельского поселения Миллеровского района на 2020 год</vt:lpstr>
      <vt:lpstr>Динамика доходов бюджета Сулинского сельского поселения Миллеровского района</vt:lpstr>
      <vt:lpstr>Собственные доходы проекта бюджета Сулинского сельского поселения Миллеровского района</vt:lpstr>
      <vt:lpstr>Презентация PowerPoint</vt:lpstr>
      <vt:lpstr>Презентация PowerPoint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2020 году  11942,4 тыс. рублей</vt:lpstr>
      <vt:lpstr>Расходы бюджета Сулинского сельского поселения Миллеровского района на социальную сферу в 2020 году – 4597,5 тыс.рублей</vt:lpstr>
      <vt:lpstr>Структура расходов по разделу «Культура, кинематография» на 2020 год           </vt:lpstr>
      <vt:lpstr>Расходы по разделу «Социальная политика» на 2020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непрограмные расходы (тыс.рублей)  </vt:lpstr>
      <vt:lpstr>Структура расходов по муниципальным программам Миллеровского района в 2020 году           </vt:lpstr>
      <vt:lpstr>Структура муниципального долга Сулинского сельского поселения на 2020-2022 годы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2147</cp:revision>
  <dcterms:created xsi:type="dcterms:W3CDTF">2011-10-21T12:19:44Z</dcterms:created>
  <dcterms:modified xsi:type="dcterms:W3CDTF">2019-11-14T11:16:17Z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