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609" r:id="rId16"/>
    <p:sldId id="1610" r:id="rId17"/>
    <p:sldId id="1611" r:id="rId18"/>
    <p:sldId id="1502" r:id="rId19"/>
    <p:sldId id="1594" r:id="rId20"/>
    <p:sldId id="1595" r:id="rId21"/>
    <p:sldId id="1597" r:id="rId22"/>
    <p:sldId id="1598" r:id="rId23"/>
    <p:sldId id="1602" r:id="rId24"/>
    <p:sldId id="1500" r:id="rId25"/>
    <p:sldId id="1575" r:id="rId26"/>
    <p:sldId id="1607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7E60A"/>
    <a:srgbClr val="CCFF33"/>
    <a:srgbClr val="53D2FF"/>
    <a:srgbClr val="1FD15A"/>
    <a:srgbClr val="99FF66"/>
    <a:srgbClr val="95358A"/>
    <a:srgbClr val="EAA0A0"/>
    <a:srgbClr val="FB998F"/>
    <a:srgbClr val="7EE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66" d="100"/>
          <a:sy n="66" d="100"/>
        </p:scale>
        <p:origin x="-2982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4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25675664319766E-2"/>
          <c:y val="3.0930323119719692E-2"/>
          <c:w val="0.91577432433568018"/>
          <c:h val="0.73531463511920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Sheet1!$B$1:$D$1</c:f>
              <c:strCache>
                <c:ptCount val="3"/>
                <c:pt idx="0">
                  <c:v> 2024год</c:v>
                </c:pt>
                <c:pt idx="1">
                  <c:v> 2025 год</c:v>
                </c:pt>
                <c:pt idx="2">
                  <c:v> 2026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10519.8</c:v>
                </c:pt>
                <c:pt idx="1">
                  <c:v>10983.3</c:v>
                </c:pt>
                <c:pt idx="2">
                  <c:v>11510.2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 2024год</c:v>
                </c:pt>
                <c:pt idx="1">
                  <c:v> 2025 год</c:v>
                </c:pt>
                <c:pt idx="2">
                  <c:v> 2026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4525.7</c:v>
                </c:pt>
                <c:pt idx="1">
                  <c:v>3456.5</c:v>
                </c:pt>
                <c:pt idx="2">
                  <c:v>3185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22048"/>
        <c:axId val="31923584"/>
      </c:barChart>
      <c:catAx>
        <c:axId val="3192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1923584"/>
        <c:crosses val="autoZero"/>
        <c:auto val="1"/>
        <c:lblAlgn val="ctr"/>
        <c:lblOffset val="10"/>
        <c:tickMarkSkip val="1"/>
        <c:noMultiLvlLbl val="0"/>
      </c:catAx>
      <c:valAx>
        <c:axId val="3192358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19220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2525855181837462E-2"/>
          <c:w val="0.57124987848741127"/>
          <c:h val="0.87245453054228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5"/>
            <c:bubble3D val="0"/>
            <c:explosion val="84"/>
          </c:dPt>
          <c:dLbls>
            <c:dLbl>
              <c:idx val="0"/>
              <c:layout>
                <c:manualLayout>
                  <c:x val="-6.7089226693885493E-2"/>
                  <c:y val="-0.19903926380053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48117770000972"/>
                  <c:y val="5.8388137975959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314875571109168E-2"/>
                  <c:y val="8.693256592064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710265383493731E-2"/>
                  <c:y val="6.931309567249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090332458442693E-2"/>
                  <c:y val="-2.913656817420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209876543209873E-3"/>
                  <c:y val="-0.10220828724570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905426752211531E-2"/>
                  <c:y val="-3.557665931693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7991.1</c:v>
                </c:pt>
                <c:pt idx="1">
                  <c:v>352.6</c:v>
                </c:pt>
                <c:pt idx="2">
                  <c:v>60</c:v>
                </c:pt>
                <c:pt idx="3">
                  <c:v>1159.2</c:v>
                </c:pt>
                <c:pt idx="4">
                  <c:v>15</c:v>
                </c:pt>
                <c:pt idx="5">
                  <c:v>5365.6</c:v>
                </c:pt>
                <c:pt idx="6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396592787012735"/>
          <c:y val="6.4934566240051325E-2"/>
          <c:w val="0.53677481287061335"/>
          <c:h val="0.935065433759948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73184"/>
        <c:axId val="32974720"/>
      </c:barChart>
      <c:catAx>
        <c:axId val="32973184"/>
        <c:scaling>
          <c:orientation val="minMax"/>
        </c:scaling>
        <c:delete val="1"/>
        <c:axPos val="b"/>
        <c:majorTickMark val="out"/>
        <c:minorTickMark val="none"/>
        <c:tickLblPos val="none"/>
        <c:crossAx val="32974720"/>
        <c:crosses val="autoZero"/>
        <c:auto val="1"/>
        <c:lblAlgn val="ctr"/>
        <c:lblOffset val="100"/>
        <c:noMultiLvlLbl val="0"/>
      </c:catAx>
      <c:valAx>
        <c:axId val="32974720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29731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953602131193973E-2"/>
                  <c:y val="-5.2274074219869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2024год</c:v>
                </c:pt>
                <c:pt idx="2">
                  <c:v>2025год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5033.3</c:v>
                </c:pt>
                <c:pt idx="1">
                  <c:v>5467.6</c:v>
                </c:pt>
                <c:pt idx="2">
                  <c:v>5034.8999999999996</c:v>
                </c:pt>
                <c:pt idx="3">
                  <c:v>4771.8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9132160"/>
        <c:axId val="59138048"/>
        <c:axId val="0"/>
      </c:bar3DChart>
      <c:catAx>
        <c:axId val="5913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9138048"/>
        <c:crosses val="autoZero"/>
        <c:auto val="1"/>
        <c:lblAlgn val="ctr"/>
        <c:lblOffset val="100"/>
        <c:noMultiLvlLbl val="0"/>
      </c:catAx>
      <c:valAx>
        <c:axId val="591380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9132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noFill/>
    </a:ln>
    <a:effectLst>
      <a:innerShdw blurRad="114300">
        <a:prstClr val="black"/>
      </a:innerShdw>
    </a:effectLst>
  </c:sp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4.7222222222222221E-2"/>
                  <c:y val="-0.402183481117289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8611111111111112E-2"/>
                  <c:y val="-4.31724170012380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1388888888888887E-2"/>
                  <c:y val="-0.102250037572192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9722222222222225E-2"/>
                  <c:y val="-8.86166992292333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Расходы на обеспечение деятельности муниципальных учреждений - 4112,1</c:v>
                </c:pt>
                <c:pt idx="1">
                  <c:v>Расходы на повышение заработной платы работникам муниципальных учреждений культуры - 1120,7</c:v>
                </c:pt>
                <c:pt idx="2">
                  <c:v>Мероприятия по организации и проведению конкурсов, торжественных и иных мероприятий - 106,8</c:v>
                </c:pt>
                <c:pt idx="3">
                  <c:v>Другие вопросы в области культуры - 26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4112.1000000000004</c:v>
                </c:pt>
                <c:pt idx="1">
                  <c:v>1120.7</c:v>
                </c:pt>
                <c:pt idx="2" formatCode="0.0">
                  <c:v>106.8</c:v>
                </c:pt>
                <c:pt idx="3" formatCode="0.0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"/>
          <c:y val="4.3082780485361306E-4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/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9.5719597550306207E-2"/>
                  <c:y val="-8.62687950419019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357294400699911"/>
                  <c:y val="7.52522704339051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0157480314960632E-3"/>
                  <c:y val="5.41751651387308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6606517935258086E-3"/>
                  <c:y val="-3.834689510559491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3902340332458444E-2"/>
                  <c:y val="-2.87996221310947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3371609798775152E-2"/>
                  <c:y val="-0.1493798799121168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6009623797025371E-2"/>
                  <c:y val="1.7854663603638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3496719160104986E-2"/>
                  <c:y val="1.13611152857991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5.4076443569553906E-2"/>
                  <c:y val="0.1145923238222012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0224321959755031"/>
                  <c:y val="0.2157196685059149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«Управление муниципальными финансами и создание условий для эффективного управления муниципальными финансами»</c:v>
                </c:pt>
                <c:pt idx="1">
                  <c:v>«Муниципальная политика»</c:v>
                </c:pt>
                <c:pt idx="2">
                  <c:v>«Обеспечение пожарной безопасности и безопасности людей на водных объектах»</c:v>
                </c:pt>
                <c:pt idx="3">
                  <c:v>«Обеспечение качественными жилищно-коммунальными услугами населения Сулинского сельского поселения»</c:v>
                </c:pt>
                <c:pt idx="4">
                  <c:v>«Информационное общество»</c:v>
                </c:pt>
                <c:pt idx="5">
                  <c:v>«Обеспечение общественного порядка и противодействие преступности»</c:v>
                </c:pt>
                <c:pt idx="6">
                  <c:v>«Развитие культуры»</c:v>
                </c:pt>
                <c:pt idx="7">
                  <c:v>«Социальная поддержка граждан»</c:v>
                </c:pt>
                <c:pt idx="8">
                  <c:v> Реализация функций иных органов местного самоуправления Сулинского сельского поселения
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7964.8</c:v>
                </c:pt>
                <c:pt idx="1">
                  <c:v>15</c:v>
                </c:pt>
                <c:pt idx="2">
                  <c:v>59</c:v>
                </c:pt>
                <c:pt idx="3">
                  <c:v>1135.3</c:v>
                </c:pt>
                <c:pt idx="4">
                  <c:v>2</c:v>
                </c:pt>
                <c:pt idx="5">
                  <c:v>1</c:v>
                </c:pt>
                <c:pt idx="6">
                  <c:v>5339.6</c:v>
                </c:pt>
                <c:pt idx="7">
                  <c:v>102</c:v>
                </c:pt>
                <c:pt idx="8">
                  <c:v>426.8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rgbClr val="C00000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0537619395062177E-2"/>
                  <c:y val="0.387728425945638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10 461,2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816237387905501"/>
                  <c:y val="0.581044194876161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10962,2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692127822423072"/>
                  <c:y val="0.7513956159960257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  <a:r>
                      <a:rPr lang="ru-RU" dirty="0" smtClean="0"/>
                      <a:t>11488,4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2024 год</c:v>
                </c:pt>
                <c:pt idx="1">
                  <c:v> 2025 год</c:v>
                </c:pt>
                <c:pt idx="2">
                  <c:v> 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10519.8</c:v>
                </c:pt>
                <c:pt idx="1">
                  <c:v>10983.3</c:v>
                </c:pt>
                <c:pt idx="2">
                  <c:v>11510.2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086272"/>
        <c:axId val="33280768"/>
        <c:axId val="0"/>
      </c:bar3DChart>
      <c:catAx>
        <c:axId val="13808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33280768"/>
        <c:crosses val="autoZero"/>
        <c:auto val="1"/>
        <c:lblAlgn val="ctr"/>
        <c:lblOffset val="100"/>
        <c:noMultiLvlLbl val="0"/>
      </c:catAx>
      <c:valAx>
        <c:axId val="332807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8086272"/>
        <c:crosses val="autoZero"/>
        <c:crossBetween val="between"/>
        <c:majorUnit val="50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96266287872776E-3"/>
          <c:y val="0"/>
          <c:w val="0.9905761683966940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invertIfNegative val="0"/>
          <c:dPt>
            <c:idx val="0"/>
            <c:invertIfNegative val="0"/>
            <c:bubble3D val="0"/>
            <c:explosion val="24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invertIfNegative val="0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cat>
            <c:strRef>
              <c:f>Лист1!$A$2:$A$8</c:f>
              <c:strCache>
                <c:ptCount val="7"/>
                <c:pt idx="0">
                  <c:v>Налог на доходы  физических лиц 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12.875720070723778</c:v>
                </c:pt>
                <c:pt idx="1">
                  <c:v>4.3879161200783292</c:v>
                </c:pt>
                <c:pt idx="2">
                  <c:v>2.3669651514287344</c:v>
                </c:pt>
                <c:pt idx="3">
                  <c:v>44.511302496245179</c:v>
                </c:pt>
                <c:pt idx="4">
                  <c:v>0.13878590847734748</c:v>
                </c:pt>
                <c:pt idx="5">
                  <c:v>35.540599631171702</c:v>
                </c:pt>
                <c:pt idx="6">
                  <c:v>0.17871062187494061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823808"/>
        <c:axId val="60822272"/>
      </c:barChart>
      <c:valAx>
        <c:axId val="60822272"/>
        <c:scaling>
          <c:orientation val="minMax"/>
          <c:max val="5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60823808"/>
        <c:crosses val="autoZero"/>
        <c:crossBetween val="between"/>
        <c:majorUnit val="10"/>
        <c:minorUnit val="5"/>
      </c:valAx>
      <c:catAx>
        <c:axId val="60823808"/>
        <c:scaling>
          <c:orientation val="minMax"/>
        </c:scaling>
        <c:delete val="0"/>
        <c:axPos val="l"/>
        <c:majorTickMark val="out"/>
        <c:minorTickMark val="none"/>
        <c:tickLblPos val="nextTo"/>
        <c:crossAx val="60822272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468416"/>
        <c:axId val="141469952"/>
        <c:axId val="0"/>
      </c:bar3DChart>
      <c:catAx>
        <c:axId val="141468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41469952"/>
        <c:crosses val="autoZero"/>
        <c:auto val="1"/>
        <c:lblAlgn val="ctr"/>
        <c:lblOffset val="100"/>
        <c:noMultiLvlLbl val="0"/>
      </c:catAx>
      <c:valAx>
        <c:axId val="141469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146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7.2570419155797206E-2"/>
          <c:y val="3.1523161210988887E-2"/>
          <c:w val="0.91577432433568018"/>
          <c:h val="0.77171378424494308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97E60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1216,8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1216.8</c:v>
                </c:pt>
                <c:pt idx="1">
                  <c:v>1354.5</c:v>
                </c:pt>
                <c:pt idx="2">
                  <c:v>1439.8</c:v>
                </c:pt>
                <c:pt idx="3">
                  <c:v>1560.8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Sheet1!$B$3:$E$3</c:f>
              <c:numCache>
                <c:formatCode>#,##0.0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1473664"/>
        <c:axId val="141475200"/>
        <c:axId val="141656064"/>
      </c:bar3DChart>
      <c:catAx>
        <c:axId val="14147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1475200"/>
        <c:crosses val="autoZero"/>
        <c:auto val="1"/>
        <c:lblAlgn val="ctr"/>
        <c:lblOffset val="10"/>
        <c:tickMarkSkip val="1"/>
        <c:noMultiLvlLbl val="0"/>
      </c:catAx>
      <c:valAx>
        <c:axId val="14147520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1473664"/>
        <c:crosses val="autoZero"/>
        <c:crossBetween val="between"/>
      </c:valAx>
      <c:serAx>
        <c:axId val="141656064"/>
        <c:scaling>
          <c:orientation val="minMax"/>
        </c:scaling>
        <c:delete val="1"/>
        <c:axPos val="b"/>
        <c:majorTickMark val="out"/>
        <c:minorTickMark val="none"/>
        <c:tickLblPos val="nextTo"/>
        <c:crossAx val="141475200"/>
        <c:crosses val="autoZero"/>
      </c:ser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51568261283337491"/>
          <c:h val="5.4415934207353037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57253476332162E-2"/>
          <c:y val="3.7330083986008566E-2"/>
          <c:w val="0.96788549304733573"/>
          <c:h val="0.9452436876885543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67552"/>
        <c:axId val="31781632"/>
        <c:axId val="0"/>
      </c:bar3DChart>
      <c:catAx>
        <c:axId val="31767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31781632"/>
        <c:crosses val="autoZero"/>
        <c:auto val="1"/>
        <c:lblAlgn val="ctr"/>
        <c:lblOffset val="100"/>
        <c:noMultiLvlLbl val="0"/>
      </c:catAx>
      <c:valAx>
        <c:axId val="31781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76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87410244241806E-2"/>
          <c:y val="2.173331745105932E-2"/>
          <c:w val="0.91577432433568018"/>
          <c:h val="0.7900880233962326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5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7744424251779188E-2"/>
                  <c:y val="7.945929071954916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879,0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879</c:v>
                </c:pt>
                <c:pt idx="1">
                  <c:v>461.6</c:v>
                </c:pt>
                <c:pt idx="2">
                  <c:v>480</c:v>
                </c:pt>
                <c:pt idx="3">
                  <c:v>499.2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Sheet1!$B$3:$E$3</c:f>
              <c:numCache>
                <c:formatCode>#,##0.0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84256"/>
        <c:axId val="31998336"/>
      </c:barChart>
      <c:catAx>
        <c:axId val="31984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1998336"/>
        <c:crosses val="autoZero"/>
        <c:auto val="1"/>
        <c:lblAlgn val="ctr"/>
        <c:lblOffset val="10"/>
        <c:tickMarkSkip val="1"/>
        <c:noMultiLvlLbl val="0"/>
      </c:catAx>
      <c:valAx>
        <c:axId val="31998336"/>
        <c:scaling>
          <c:orientation val="minMax"/>
          <c:max val="1100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1984256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7879357174797793"/>
          <c:h val="5.4340188392703909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rgbClr val="7030A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228600">
        <a:schemeClr val="accent1">
          <a:satMod val="175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32272384"/>
        <c:axId val="32461568"/>
      </c:barChart>
      <c:catAx>
        <c:axId val="3227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32461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6156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32272384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0"/>
      <c:rotY val="30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85416903454858473"/>
          <c:h val="0.882944036179777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605454157748837E-2"/>
                  <c:y val="0.21965081081683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81910698431023E-2"/>
                  <c:y val="5.6646701367333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842710031269205E-2"/>
                  <c:y val="0.14910982198466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79635128139182E-2"/>
                  <c:y val="0.20338658370399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solidFill>
                      <a:srgbClr val="FF0000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13948</c:v>
                </c:pt>
                <c:pt idx="1">
                  <c:v>15045.5</c:v>
                </c:pt>
                <c:pt idx="2">
                  <c:v>14439.8</c:v>
                </c:pt>
                <c:pt idx="3">
                  <c:v>14695.2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2772864"/>
        <c:axId val="32774400"/>
        <c:axId val="0"/>
      </c:bar3DChart>
      <c:catAx>
        <c:axId val="3277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774400"/>
        <c:crosses val="autoZero"/>
        <c:auto val="1"/>
        <c:lblAlgn val="ctr"/>
        <c:lblOffset val="100"/>
        <c:noMultiLvlLbl val="0"/>
      </c:catAx>
      <c:valAx>
        <c:axId val="327744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277286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00000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2026 года,  утвержденный распоряжением Администрации Сулинского сельского поселения от 31.05.2019 № 44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2025года,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00000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58772" y="209040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2026 года,  утвержденный распоряжением Администрации Сулинского сельского поселения от 31.05.2019 № 44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788784" y="103393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13490330"/>
            <a:satOff val="-760"/>
            <a:lumOff val="-3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2025года,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749348" y="2618549"/>
        <a:ext cx="7179258" cy="199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0.24901</cdr:x>
      <cdr:y>0.80815</cdr:y>
    </cdr:from>
    <cdr:to>
      <cdr:x>0.34005</cdr:x>
      <cdr:y>0.96208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66380" y="3024336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0.25472</cdr:x>
      <cdr:y>0.71678</cdr:y>
    </cdr:from>
    <cdr:to>
      <cdr:x>0.34762</cdr:x>
      <cdr:y>0.82724</cdr:y>
    </cdr:to>
    <cdr:sp macro="" textlink="">
      <cdr:nvSpPr>
        <cdr:cNvPr id="2" name="TextBox 1"/>
        <cdr:cNvSpPr txBox="1"/>
      </cdr:nvSpPr>
      <cdr:spPr>
        <a:xfrm xmlns:a="http://schemas.openxmlformats.org/drawingml/2006/main" rot="19926440">
          <a:off x="2216118" y="2682409"/>
          <a:ext cx="808213" cy="41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0.25506</cdr:x>
      <cdr:y>0.72126</cdr:y>
    </cdr:from>
    <cdr:to>
      <cdr:x>0.36016</cdr:x>
      <cdr:y>0.84183</cdr:y>
    </cdr:to>
    <cdr:sp macro="" textlink="">
      <cdr:nvSpPr>
        <cdr:cNvPr id="3" name="TextBox 2"/>
        <cdr:cNvSpPr txBox="1"/>
      </cdr:nvSpPr>
      <cdr:spPr>
        <a:xfrm xmlns:a="http://schemas.openxmlformats.org/drawingml/2006/main" rot="20025674">
          <a:off x="2219011" y="2699168"/>
          <a:ext cx="914400" cy="451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0.37186</cdr:x>
      <cdr:y>0.34419</cdr:y>
    </cdr:from>
    <cdr:to>
      <cdr:x>0.44536</cdr:x>
      <cdr:y>0.40944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457288" y="1573852"/>
          <a:ext cx="288033" cy="2983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0.26397</cdr:x>
      <cdr:y>0.31461</cdr:y>
    </cdr:from>
    <cdr:to>
      <cdr:x>0.48237</cdr:x>
      <cdr:y>0.37082</cdr:y>
    </cdr:to>
    <cdr:sp macro="" textlink="">
      <cdr:nvSpPr>
        <cdr:cNvPr id="6" name="TextBox 1"/>
        <cdr:cNvSpPr txBox="1"/>
      </cdr:nvSpPr>
      <cdr:spPr>
        <a:xfrm xmlns:a="http://schemas.openxmlformats.org/drawingml/2006/main" rot="2511313">
          <a:off x="1034477" y="1707353"/>
          <a:ext cx="855911" cy="30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     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0.5556</cdr:x>
      <cdr:y>0.28346</cdr:y>
    </cdr:from>
    <cdr:to>
      <cdr:x>0.61073</cdr:x>
      <cdr:y>0.31495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177369" y="1296144"/>
          <a:ext cx="21602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0.4849</cdr:x>
      <cdr:y>0.23204</cdr:y>
    </cdr:from>
    <cdr:to>
      <cdr:x>0.68843</cdr:x>
      <cdr:y>0.30052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0300" y="1061024"/>
          <a:ext cx="797620" cy="313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5365,6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33" y="432048"/>
          <a:ext cx="1656162" cy="28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12.01.2024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12.01.2024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12.01.2024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12.01.2024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5194" y="827711"/>
            <a:ext cx="5854939" cy="329340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21115"/>
            <a:ext cx="8964488" cy="2736885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19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Бюджет Сулинского сельского поселения Миллеровского района</a:t>
            </a: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и 2026 годов утвержден решением Собрания депутатов Сулинского сельского поселения от 25.12.2023 № 94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8" y="2780928"/>
            <a:ext cx="9113513" cy="56938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БЮДЖЕТ  ДЛЯ  ГРАЖДАН</a:t>
            </a:r>
            <a:r>
              <a:rPr lang="en-US" sz="3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а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766004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68663"/>
              </p:ext>
            </p:extLst>
          </p:nvPr>
        </p:nvGraphicFramePr>
        <p:xfrm>
          <a:off x="454720" y="1628799"/>
          <a:ext cx="8064896" cy="34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266268" y="3622802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10519,8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-249,0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1354,5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357936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–461,6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3738,8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14,6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4682,5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18,8</a:t>
            </a:r>
          </a:p>
          <a:p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75073940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832364"/>
              </p:ext>
            </p:extLst>
          </p:nvPr>
        </p:nvGraphicFramePr>
        <p:xfrm>
          <a:off x="925803" y="1591054"/>
          <a:ext cx="7632848" cy="493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49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ЕДИНОГО СЕЛЬСКОХОЗЯЙСТВЕННОГО НАЛОГА В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0180241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085285"/>
              </p:ext>
            </p:extLst>
          </p:nvPr>
        </p:nvGraphicFramePr>
        <p:xfrm>
          <a:off x="19291" y="1616026"/>
          <a:ext cx="9177736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97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023705"/>
              </p:ext>
            </p:extLst>
          </p:nvPr>
        </p:nvGraphicFramePr>
        <p:xfrm>
          <a:off x="457200" y="3178474"/>
          <a:ext cx="8229599" cy="2723950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2024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2025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2026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3478,7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4525,7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3456,5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3185,0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3184,5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4172,9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3068,9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2762,0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294,2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352,8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387,6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423,0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-603448"/>
            <a:ext cx="8424936" cy="734699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6273576"/>
              </p:ext>
            </p:extLst>
          </p:nvPr>
        </p:nvGraphicFramePr>
        <p:xfrm>
          <a:off x="-353573" y="421739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51416667"/>
              </p:ext>
            </p:extLst>
          </p:nvPr>
        </p:nvGraphicFramePr>
        <p:xfrm>
          <a:off x="227776" y="1988840"/>
          <a:ext cx="8736711" cy="394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2024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15045,5  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37218498"/>
              </p:ext>
            </p:extLst>
          </p:nvPr>
        </p:nvGraphicFramePr>
        <p:xfrm>
          <a:off x="395536" y="908720"/>
          <a:ext cx="8229600" cy="507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457"/>
            <a:ext cx="5436096" cy="396043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2024 году – 5467,6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(98,1%)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(1,9%)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287408434"/>
              </p:ext>
            </p:extLst>
          </p:nvPr>
        </p:nvGraphicFramePr>
        <p:xfrm>
          <a:off x="1475656" y="3231715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051183127"/>
              </p:ext>
            </p:extLst>
          </p:nvPr>
        </p:nvGraphicFramePr>
        <p:xfrm>
          <a:off x="5130935" y="1628800"/>
          <a:ext cx="3918930" cy="478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2024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036175063"/>
              </p:ext>
            </p:extLst>
          </p:nvPr>
        </p:nvGraphicFramePr>
        <p:xfrm>
          <a:off x="-23664" y="148478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2024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67703" y="2161645"/>
            <a:ext cx="4028352" cy="30415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211960" y="2682642"/>
            <a:ext cx="4464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711867" y="1880163"/>
            <a:ext cx="3024336" cy="3816424"/>
          </a:xfrm>
          <a:prstGeom prst="wedgeRoundRectCallout">
            <a:avLst>
              <a:gd name="adj1" fmla="val -97138"/>
              <a:gd name="adj2" fmla="val 110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Выплата государственной пенсии за выслугу лет лицам, замещавшим муниципальные должности муниципальной службы: </a:t>
            </a:r>
          </a:p>
          <a:p>
            <a:pPr algn="ctr"/>
            <a:r>
              <a:rPr lang="ru-RU" dirty="0" smtClean="0"/>
              <a:t>2024 год -                                 102,0 </a:t>
            </a:r>
            <a:r>
              <a:rPr lang="ru-RU" dirty="0" err="1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03" y="3644643"/>
            <a:ext cx="3280865" cy="302433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9087" y="682377"/>
            <a:ext cx="3888432" cy="130646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682377"/>
            <a:ext cx="3672408" cy="13064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закона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kern="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573016"/>
            <a:ext cx="2088232" cy="3024336"/>
          </a:xfrm>
          <a:prstGeom prst="roundRect">
            <a:avLst/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4221087"/>
            <a:ext cx="2808312" cy="24549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Сулинского сельского поселения </a:t>
            </a:r>
            <a:r>
              <a:rPr lang="en-US" sz="1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2024-2026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Сулинского сельского поселения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8.10.2022 № 85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1628800"/>
            <a:ext cx="9036496" cy="19442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2024 год и на плановый период 2025 и 2026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366" y="3445501"/>
            <a:ext cx="3083030" cy="19277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325" y="925221"/>
            <a:ext cx="3131894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жилищного хозяйства – 15,0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2024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1159,2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75809" y="3395884"/>
            <a:ext cx="4032448" cy="6091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30,0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7904" y="4293097"/>
            <a:ext cx="5040560" cy="4320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захоронения- 157,8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013176"/>
            <a:ext cx="302433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благоустройству- 50,0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9286" y="2420888"/>
            <a:ext cx="4568818" cy="7316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                                          – 882,5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611560" y="5680752"/>
            <a:ext cx="4896544" cy="7005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Другие вопросы в области жилищно-коммунального хозяйства – 23,9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непрограммные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22740"/>
              </p:ext>
            </p:extLst>
          </p:nvPr>
        </p:nvGraphicFramePr>
        <p:xfrm>
          <a:off x="323528" y="1021201"/>
          <a:ext cx="8352928" cy="54828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2528"/>
                <a:gridCol w="1224136"/>
                <a:gridCol w="1152128"/>
                <a:gridCol w="1224136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2024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2026год</a:t>
                      </a:r>
                    </a:p>
                  </a:txBody>
                  <a:tcPr/>
                </a:tc>
              </a:tr>
              <a:tr h="593495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7 964,8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7 628,0</a:t>
                      </a:r>
                      <a:endParaRPr lang="ru-RU" sz="1600" b="0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7 459,4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64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1 135,3</a:t>
                      </a:r>
                      <a:endParaRPr lang="ru-RU" sz="1600" b="0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988,6</a:t>
                      </a:r>
                      <a:endParaRPr lang="ru-RU" sz="1600" b="0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906,8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3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2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5 339,6</a:t>
                      </a:r>
                      <a:endParaRPr lang="ru-RU" sz="1600" b="0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4 905,0</a:t>
                      </a:r>
                      <a:endParaRPr lang="ru-RU" sz="1600" b="0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4 641,6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426,8</a:t>
                      </a:r>
                      <a:endParaRPr lang="ru-RU" sz="1600" b="0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816,2</a:t>
                      </a:r>
                      <a:endParaRPr lang="ru-RU" sz="1600" b="0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1 585,4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14618,7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426,8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13623,6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816,2             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13109,8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1585,4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района в 2024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1062645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2024-2026годы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73589"/>
              </p:ext>
            </p:extLst>
          </p:nvPr>
        </p:nvGraphicFramePr>
        <p:xfrm>
          <a:off x="323528" y="2348879"/>
          <a:ext cx="8568955" cy="22256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247"/>
                <a:gridCol w="1339677"/>
                <a:gridCol w="1339677"/>
                <a:gridCol w="1339677"/>
                <a:gridCol w="1339677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01.01.2024)</a:t>
                      </a:r>
                    </a:p>
                    <a:p>
                      <a:pPr algn="ctr"/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бюджета</a:t>
                      </a:r>
                    </a:p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01.01.2025)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</a:t>
                      </a:r>
                      <a:r>
                        <a:rPr lang="en-US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бюджета Сулинского сельского поселения Миллеровского района на 2024 год и на плановый период 2025 и 2026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67544" y="2132856"/>
            <a:ext cx="6840760" cy="82907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596" b="1" kern="0" spc="-30" dirty="0" smtClean="0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spc="-30" dirty="0" err="1" smtClean="0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 err="1" smtClean="0">
                <a:solidFill>
                  <a:sysClr val="windowText" lastClr="000000"/>
                </a:solidFill>
                <a:latin typeface="Times New Roman,Bold"/>
              </a:rPr>
              <a:t>ъем</a:t>
            </a:r>
            <a:r>
              <a:rPr lang="en-US" sz="1596" b="1" kern="0" spc="-14" dirty="0" smtClean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езво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дных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пос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уплений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smtClean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со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ветс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вии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ru-RU" sz="1596" b="1" kern="0" dirty="0" smtClean="0">
                <a:solidFill>
                  <a:sysClr val="windowText" lastClr="000000"/>
                </a:solidFill>
                <a:latin typeface="Times New Roman,Bold"/>
              </a:rPr>
              <a:t>областным</a:t>
            </a:r>
            <a:r>
              <a:rPr lang="en-US" sz="1596" b="1" kern="0" dirty="0" smtClean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 smtClean="0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 smtClean="0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 smtClean="0">
                <a:solidFill>
                  <a:sysClr val="windowText" lastClr="000000"/>
                </a:solidFill>
                <a:latin typeface="Times New Roman,Bold"/>
              </a:rPr>
              <a:t>он</a:t>
            </a:r>
            <a:r>
              <a:rPr lang="ru-RU" sz="1596" b="1" kern="0" dirty="0" smtClean="0">
                <a:solidFill>
                  <a:sysClr val="windowText" lastClr="000000"/>
                </a:solidFill>
                <a:latin typeface="Times New Roman,Bold"/>
              </a:rPr>
              <a:t>ом</a:t>
            </a:r>
            <a:r>
              <a:rPr lang="en-US" sz="1596" b="1" kern="0" dirty="0" smtClean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«О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областном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 smtClean="0">
                <a:solidFill>
                  <a:sysClr val="windowText" lastClr="000000"/>
                </a:solidFill>
                <a:latin typeface="Times New Roman,Bold"/>
              </a:rPr>
              <a:t>2024 год и на плановый период 2025 и 2026 годов»</a:t>
            </a:r>
            <a:endParaRPr lang="en-US" sz="1596" b="1" kern="0" dirty="0">
              <a:solidFill>
                <a:sysClr val="windowText" lastClr="000000"/>
              </a:solidFill>
              <a:latin typeface="Times New Roman,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2026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с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фо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р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мир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ван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уче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и</a:t>
            </a:r>
            <a:r>
              <a:rPr lang="en-US" sz="1596" b="1" kern="0" spc="-25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менений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,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внесенных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и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нало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г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</a:t>
            </a:r>
            <a:r>
              <a:rPr lang="en-US" sz="1596" b="1" kern="0" spc="-36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3" dirty="0" err="1">
                <a:solidFill>
                  <a:sysClr val="windowText" lastClr="000000"/>
                </a:solidFill>
                <a:latin typeface="Times New Roman,Bold"/>
              </a:rPr>
              <a:t>а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ельс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kern="0" dirty="0">
                <a:solidFill>
                  <a:sysClr val="windowText" lastClr="000000"/>
                </a:solidFill>
                <a:latin typeface="Georgia"/>
              </a:rPr>
              <a:t>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2026года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2024-2026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10.11.2023 № 4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3125788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237749998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614239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2024-2026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886614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15045,5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14439,8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14695,2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10519,8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10983,3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11510,2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4525,7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3456,5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3185,0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4172,9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3068,9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2762,0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317,5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328,4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15045,5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14439,8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14695,2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2024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15045,5	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15045,5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-1354,5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249,0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4682,5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-461,6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14,6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3738,8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71023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-4525,7</a:t>
            </a:r>
          </a:p>
          <a:p>
            <a:pPr algn="ctr"/>
            <a:r>
              <a:rPr lang="ru-RU" dirty="0"/>
              <a:t>,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229200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санкции- 18,8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7991,1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2996953"/>
            <a:ext cx="3960440" cy="360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-60,0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946812" y="3501009"/>
            <a:ext cx="3945668" cy="4956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– экономика- 0,0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946762" y="4653136"/>
            <a:ext cx="4152651" cy="4434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-5365,6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229200"/>
            <a:ext cx="3366194" cy="36004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15,0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3299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Национальная оборона – 352,6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102,0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588496" y="4077072"/>
            <a:ext cx="3366194" cy="48262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-1159,2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2702555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283968" y="429309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21755</TotalTime>
  <Words>1413</Words>
  <Application>Microsoft Office PowerPoint</Application>
  <PresentationFormat>Экран (4:3)</PresentationFormat>
  <Paragraphs>331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2024-2026 годы  </vt:lpstr>
      <vt:lpstr>Основные приоритеты Сулинского сельского поселения </vt:lpstr>
      <vt:lpstr>Презентация PowerPoint</vt:lpstr>
      <vt:lpstr>Основные характеристики а бюджета Сулинского сельского поселения Миллеровского района на 2024-2026 годы</vt:lpstr>
      <vt:lpstr>Основные параметры а бюджета Сулинского сельского поселения Миллеровского района на 2024 год</vt:lpstr>
      <vt:lpstr>Динамика доходов бюджета Сулинского сельского поселения Миллеровского района</vt:lpstr>
      <vt:lpstr>Собственные доходы а бюджета Сулинского сельского поселения Миллеровского района</vt:lpstr>
      <vt:lpstr>Презентация PowerPoint</vt:lpstr>
      <vt:lpstr>Презентация PowerPoint</vt:lpstr>
      <vt:lpstr>Презентация PowerPoint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2024 году 15045,5    </vt:lpstr>
      <vt:lpstr>Расходы бюджета Сулинского сельского поселения Миллеровского района на социальную сферу в 2024 году – 5467,6 тыс.рублей</vt:lpstr>
      <vt:lpstr>Структура расходов по разделу «Культура, кинематография» на 2024 год           </vt:lpstr>
      <vt:lpstr>Расходы по разделу «Социальная политика» на 2024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непрограммные расходы (тыс.рублей)  </vt:lpstr>
      <vt:lpstr>Структура расходов по муниципальным программам Миллеровского района в 2024 году           </vt:lpstr>
      <vt:lpstr>Структура муниципального долга Сулинского сельского поселения на 2024-2026годы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2281</cp:revision>
  <dcterms:created xsi:type="dcterms:W3CDTF">2011-10-21T12:19:44Z</dcterms:created>
  <dcterms:modified xsi:type="dcterms:W3CDTF">2024-01-12T11:02:35Z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