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58A"/>
    <a:srgbClr val="53D2FF"/>
    <a:srgbClr val="CCFF33"/>
    <a:srgbClr val="1FD15A"/>
    <a:srgbClr val="99FF66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47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2.2742296808002174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2023год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10469.299999999999</c:v>
                </c:pt>
                <c:pt idx="1">
                  <c:v>9649.1</c:v>
                </c:pt>
                <c:pt idx="2">
                  <c:v>9887.1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2023год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7313.1</c:v>
                </c:pt>
                <c:pt idx="1">
                  <c:v>2656.7</c:v>
                </c:pt>
                <c:pt idx="2">
                  <c:v>2432.4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15168"/>
        <c:axId val="66616704"/>
      </c:barChart>
      <c:catAx>
        <c:axId val="6661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616704"/>
        <c:crosses val="autoZero"/>
        <c:auto val="1"/>
        <c:lblAlgn val="ctr"/>
        <c:lblOffset val="10"/>
        <c:tickMarkSkip val="1"/>
        <c:noMultiLvlLbl val="0"/>
      </c:catAx>
      <c:valAx>
        <c:axId val="666167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6151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9278267428478568E-3"/>
                  <c:y val="7.8337106100738688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3273531570473042E-2"/>
                  <c:y val="-0.12223913515628894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4680629881479892E-2"/>
                  <c:y val="-3.2319826219142707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466099135056742E-2"/>
                  <c:y val="-7.5890462300555031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0531744026963126E-2"/>
                  <c:y val="-0.1464635569794541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3811264973993409"/>
                  <c:y val="0.1300263183399161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805333669548045"/>
                  <c:y val="2.667750222384547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7 046,3</c:v>
                  </c:pt>
                  <c:pt idx="1">
                    <c:v>294,0</c:v>
                  </c:pt>
                  <c:pt idx="2">
                    <c:v>4 148,4</c:v>
                  </c:pt>
                  <c:pt idx="3">
                    <c:v>0,0</c:v>
                  </c:pt>
                  <c:pt idx="4">
                    <c:v>2 210,8</c:v>
                  </c:pt>
                  <c:pt idx="5">
                    <c:v>10,0</c:v>
                  </c:pt>
                  <c:pt idx="6">
                    <c:v>4 973,9</c:v>
                  </c:pt>
                  <c:pt idx="7">
                    <c:v>90,9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7046.3</c:v>
                </c:pt>
                <c:pt idx="1">
                  <c:v>294</c:v>
                </c:pt>
                <c:pt idx="2">
                  <c:v>4148.3999999999996</c:v>
                </c:pt>
                <c:pt idx="3">
                  <c:v>0</c:v>
                </c:pt>
                <c:pt idx="4">
                  <c:v>2210.8000000000002</c:v>
                </c:pt>
                <c:pt idx="5">
                  <c:v>10</c:v>
                </c:pt>
                <c:pt idx="6">
                  <c:v>4973.8999999999996</c:v>
                </c:pt>
                <c:pt idx="7">
                  <c:v>90.9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7 046,3</c:v>
                  </c:pt>
                  <c:pt idx="1">
                    <c:v>294,0</c:v>
                  </c:pt>
                  <c:pt idx="2">
                    <c:v>4 148,4</c:v>
                  </c:pt>
                  <c:pt idx="3">
                    <c:v>0,0</c:v>
                  </c:pt>
                  <c:pt idx="4">
                    <c:v>2 210,8</c:v>
                  </c:pt>
                  <c:pt idx="5">
                    <c:v>10,0</c:v>
                  </c:pt>
                  <c:pt idx="6">
                    <c:v>4 973,9</c:v>
                  </c:pt>
                  <c:pt idx="7">
                    <c:v>90,9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#,##0.00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08576"/>
        <c:axId val="139210112"/>
      </c:barChart>
      <c:catAx>
        <c:axId val="139208576"/>
        <c:scaling>
          <c:orientation val="minMax"/>
        </c:scaling>
        <c:delete val="1"/>
        <c:axPos val="b"/>
        <c:majorTickMark val="out"/>
        <c:minorTickMark val="none"/>
        <c:tickLblPos val="none"/>
        <c:crossAx val="139210112"/>
        <c:crosses val="autoZero"/>
        <c:auto val="1"/>
        <c:lblAlgn val="ctr"/>
        <c:lblOffset val="100"/>
        <c:noMultiLvlLbl val="0"/>
      </c:catAx>
      <c:valAx>
        <c:axId val="139210112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9208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5038.5</c:v>
                </c:pt>
                <c:pt idx="1">
                  <c:v>4558.8</c:v>
                </c:pt>
                <c:pt idx="2">
                  <c:v>3993.1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251712"/>
        <c:axId val="139253248"/>
        <c:axId val="0"/>
      </c:bar3DChart>
      <c:catAx>
        <c:axId val="1392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253248"/>
        <c:crosses val="autoZero"/>
        <c:auto val="1"/>
        <c:lblAlgn val="ctr"/>
        <c:lblOffset val="100"/>
        <c:noMultiLvlLbl val="0"/>
      </c:catAx>
      <c:valAx>
        <c:axId val="13925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251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- 3915,1</c:v>
                </c:pt>
                <c:pt idx="1">
                  <c:v>Расходы на повышение заработной платы работникам муниципальных учреждений культуры - 967,5</c:v>
                </c:pt>
                <c:pt idx="2">
                  <c:v>Мероприятия по организации и проведению конкурсов, торжественных и иных мероприятий - 65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3915.1</c:v>
                </c:pt>
                <c:pt idx="1">
                  <c:v>967.5</c:v>
                </c:pt>
                <c:pt idx="2" formatCode="0.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4.0529308836395449E-3"/>
                  <c:y val="-4.7641003070184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9468405511811024"/>
                  <c:y val="-0.588236862256764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873140857392825E-2"/>
                  <c:y val="-6.39804338335802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172900262467192E-2"/>
                  <c:y val="0.123409801690390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9501312336E-2"/>
                  <c:y val="-0.228755251161159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316163604549431E-3"/>
                  <c:y val="-2.56762994611074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039216972878391"/>
                  <c:y val="-5.79125247797553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796533245844269E-2"/>
                  <c:y val="0.100958985479242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7020.6</c:v>
                </c:pt>
                <c:pt idx="1">
                  <c:v>10</c:v>
                </c:pt>
                <c:pt idx="2">
                  <c:v>4147.3999999999996</c:v>
                </c:pt>
                <c:pt idx="3">
                  <c:v>2191.3000000000002</c:v>
                </c:pt>
                <c:pt idx="4">
                  <c:v>2</c:v>
                </c:pt>
                <c:pt idx="5">
                  <c:v>1</c:v>
                </c:pt>
                <c:pt idx="6">
                  <c:v>4947.6000000000004</c:v>
                </c:pt>
                <c:pt idx="7">
                  <c:v>90.9</c:v>
                </c:pt>
                <c:pt idx="8">
                  <c:v>363.5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08729344515893"/>
                  <c:y val="0.62584517599886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735967382022475E-2"/>
                  <c:y val="0.24024554680292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703528193793975E-2"/>
                  <c:y val="0.36539568696330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10469.299999999999</c:v>
                </c:pt>
                <c:pt idx="1">
                  <c:v>9649.1</c:v>
                </c:pt>
                <c:pt idx="2">
                  <c:v>9887.1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423360"/>
        <c:axId val="33424896"/>
        <c:axId val="0"/>
      </c:bar3DChart>
      <c:catAx>
        <c:axId val="334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33424896"/>
        <c:crosses val="autoZero"/>
        <c:auto val="1"/>
        <c:lblAlgn val="ctr"/>
        <c:lblOffset val="100"/>
        <c:noMultiLvlLbl val="0"/>
      </c:catAx>
      <c:valAx>
        <c:axId val="334248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3423360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49008046724965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2054042606377069"/>
                  <c:y val="-3.5947897898623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597806592918247E-2"/>
                  <c:y val="-0.478832062138023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023080768803466E-2"/>
                  <c:y val="0.211299187368875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038124732172617"/>
                  <c:y val="3.67125069839260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003551688701256"/>
                  <c:y val="1.97377425052610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0206832177377117E-2"/>
                  <c:y val="-9.08192165443775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8505694307775328"/>
                  <c:y val="-1.7892536900086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5559456687352199"/>
                  <c:y val="-1.613085663589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лиц-1216,8</c:v>
                </c:pt>
                <c:pt idx="1">
                  <c:v>Единый сельскохозяйственный налог -879,0</c:v>
                </c:pt>
                <c:pt idx="2">
                  <c:v>Налог на имущество физических лиц-227,7</c:v>
                </c:pt>
                <c:pt idx="3">
                  <c:v>Земельный налог-3498,1</c:v>
                </c:pt>
                <c:pt idx="4">
                  <c:v>Государственная пошлина-14,0</c:v>
                </c:pt>
                <c:pt idx="5">
                  <c:v>Доходы, получаемые в виде арендной платы-3582,2</c:v>
                </c:pt>
                <c:pt idx="6">
                  <c:v>Инициативные платежи-1033,5</c:v>
                </c:pt>
                <c:pt idx="7">
                  <c:v>Штрафы, санкции-18,0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11.622553561365134</c:v>
                </c:pt>
                <c:pt idx="1">
                  <c:v>8.3959768083826045</c:v>
                </c:pt>
                <c:pt idx="2">
                  <c:v>2.174930511113446</c:v>
                </c:pt>
                <c:pt idx="3">
                  <c:v>33.412931141528091</c:v>
                </c:pt>
                <c:pt idx="4">
                  <c:v>0.13372431776718596</c:v>
                </c:pt>
                <c:pt idx="5">
                  <c:v>34.216232221829543</c:v>
                </c:pt>
                <c:pt idx="6">
                  <c:v>9.8717201723133368</c:v>
                </c:pt>
                <c:pt idx="7">
                  <c:v>0.17193126570066766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610048"/>
        <c:axId val="62620032"/>
        <c:axId val="0"/>
      </c:bar3DChart>
      <c:catAx>
        <c:axId val="62610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2620032"/>
        <c:crosses val="autoZero"/>
        <c:auto val="1"/>
        <c:lblAlgn val="ctr"/>
        <c:lblOffset val="100"/>
        <c:noMultiLvlLbl val="0"/>
      </c:catAx>
      <c:valAx>
        <c:axId val="6262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261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1295,4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1295.4000000000001</c:v>
                </c:pt>
                <c:pt idx="1">
                  <c:v>1216.8</c:v>
                </c:pt>
                <c:pt idx="2">
                  <c:v>1250.5</c:v>
                </c:pt>
                <c:pt idx="3">
                  <c:v>1301.4000000000001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5652224"/>
        <c:axId val="65653760"/>
        <c:axId val="62548608"/>
      </c:bar3DChart>
      <c:catAx>
        <c:axId val="656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653760"/>
        <c:crosses val="autoZero"/>
        <c:auto val="1"/>
        <c:lblAlgn val="ctr"/>
        <c:lblOffset val="10"/>
        <c:tickMarkSkip val="1"/>
        <c:noMultiLvlLbl val="0"/>
      </c:catAx>
      <c:valAx>
        <c:axId val="65653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652224"/>
        <c:crosses val="autoZero"/>
        <c:crossBetween val="between"/>
      </c:valAx>
      <c:serAx>
        <c:axId val="62548608"/>
        <c:scaling>
          <c:orientation val="minMax"/>
        </c:scaling>
        <c:delete val="1"/>
        <c:axPos val="b"/>
        <c:majorTickMark val="out"/>
        <c:minorTickMark val="none"/>
        <c:tickLblPos val="nextTo"/>
        <c:crossAx val="65653760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51568261283337491"/>
          <c:h val="5.4415934207353037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013056"/>
        <c:axId val="66014592"/>
        <c:axId val="0"/>
      </c:bar3DChart>
      <c:catAx>
        <c:axId val="6601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6014592"/>
        <c:crosses val="autoZero"/>
        <c:auto val="1"/>
        <c:lblAlgn val="ctr"/>
        <c:lblOffset val="100"/>
        <c:noMultiLvlLbl val="0"/>
      </c:catAx>
      <c:valAx>
        <c:axId val="6601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01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1185,3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1185.3</c:v>
                </c:pt>
                <c:pt idx="1">
                  <c:v>879</c:v>
                </c:pt>
                <c:pt idx="2">
                  <c:v>914.1</c:v>
                </c:pt>
                <c:pt idx="3">
                  <c:v>950.7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72416"/>
        <c:axId val="66173952"/>
      </c:barChart>
      <c:catAx>
        <c:axId val="661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173952"/>
        <c:crosses val="autoZero"/>
        <c:auto val="1"/>
        <c:lblAlgn val="ctr"/>
        <c:lblOffset val="10"/>
        <c:tickMarkSkip val="1"/>
        <c:noMultiLvlLbl val="0"/>
      </c:catAx>
      <c:valAx>
        <c:axId val="66173952"/>
        <c:scaling>
          <c:orientation val="minMax"/>
          <c:max val="14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172416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66582400"/>
        <c:axId val="66583936"/>
      </c:barChart>
      <c:catAx>
        <c:axId val="665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658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58393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658240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513812119915605E-2"/>
          <c:y val="5.1818389596489454E-2"/>
          <c:w val="0.70153722607969982"/>
          <c:h val="0.87414005846144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2.1924585971571046E-2"/>
                  <c:y val="0.231994851879202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r>
                      <a:rPr lang="ru-RU" dirty="0"/>
                      <a:t>2022 год; 10 970,50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2023 год; </a:t>
                    </a:r>
                    <a:r>
                      <a:rPr lang="ru-RU" dirty="0" smtClean="0"/>
                      <a:t>                13 </a:t>
                    </a:r>
                    <a:r>
                      <a:rPr lang="ru-RU" dirty="0"/>
                      <a:t>948,00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2024 </a:t>
                    </a:r>
                    <a:r>
                      <a:rPr lang="ru-RU" dirty="0"/>
                      <a:t>год; </a:t>
                    </a:r>
                    <a:r>
                      <a:rPr lang="ru-RU" dirty="0" smtClean="0"/>
                      <a:t>       12 </a:t>
                    </a:r>
                    <a:r>
                      <a:rPr lang="ru-RU" dirty="0"/>
                      <a:t>305,80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01075606882458E-2"/>
                  <c:y val="0.256748024729278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2025 год; </a:t>
                    </a:r>
                    <a:r>
                      <a:rPr lang="ru-RU" dirty="0" smtClean="0"/>
                      <a:t>                     12 </a:t>
                    </a:r>
                    <a:r>
                      <a:rPr lang="ru-RU" dirty="0"/>
                      <a:t>319,50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600" b="1" baseline="0">
                    <a:solidFill>
                      <a:srgbClr val="53D2FF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10970.5</c:v>
                </c:pt>
                <c:pt idx="1">
                  <c:v>18774.3</c:v>
                </c:pt>
                <c:pt idx="2">
                  <c:v>12305.8</c:v>
                </c:pt>
                <c:pt idx="3" formatCode="General">
                  <c:v>12319.5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07232"/>
        <c:axId val="66989056"/>
      </c:barChart>
      <c:valAx>
        <c:axId val="669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007232"/>
        <c:crosses val="autoZero"/>
        <c:crossBetween val="between"/>
      </c:valAx>
      <c:catAx>
        <c:axId val="6700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669890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pPr>
            <a:lnSpc>
              <a:spcPct val="200000"/>
            </a:lnSpc>
          </a:pP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2025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2024года,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3479" y="319936"/>
          <a:ext cx="2268758" cy="1628885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0068" y="203611"/>
        <a:ext cx="1221663" cy="1861536"/>
      </dsp:txXfrm>
    </dsp:sp>
    <dsp:sp modelId="{CA80EEC5-8180-463D-AB43-E20FC1CCE0B0}">
      <dsp:nvSpPr>
        <dsp:cNvPr id="0" name=""/>
        <dsp:cNvSpPr/>
      </dsp:nvSpPr>
      <dsp:spPr>
        <a:xfrm rot="5400000">
          <a:off x="4357447" y="-2611410"/>
          <a:ext cx="2063008" cy="728582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2025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1746037" y="100708"/>
        <a:ext cx="7185121" cy="1861592"/>
      </dsp:txXfrm>
    </dsp:sp>
    <dsp:sp modelId="{9B6A0A72-3C0F-4B82-A7E6-2BA4A15A1DC4}">
      <dsp:nvSpPr>
        <dsp:cNvPr id="0" name=""/>
        <dsp:cNvSpPr/>
      </dsp:nvSpPr>
      <dsp:spPr>
        <a:xfrm rot="5400000">
          <a:off x="-201303" y="2872312"/>
          <a:ext cx="2326979" cy="1628885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1355" y="2726876"/>
        <a:ext cx="1221663" cy="1919757"/>
      </dsp:txXfrm>
    </dsp:sp>
    <dsp:sp modelId="{9A9BA3CA-42DC-4E24-BA14-1B2C342C1B46}">
      <dsp:nvSpPr>
        <dsp:cNvPr id="0" name=""/>
        <dsp:cNvSpPr/>
      </dsp:nvSpPr>
      <dsp:spPr>
        <a:xfrm rot="5400000">
          <a:off x="4295073" y="-65434"/>
          <a:ext cx="2152717" cy="73301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2024года,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06369" y="2628357"/>
        <a:ext cx="7225040" cy="194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0.31578</cdr:y>
    </cdr:from>
    <cdr:to>
      <cdr:x>0.50048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93" y="1512168"/>
          <a:ext cx="504052" cy="44849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0.6291</cdr:x>
      <cdr:y>0.31578</cdr:y>
    </cdr:from>
    <cdr:to>
      <cdr:x>0.75772</cdr:x>
      <cdr:y>0.37377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465401" y="1512168"/>
          <a:ext cx="504056" cy="2777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4947,6</a:t>
          </a:r>
        </a:p>
        <a:p xmlns:a="http://schemas.openxmlformats.org/drawingml/2006/main">
          <a:pPr algn="ctr"/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22.09.2023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22.09.2023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4" y="827711"/>
            <a:ext cx="5854939" cy="32934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2024 и 2025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Утвержден Собранием депутатов Сулинского сельского поселения от 28.12.2022 № 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54                        ( с учетом  3 изменений по состоянию на 01.07.2023)</a:t>
            </a:r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960613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23470"/>
              </p:ext>
            </p:extLst>
          </p:nvPr>
        </p:nvGraphicFramePr>
        <p:xfrm>
          <a:off x="279004" y="1394861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10469,3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376045" y="4643385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31461"/>
              </p:ext>
            </p:extLst>
          </p:nvPr>
        </p:nvGraphicFramePr>
        <p:xfrm>
          <a:off x="925803" y="1591054"/>
          <a:ext cx="7632848" cy="49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49730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216332"/>
              </p:ext>
            </p:extLst>
          </p:nvPr>
        </p:nvGraphicFramePr>
        <p:xfrm>
          <a:off x="457200" y="3178474"/>
          <a:ext cx="8229599" cy="272395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7313,1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2656,7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2432,4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2936,9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2114,6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3834,4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68" y="0"/>
            <a:ext cx="10430725" cy="753635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273576"/>
              </p:ext>
            </p:extLst>
          </p:nvPr>
        </p:nvGraphicFramePr>
        <p:xfrm>
          <a:off x="-353573" y="421739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83368353"/>
              </p:ext>
            </p:extLst>
          </p:nvPr>
        </p:nvGraphicFramePr>
        <p:xfrm>
          <a:off x="1007603" y="1319907"/>
          <a:ext cx="74045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2023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13948,0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3529670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2023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5038,5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98,2%)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1,8%)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62085134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2023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41411551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2023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6901" y="2522051"/>
            <a:ext cx="4240275" cy="30298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508104" y="1844824"/>
            <a:ext cx="3024336" cy="3816424"/>
          </a:xfrm>
          <a:prstGeom prst="wedgeRoundRectCallout">
            <a:avLst>
              <a:gd name="adj1" fmla="val -93299"/>
              <a:gd name="adj2" fmla="val 62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2023 год -                                 </a:t>
            </a:r>
            <a:r>
              <a:rPr lang="ru-RU" dirty="0" smtClean="0"/>
              <a:t>90,9</a:t>
            </a:r>
            <a:endParaRPr lang="ru-RU" dirty="0" smtClean="0"/>
          </a:p>
          <a:p>
            <a:pPr algn="ctr"/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2023-2025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8.10.2022 № 85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 год и на плановый период 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160" y="2864386"/>
            <a:ext cx="3083030" cy="19116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коммунального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хозяйства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19,5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2023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2210,8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захоронения- 97,6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113,0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2869" y="4776031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942,2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реализацию инициативных проектов– 1033,5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9017"/>
              </p:ext>
            </p:extLst>
          </p:nvPr>
        </p:nvGraphicFramePr>
        <p:xfrm>
          <a:off x="323528" y="1021201"/>
          <a:ext cx="8352928" cy="56549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 2023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 2025год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7020,6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6312,4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6543,0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4147,4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2191,3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741,6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770,4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4947,6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4558,8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3993,1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90,9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363,5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683,0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1013,0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18410,8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363,5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11622,8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11306,5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1013,0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/>
          </a:bodyPr>
          <a:lstStyle/>
          <a:p>
            <a:pPr algn="ctr"/>
            <a:r>
              <a:rPr lang="ru-RU" sz="1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бюджета Сулинского сельского поселения </a:t>
            </a:r>
            <a:r>
              <a:rPr lang="ru-RU" sz="1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2023 году           </a:t>
            </a:r>
            <a:endParaRPr lang="ru-RU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16593506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2023-2025годы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46430"/>
              </p:ext>
            </p:extLst>
          </p:nvPr>
        </p:nvGraphicFramePr>
        <p:xfrm>
          <a:off x="323528" y="2420887"/>
          <a:ext cx="8568955" cy="21536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96494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01.01.2023)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2023 год и на плановый период 2024 и 2025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2025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2025года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28.10.2022 № 85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363359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32398"/>
              </p:ext>
            </p:extLst>
          </p:nvPr>
        </p:nvGraphicFramePr>
        <p:xfrm>
          <a:off x="179512" y="1772816"/>
          <a:ext cx="8677469" cy="4781128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17782,4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12305,8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12319,5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10469,3</a:t>
                      </a:r>
                      <a:endParaRPr kumimoji="0"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9649,1</a:t>
                      </a:r>
                      <a:endParaRPr kumimoji="0"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9887,1</a:t>
                      </a:r>
                      <a:endParaRPr kumimoji="0"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7313,1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2656,7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2432,4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2349,5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3834,4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18774,3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12305,8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12319,5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17782,4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13948,0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-1216,8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227,7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3498,1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-879,0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14,0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3582,2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45137" y="6093258"/>
            <a:ext cx="4464496" cy="36004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Безвозмездные перечисления </a:t>
            </a:r>
            <a:r>
              <a:rPr lang="ru-RU" dirty="0" smtClean="0"/>
              <a:t>-7313,1</a:t>
            </a:r>
            <a:endParaRPr lang="ru-RU" dirty="0" smtClean="0"/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1"/>
            <a:ext cx="4464496" cy="3600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санкции- 18,0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</a:t>
            </a:r>
            <a:r>
              <a:rPr lang="ru-RU" sz="1600" dirty="0" smtClean="0">
                <a:solidFill>
                  <a:schemeClr val="tx1"/>
                </a:solidFill>
              </a:rPr>
              <a:t>7046,3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безопасность </a:t>
            </a:r>
            <a:r>
              <a:rPr lang="ru-RU" dirty="0" smtClean="0">
                <a:solidFill>
                  <a:schemeClr val="tx1"/>
                </a:solidFill>
              </a:rPr>
              <a:t>-4148,4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27964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5"/>
            <a:ext cx="3960440" cy="57606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</a:t>
            </a:r>
            <a:r>
              <a:rPr lang="ru-RU" dirty="0" smtClean="0">
                <a:solidFill>
                  <a:schemeClr val="tx1"/>
                </a:solidFill>
              </a:rPr>
              <a:t>-4973,9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409220"/>
            <a:ext cx="3366194" cy="28110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-294,0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844691"/>
            <a:ext cx="3676948" cy="42858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</a:t>
            </a:r>
            <a:r>
              <a:rPr lang="ru-RU" dirty="0" smtClean="0">
                <a:solidFill>
                  <a:schemeClr val="tx1"/>
                </a:solidFill>
              </a:rPr>
              <a:t>90,9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220072" y="3996680"/>
            <a:ext cx="3734618" cy="56301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-2210,8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34716" y="5690327"/>
            <a:ext cx="4464496" cy="30872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Инициативные платежи – 1033,5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4992479"/>
              </p:ext>
            </p:extLst>
          </p:nvPr>
        </p:nvGraphicFramePr>
        <p:xfrm>
          <a:off x="0" y="2063026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21643</TotalTime>
  <Words>1374</Words>
  <Application>Microsoft Office PowerPoint</Application>
  <PresentationFormat>Экран (4:3)</PresentationFormat>
  <Paragraphs>331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2023-2025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2023-2025 годы</vt:lpstr>
      <vt:lpstr>Основные параметры бюджета Сулинского сельского поселения Миллеровского района на 2023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2023 году  13948,0    тыс. рублей</vt:lpstr>
      <vt:lpstr>Расходы бюджета Сулинского сельского поселения Миллеровского района на социальную сферу в 2023 году – 5038,5  тыс.рублей</vt:lpstr>
      <vt:lpstr>Структура расходов по разделу «Культура, кинематография» на 2023 год           </vt:lpstr>
      <vt:lpstr>Расходы по разделу «Социальная политика» на 2023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бюджета Сулинского сельского поселения Миллеровского района в 2023 году           </vt:lpstr>
      <vt:lpstr>Структура муниципального долга Сулинского сельского поселения на 2023-2025годы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2275</cp:revision>
  <dcterms:created xsi:type="dcterms:W3CDTF">2011-10-21T12:19:44Z</dcterms:created>
  <dcterms:modified xsi:type="dcterms:W3CDTF">2023-09-22T11:07:39Z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